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3.xml" ContentType="application/vnd.openxmlformats-officedocument.presentationml.tags+xml"/>
  <Override PartName="/ppt/notesSlides/notesSlide2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ppt/tags/tag36.xml" ContentType="application/vnd.openxmlformats-officedocument.presentationml.tags+xml"/>
  <Override PartName="/ppt/notesSlides/notesSlide36.xml" ContentType="application/vnd.openxmlformats-officedocument.presentationml.notesSlide+xml"/>
  <Override PartName="/ppt/tags/tag37.xml" ContentType="application/vnd.openxmlformats-officedocument.presentationml.tags+xml"/>
  <Override PartName="/ppt/notesSlides/notesSlide37.xml" ContentType="application/vnd.openxmlformats-officedocument.presentationml.notesSlide+xml"/>
  <Override PartName="/ppt/tags/tag38.xml" ContentType="application/vnd.openxmlformats-officedocument.presentationml.tags+xml"/>
  <Override PartName="/ppt/notesSlides/notesSlide38.xml" ContentType="application/vnd.openxmlformats-officedocument.presentationml.notesSlide+xml"/>
  <Override PartName="/ppt/tags/tag39.xml" ContentType="application/vnd.openxmlformats-officedocument.presentationml.tags+xml"/>
  <Override PartName="/ppt/notesSlides/notesSlide39.xml" ContentType="application/vnd.openxmlformats-officedocument.presentationml.notesSlide+xml"/>
  <Override PartName="/ppt/tags/tag40.xml" ContentType="application/vnd.openxmlformats-officedocument.presentationml.tags+xml"/>
  <Override PartName="/ppt/notesSlides/notesSlide40.xml" ContentType="application/vnd.openxmlformats-officedocument.presentationml.notesSlide+xml"/>
  <Override PartName="/ppt/tags/tag41.xml" ContentType="application/vnd.openxmlformats-officedocument.presentationml.tags+xml"/>
  <Override PartName="/ppt/notesSlides/notesSlide41.xml" ContentType="application/vnd.openxmlformats-officedocument.presentationml.notesSlide+xml"/>
  <Override PartName="/ppt/tags/tag42.xml" ContentType="application/vnd.openxmlformats-officedocument.presentationml.tags+xml"/>
  <Override PartName="/ppt/notesSlides/notesSlide42.xml" ContentType="application/vnd.openxmlformats-officedocument.presentationml.notesSlide+xml"/>
  <Override PartName="/ppt/tags/tag43.xml" ContentType="application/vnd.openxmlformats-officedocument.presentationml.tags+xml"/>
  <Override PartName="/ppt/notesSlides/notesSlide4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5.xml" ContentType="application/vnd.openxmlformats-officedocument.presentationml.notesSlide+xml"/>
  <Override PartName="/ppt/tags/tag48.xml" ContentType="application/vnd.openxmlformats-officedocument.presentationml.tags+xml"/>
  <Override PartName="/ppt/notesSlides/notesSlide46.xml" ContentType="application/vnd.openxmlformats-officedocument.presentationml.notesSlide+xml"/>
  <Override PartName="/ppt/tags/tag49.xml" ContentType="application/vnd.openxmlformats-officedocument.presentationml.tags+xml"/>
  <Override PartName="/ppt/notesSlides/notesSlide47.xml" ContentType="application/vnd.openxmlformats-officedocument.presentationml.notesSlide+xml"/>
  <Override PartName="/ppt/tags/tag50.xml" ContentType="application/vnd.openxmlformats-officedocument.presentationml.tags+xml"/>
  <Override PartName="/ppt/notesSlides/notesSlide4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1.xml" ContentType="application/vnd.openxmlformats-officedocument.presentationml.tags+xml"/>
  <Override PartName="/ppt/notesSlides/notesSlide49.xml" ContentType="application/vnd.openxmlformats-officedocument.presentationml.notesSlide+xml"/>
  <Override PartName="/ppt/tags/tag52.xml" ContentType="application/vnd.openxmlformats-officedocument.presentationml.tags+xml"/>
  <Override PartName="/ppt/notesSlides/notesSlide50.xml" ContentType="application/vnd.openxmlformats-officedocument.presentationml.notesSlide+xml"/>
  <Override PartName="/ppt/tags/tag53.xml" ContentType="application/vnd.openxmlformats-officedocument.presentationml.tags+xml"/>
  <Override PartName="/ppt/notesSlides/notesSlide51.xml" ContentType="application/vnd.openxmlformats-officedocument.presentationml.notesSlide+xml"/>
  <Override PartName="/ppt/tags/tag54.xml" ContentType="application/vnd.openxmlformats-officedocument.presentationml.tags+xml"/>
  <Override PartName="/ppt/notesSlides/notesSlide52.xml" ContentType="application/vnd.openxmlformats-officedocument.presentationml.notesSlide+xml"/>
  <Override PartName="/ppt/tags/tag55.xml" ContentType="application/vnd.openxmlformats-officedocument.presentationml.tags+xml"/>
  <Override PartName="/ppt/notesSlides/notesSlide53.xml" ContentType="application/vnd.openxmlformats-officedocument.presentationml.notesSlide+xml"/>
  <Override PartName="/ppt/tags/tag56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1445" r:id="rId3"/>
    <p:sldId id="2603" r:id="rId4"/>
    <p:sldId id="3921" r:id="rId5"/>
    <p:sldId id="2601" r:id="rId6"/>
    <p:sldId id="2602" r:id="rId7"/>
    <p:sldId id="259" r:id="rId8"/>
    <p:sldId id="260" r:id="rId9"/>
    <p:sldId id="2586" r:id="rId10"/>
    <p:sldId id="2587" r:id="rId11"/>
    <p:sldId id="2589" r:id="rId12"/>
    <p:sldId id="3114" r:id="rId13"/>
    <p:sldId id="2585" r:id="rId14"/>
    <p:sldId id="2609" r:id="rId15"/>
    <p:sldId id="265" r:id="rId16"/>
    <p:sldId id="266" r:id="rId17"/>
    <p:sldId id="267" r:id="rId18"/>
    <p:sldId id="2610" r:id="rId19"/>
    <p:sldId id="2619" r:id="rId20"/>
    <p:sldId id="2612" r:id="rId21"/>
    <p:sldId id="2638" r:id="rId22"/>
    <p:sldId id="2607" r:id="rId23"/>
    <p:sldId id="2058" r:id="rId24"/>
    <p:sldId id="2059" r:id="rId25"/>
    <p:sldId id="2060" r:id="rId26"/>
    <p:sldId id="2686" r:id="rId27"/>
    <p:sldId id="2062" r:id="rId28"/>
    <p:sldId id="2063" r:id="rId29"/>
    <p:sldId id="2064" r:id="rId30"/>
    <p:sldId id="2065" r:id="rId31"/>
    <p:sldId id="2066" r:id="rId32"/>
    <p:sldId id="2067" r:id="rId33"/>
    <p:sldId id="2068" r:id="rId34"/>
    <p:sldId id="2069" r:id="rId35"/>
    <p:sldId id="2070" r:id="rId36"/>
    <p:sldId id="2071" r:id="rId37"/>
    <p:sldId id="2072" r:id="rId38"/>
    <p:sldId id="2073" r:id="rId39"/>
    <p:sldId id="2074" r:id="rId40"/>
    <p:sldId id="2075" r:id="rId41"/>
    <p:sldId id="2076" r:id="rId42"/>
    <p:sldId id="2077" r:id="rId43"/>
    <p:sldId id="2078" r:id="rId44"/>
    <p:sldId id="2079" r:id="rId45"/>
    <p:sldId id="2427" r:id="rId46"/>
    <p:sldId id="2428" r:id="rId47"/>
    <p:sldId id="2429" r:id="rId48"/>
    <p:sldId id="2430" r:id="rId49"/>
    <p:sldId id="2084" r:id="rId50"/>
    <p:sldId id="2085" r:id="rId51"/>
    <p:sldId id="2086" r:id="rId52"/>
    <p:sldId id="2087" r:id="rId53"/>
    <p:sldId id="2088" r:id="rId54"/>
    <p:sldId id="2089" r:id="rId55"/>
    <p:sldId id="2687" r:id="rId56"/>
    <p:sldId id="283" r:id="rId5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7">
          <p15:clr>
            <a:srgbClr val="A4A3A4"/>
          </p15:clr>
        </p15:guide>
        <p15:guide id="2" pos="39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47">
          <p15:clr>
            <a:srgbClr val="A4A3A4"/>
          </p15:clr>
        </p15:guide>
        <p15:guide id="2" pos="227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SSET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95959"/>
    <a:srgbClr val="92D050"/>
    <a:srgbClr val="0B5ECE"/>
    <a:srgbClr val="681560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6131" autoAdjust="0"/>
  </p:normalViewPr>
  <p:slideViewPr>
    <p:cSldViewPr snapToGrid="0">
      <p:cViewPr varScale="1">
        <p:scale>
          <a:sx n="110" d="100"/>
          <a:sy n="110" d="100"/>
        </p:scale>
        <p:origin x="786" y="96"/>
      </p:cViewPr>
      <p:guideLst>
        <p:guide orient="horz" pos="2377"/>
        <p:guide pos="39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74" y="82"/>
      </p:cViewPr>
      <p:guideLst>
        <p:guide orient="horz" pos="3547"/>
        <p:guide pos="227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alignAccFollowNode1">
    <dgm:fillClrLst meth="repeat">
      <a:srgbClr val="4AB1E4">
        <a:alpha val="90000"/>
        <a:tint val="40000"/>
      </a:srgbClr>
    </dgm:fillClrLst>
    <dgm:linClrLst meth="repeat">
      <a:srgbClr val="4AB1E4">
        <a:alpha val="90000"/>
        <a:tint val="40000"/>
      </a:srgbClr>
    </dgm:linClrLst>
    <dgm:effectClrLst/>
    <dgm:txLinClrLst/>
    <dgm:txFillClrLst meth="repeat">
      <a:srgbClr val="080808"/>
    </dgm:txFillClrLst>
    <dgm:txEffectClrLst/>
  </dgm:styleLbl>
  <dgm:styleLbl name="alignImgPlace1">
    <dgm:fillClrLst meth="repeat">
      <a:srgbClr val="4AB1E4">
        <a:tint val="50000"/>
      </a:srgbClr>
    </dgm:fillClrLst>
    <dgm:linClrLst meth="repeat">
      <a:srgbClr val="FFFFFF"/>
    </dgm:linClrLst>
    <dgm:effectClrLst/>
    <dgm:txLinClrLst/>
    <dgm:txFillClrLst meth="repeat">
      <a:srgbClr val="FFFFFF"/>
    </dgm:txFillClrLst>
    <dgm:txEffectClrLst/>
  </dgm:styleLbl>
  <dgm:styleLbl name="alignNode1">
    <dgm:fillClrLst meth="repeat">
      <a:srgbClr val="4AB1E4"/>
    </dgm:fillClrLst>
    <dgm:linClrLst meth="repeat">
      <a:srgbClr val="4AB1E4"/>
    </dgm:linClrLst>
    <dgm:effectClrLst/>
    <dgm:txLinClrLst/>
    <dgm:txFillClrLst/>
    <dgm:txEffectClrLst/>
  </dgm:styleLbl>
  <dgm:styleLbl name="asst0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asst1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asst2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asst3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asst4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bgAcc1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bgAccFollowNode1">
    <dgm:fillClrLst meth="repeat">
      <a:srgbClr val="4AB1E4">
        <a:alpha val="90000"/>
        <a:tint val="40000"/>
      </a:srgbClr>
    </dgm:fillClrLst>
    <dgm:linClrLst meth="repeat">
      <a:srgbClr val="4AB1E4">
        <a:alpha val="90000"/>
        <a:tint val="40000"/>
      </a:srgbClr>
    </dgm:linClrLst>
    <dgm:effectClrLst/>
    <dgm:txLinClrLst/>
    <dgm:txFillClrLst meth="repeat">
      <a:srgbClr val="080808"/>
    </dgm:txFillClrLst>
    <dgm:txEffectClrLst/>
  </dgm:styleLbl>
  <dgm:styleLbl name="bgImgPlace1">
    <dgm:fillClrLst meth="repeat">
      <a:srgbClr val="4AB1E4">
        <a:tint val="50000"/>
      </a:srgbClr>
    </dgm:fillClrLst>
    <dgm:linClrLst meth="repeat">
      <a:srgbClr val="FFFFFF"/>
    </dgm:linClrLst>
    <dgm:effectClrLst/>
    <dgm:txLinClrLst/>
    <dgm:txFillClrLst meth="repeat">
      <a:srgbClr val="FFFFFF"/>
    </dgm:txFillClrLst>
    <dgm:txEffectClrLst/>
  </dgm:styleLbl>
  <dgm:styleLbl name="bgShp">
    <dgm:fillClrLst meth="repeat">
      <a:srgbClr val="4AB1E4">
        <a:tint val="4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bgSibTrans2D1">
    <dgm:fillClrLst meth="repeat">
      <a:srgbClr val="4AB1E4">
        <a:tint val="60000"/>
      </a:srgbClr>
    </dgm:fillClrLst>
    <dgm:linClrLst meth="repeat">
      <a:srgbClr val="4AB1E4">
        <a:tint val="60000"/>
      </a:srgbClr>
    </dgm:linClrLst>
    <dgm:effectClrLst/>
    <dgm:txLinClrLst/>
    <dgm:txFillClrLst/>
    <dgm:txEffectClrLst/>
  </dgm:styleLbl>
  <dgm:styleLbl name="callout">
    <dgm:fillClrLst meth="repeat">
      <a:srgbClr val="4AB1E4"/>
    </dgm:fillClrLst>
    <dgm:linClrLst meth="repeat">
      <a:srgbClr val="4AB1E4">
        <a:tint val="50000"/>
      </a:srgbClr>
    </dgm:linClrLst>
    <dgm:effectClrLst/>
    <dgm:txLinClrLst/>
    <dgm:txFillClrLst meth="repeat">
      <a:srgbClr val="080808"/>
    </dgm:txFillClrLst>
    <dgm:txEffectClrLst/>
  </dgm:styleLbl>
  <dgm:styleLbl name="conFgAcc1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dkBgShp">
    <dgm:fillClrLst meth="repeat">
      <a:srgbClr val="4AB1E4">
        <a:shade val="80000"/>
      </a:srgbClr>
    </dgm:fillClrLst>
    <dgm:linClrLst meth="repeat">
      <a:srgbClr val="4AB1E4"/>
    </dgm:linClrLst>
    <dgm:effectClrLst/>
    <dgm:txLinClrLst/>
    <dgm:txFillClrLst meth="repeat">
      <a:srgbClr val="FFFFFF"/>
    </dgm:txFillClrLst>
    <dgm:txEffectClrLst/>
  </dgm:styleLbl>
  <dgm:styleLbl name="fgAcc0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fgAcc1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fgAcc2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fgAcc3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fgAcc4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fgAccFollowNode1">
    <dgm:fillClrLst meth="repeat">
      <a:srgbClr val="4AB1E4">
        <a:alpha val="90000"/>
        <a:tint val="40000"/>
      </a:srgbClr>
    </dgm:fillClrLst>
    <dgm:linClrLst meth="repeat">
      <a:srgbClr val="4AB1E4">
        <a:alpha val="90000"/>
        <a:tint val="40000"/>
      </a:srgbClr>
    </dgm:linClrLst>
    <dgm:effectClrLst/>
    <dgm:txLinClrLst/>
    <dgm:txFillClrLst meth="repeat">
      <a:srgbClr val="080808"/>
    </dgm:txFillClrLst>
    <dgm:txEffectClrLst/>
  </dgm:styleLbl>
  <dgm:styleLbl name="fgImgPlace1">
    <dgm:fillClrLst meth="repeat">
      <a:srgbClr val="4AB1E4">
        <a:tint val="50000"/>
      </a:srgbClr>
    </dgm:fillClrLst>
    <dgm:linClrLst meth="repeat">
      <a:srgbClr val="FFFFFF"/>
    </dgm:linClrLst>
    <dgm:effectClrLst/>
    <dgm:txLinClrLst/>
    <dgm:txFillClrLst meth="repeat">
      <a:srgbClr val="FFFFFF"/>
    </dgm:txFillClrLst>
    <dgm:txEffectClrLst/>
  </dgm:styleLbl>
  <dgm:styleLbl name="fgShp">
    <dgm:fillClrLst meth="repeat">
      <a:srgbClr val="4AB1E4">
        <a:tint val="60000"/>
      </a:srgbClr>
    </dgm:fillClrLst>
    <dgm:linClrLst meth="repeat">
      <a:srgbClr val="FFFFFF"/>
    </dgm:linClrLst>
    <dgm:effectClrLst/>
    <dgm:txLinClrLst/>
    <dgm:txFillClrLst meth="repeat">
      <a:srgbClr val="080808"/>
    </dgm:txFillClrLst>
    <dgm:txEffectClrLst/>
  </dgm:styleLbl>
  <dgm:styleLbl name="fgSibTrans2D1">
    <dgm:fillClrLst meth="repeat">
      <a:srgbClr val="4AB1E4">
        <a:tint val="60000"/>
      </a:srgbClr>
    </dgm:fillClrLst>
    <dgm:linClrLst meth="repeat">
      <a:srgbClr val="4AB1E4">
        <a:tint val="60000"/>
      </a:srgbClr>
    </dgm:linClrLst>
    <dgm:effectClrLst/>
    <dgm:txLinClrLst/>
    <dgm:txFillClrLst/>
    <dgm:txEffectClrLst/>
  </dgm:styleLbl>
  <dgm:styleLbl name="lnNode1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node0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node1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node2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node3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node4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parChTrans1D1">
    <dgm:fillClrLst meth="repeat">
      <a:srgbClr val="4AB1E4"/>
    </dgm:fillClrLst>
    <dgm:linClrLst meth="repeat">
      <a:srgbClr val="4AB1E4">
        <a:shade val="60000"/>
      </a:srgbClr>
    </dgm:linClrLst>
    <dgm:effectClrLst/>
    <dgm:txLinClrLst/>
    <dgm:txFillClrLst meth="repeat">
      <a:srgbClr val="080808"/>
    </dgm:txFillClrLst>
    <dgm:txEffectClrLst/>
  </dgm:styleLbl>
  <dgm:styleLbl name="parChTrans1D2">
    <dgm:fillClrLst meth="repeat">
      <a:srgbClr val="4AB1E4"/>
    </dgm:fillClrLst>
    <dgm:linClrLst meth="repeat">
      <a:srgbClr val="4AB1E4">
        <a:shade val="60000"/>
      </a:srgbClr>
    </dgm:linClrLst>
    <dgm:effectClrLst/>
    <dgm:txLinClrLst/>
    <dgm:txFillClrLst meth="repeat">
      <a:srgbClr val="080808"/>
    </dgm:txFillClrLst>
    <dgm:txEffectClrLst/>
  </dgm:styleLbl>
  <dgm:styleLbl name="parChTrans1D3">
    <dgm:fillClrLst meth="repeat">
      <a:srgbClr val="4AB1E4"/>
    </dgm:fillClrLst>
    <dgm:linClrLst meth="repeat">
      <a:srgbClr val="4AB1E4">
        <a:shade val="80000"/>
      </a:srgbClr>
    </dgm:linClrLst>
    <dgm:effectClrLst/>
    <dgm:txLinClrLst/>
    <dgm:txFillClrLst meth="repeat">
      <a:srgbClr val="080808"/>
    </dgm:txFillClrLst>
    <dgm:txEffectClrLst/>
  </dgm:styleLbl>
  <dgm:styleLbl name="parChTrans1D4">
    <dgm:fillClrLst meth="repeat">
      <a:srgbClr val="4AB1E4"/>
    </dgm:fillClrLst>
    <dgm:linClrLst meth="repeat">
      <a:srgbClr val="4AB1E4">
        <a:shade val="80000"/>
      </a:srgbClr>
    </dgm:linClrLst>
    <dgm:effectClrLst/>
    <dgm:txLinClrLst/>
    <dgm:txFillClrLst meth="repeat">
      <a:srgbClr val="080808"/>
    </dgm:txFillClrLst>
    <dgm:txEffectClrLst/>
  </dgm:styleLbl>
  <dgm:styleLbl name="parChTrans2D1">
    <dgm:fillClrLst meth="repeat">
      <a:srgbClr val="4AB1E4">
        <a:tint val="60000"/>
      </a:srgbClr>
    </dgm:fillClrLst>
    <dgm:linClrLst meth="repeat">
      <a:srgbClr val="4AB1E4">
        <a:tint val="60000"/>
      </a:srgbClr>
    </dgm:linClrLst>
    <dgm:effectClrLst/>
    <dgm:txLinClrLst/>
    <dgm:txFillClrLst meth="repeat">
      <a:srgbClr val="FFFFFF"/>
    </dgm:txFillClrLst>
    <dgm:txEffectClrLst/>
  </dgm:styleLbl>
  <dgm:styleLbl name="parChTrans2D2">
    <dgm:fillClrLst meth="repeat">
      <a:srgbClr val="4AB1E4"/>
    </dgm:fillClrLst>
    <dgm:linClrLst meth="repeat">
      <a:srgbClr val="4AB1E4"/>
    </dgm:linClrLst>
    <dgm:effectClrLst/>
    <dgm:txLinClrLst/>
    <dgm:txFillClrLst meth="repeat">
      <a:srgbClr val="FFFFFF"/>
    </dgm:txFillClrLst>
    <dgm:txEffectClrLst/>
  </dgm:styleLbl>
  <dgm:styleLbl name="parChTrans2D3">
    <dgm:fillClrLst meth="repeat">
      <a:srgbClr val="4AB1E4"/>
    </dgm:fillClrLst>
    <dgm:linClrLst meth="repeat">
      <a:srgbClr val="4AB1E4"/>
    </dgm:linClrLst>
    <dgm:effectClrLst/>
    <dgm:txLinClrLst/>
    <dgm:txFillClrLst meth="repeat">
      <a:srgbClr val="FFFFFF"/>
    </dgm:txFillClrLst>
    <dgm:txEffectClrLst/>
  </dgm:styleLbl>
  <dgm:styleLbl name="parChTrans2D4">
    <dgm:fillClrLst meth="repeat">
      <a:srgbClr val="4AB1E4"/>
    </dgm:fillClrLst>
    <dgm:linClrLst meth="repeat">
      <a:srgbClr val="4AB1E4"/>
    </dgm:linClrLst>
    <dgm:effectClrLst/>
    <dgm:txLinClrLst/>
    <dgm:txFillClrLst meth="repeat">
      <a:srgbClr val="FFFFFF"/>
    </dgm:txFillClrLst>
    <dgm:txEffectClrLst/>
  </dgm:styleLbl>
  <dgm:styleLbl name="revTx">
    <dgm:fillClrLst meth="repeat">
      <a:srgbClr val="FFFFFF">
        <a:alpha val="0"/>
      </a:srgbClr>
    </dgm:fillClrLst>
    <dgm:linClrLst meth="repeat">
      <a:srgbClr val="080808">
        <a:alpha val="0"/>
      </a:srgbClr>
    </dgm:linClrLst>
    <dgm:effectClrLst/>
    <dgm:txLinClrLst/>
    <dgm:txFillClrLst meth="repeat">
      <a:srgbClr val="080808"/>
    </dgm:txFillClrLst>
    <dgm:txEffectClrLst/>
  </dgm:styleLbl>
  <dgm:styleLbl name="sibTrans1D1">
    <dgm:fillClrLst meth="repeat">
      <a:srgbClr val="4AB1E4"/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sibTrans2D1">
    <dgm:fillClrLst meth="repeat">
      <a:srgbClr val="4AB1E4">
        <a:tint val="60000"/>
      </a:srgbClr>
    </dgm:fillClrLst>
    <dgm:linClrLst meth="repeat">
      <a:srgbClr val="4AB1E4">
        <a:tint val="60000"/>
      </a:srgbClr>
    </dgm:linClrLst>
    <dgm:effectClrLst/>
    <dgm:txLinClrLst/>
    <dgm:txFillClrLst/>
    <dgm:txEffectClrLst/>
  </dgm:styleLbl>
  <dgm:styleLbl name="solidAlignAcc1">
    <dgm:fillClrLst meth="repeat">
      <a:srgbClr val="FFFFFF"/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solidBgAcc1">
    <dgm:fillClrLst meth="repeat">
      <a:srgbClr val="FFFFFF"/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solidFgAcc1">
    <dgm:fillClrLst meth="repeat">
      <a:srgbClr val="FFFFFF"/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trAlignAcc1">
    <dgm:fillClrLst meth="repeat">
      <a:srgbClr val="FFFFFF">
        <a:alpha val="4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trBgShp">
    <dgm:fillClrLst meth="repeat">
      <a:srgbClr val="4AB1E4">
        <a:tint val="50000"/>
        <a:alpha val="40000"/>
      </a:srgbClr>
    </dgm:fillClrLst>
    <dgm:linClrLst meth="repeat">
      <a:srgbClr val="4AB1E4"/>
    </dgm:linClrLst>
    <dgm:effectClrLst/>
    <dgm:txLinClrLst/>
    <dgm:txFillClrLst meth="repeat">
      <a:srgbClr val="FFFFFF"/>
    </dgm:txFillClrLst>
    <dgm:txEffectClrLst/>
  </dgm:styleLbl>
  <dgm:styleLbl name="vennNode1">
    <dgm:fillClrLst meth="repeat">
      <a:srgbClr val="4AB1E4">
        <a:alpha val="50000"/>
      </a:srgbClr>
    </dgm:fillClrLst>
    <dgm:linClrLst meth="repeat">
      <a:srgbClr val="FFFFFF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86240-472F-47CB-AA76-5D6B0F202E52}" type="doc">
      <dgm:prSet loTypeId="urn:microsoft.com/office/officeart/2005/8/layout/process3#1" loCatId="process" qsTypeId="urn:microsoft.com/office/officeart/2005/8/quickstyle/simple4#1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2747EA7D-30AD-43BD-8FFA-2CA8BB70EFE0}">
      <dgm:prSet phldrT="[文本]" phldr="0" custT="0"/>
      <dgm:spPr/>
      <dgm:t>
        <a:bodyPr vert="horz" wrap="square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latin typeface="Calibri" panose="020F0502020204030204" pitchFamily="34" charset="0"/>
            </a:rPr>
            <a:t>因变量</a:t>
          </a:r>
          <a:endParaRPr lang="zh-CN" altLang="en-US" dirty="0"/>
        </a:p>
      </dgm:t>
    </dgm:pt>
    <dgm:pt modelId="{34410AD3-8713-441F-90C7-4A7B82A9F93D}" type="parTrans" cxnId="{6FE4DDC4-1F5B-47B5-AE26-E6C8D77666D4}">
      <dgm:prSet/>
      <dgm:spPr/>
      <dgm:t>
        <a:bodyPr/>
        <a:lstStyle/>
        <a:p>
          <a:endParaRPr lang="zh-CN" altLang="en-US"/>
        </a:p>
      </dgm:t>
    </dgm:pt>
    <dgm:pt modelId="{1EEB3AC5-2822-412E-B071-18DAEF460C50}" type="sibTrans" cxnId="{6FE4DDC4-1F5B-47B5-AE26-E6C8D77666D4}">
      <dgm:prSet/>
      <dgm:spPr/>
      <dgm:t>
        <a:bodyPr/>
        <a:lstStyle/>
        <a:p>
          <a:endParaRPr lang="zh-CN" altLang="en-US"/>
        </a:p>
      </dgm:t>
    </dgm:pt>
    <dgm:pt modelId="{19FF7DA9-962C-471A-BD07-7BFC25DBCB52}">
      <dgm:prSet phldrT="[文本]" custT="1"/>
      <dgm:spPr/>
      <dgm:t>
        <a:bodyPr/>
        <a:lstStyle/>
        <a:p>
          <a:r>
            <a:rPr lang="zh-CN" altLang="en-US" sz="1600" b="0" dirty="0">
              <a:latin typeface="Calibri" panose="020F0502020204030204" pitchFamily="34" charset="0"/>
            </a:rPr>
            <a:t>债务期限结构</a:t>
          </a:r>
          <a:endParaRPr lang="zh-CN" altLang="en-US" sz="1600" dirty="0"/>
        </a:p>
      </dgm:t>
    </dgm:pt>
    <dgm:pt modelId="{F31442CD-05B7-4559-9E30-C7BCE9CF1B95}" type="parTrans" cxnId="{327B2F81-52D2-46BC-8159-7DDF36E31D2F}">
      <dgm:prSet/>
      <dgm:spPr/>
      <dgm:t>
        <a:bodyPr/>
        <a:lstStyle/>
        <a:p>
          <a:endParaRPr lang="zh-CN" altLang="en-US"/>
        </a:p>
      </dgm:t>
    </dgm:pt>
    <dgm:pt modelId="{AFF0A043-4BCA-4E40-A91B-4DFDA9E33BF0}" type="sibTrans" cxnId="{327B2F81-52D2-46BC-8159-7DDF36E31D2F}">
      <dgm:prSet/>
      <dgm:spPr/>
      <dgm:t>
        <a:bodyPr/>
        <a:lstStyle/>
        <a:p>
          <a:endParaRPr lang="zh-CN" altLang="en-US"/>
        </a:p>
      </dgm:t>
    </dgm:pt>
    <dgm:pt modelId="{DCAED5EC-761C-4B23-B6A1-82443DE320C1}">
      <dgm:prSet phldrT="[文本]" phldr="0" custT="0"/>
      <dgm:spPr/>
      <dgm:t>
        <a:bodyPr vert="horz" wrap="square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自变量</a:t>
          </a:r>
        </a:p>
      </dgm:t>
    </dgm:pt>
    <dgm:pt modelId="{718476A8-8E26-4C99-BAFE-FD509DFBFF38}" type="parTrans" cxnId="{E73BBBBD-F912-4F29-B1AC-34D75E1C28A3}">
      <dgm:prSet/>
      <dgm:spPr/>
      <dgm:t>
        <a:bodyPr/>
        <a:lstStyle/>
        <a:p>
          <a:endParaRPr lang="zh-CN" altLang="en-US"/>
        </a:p>
      </dgm:t>
    </dgm:pt>
    <dgm:pt modelId="{3B0C6B15-269F-4393-863A-AD978B5D9672}" type="sibTrans" cxnId="{E73BBBBD-F912-4F29-B1AC-34D75E1C28A3}">
      <dgm:prSet/>
      <dgm:spPr/>
      <dgm:t>
        <a:bodyPr/>
        <a:lstStyle/>
        <a:p>
          <a:endParaRPr lang="zh-CN" altLang="en-US"/>
        </a:p>
      </dgm:t>
    </dgm:pt>
    <dgm:pt modelId="{9A0591B4-A156-4C03-9C29-1EBB0B4D9746}">
      <dgm:prSet phldrT="[文本]" custT="1"/>
      <dgm:spPr/>
      <dgm:t>
        <a:bodyPr/>
        <a:lstStyle/>
        <a:p>
          <a:r>
            <a:rPr lang="zh-CN" altLang="en-US" sz="1600" b="0" dirty="0">
              <a:latin typeface="Calibri" panose="020F0502020204030204" pitchFamily="34" charset="0"/>
            </a:rPr>
            <a:t>下列相关指标</a:t>
          </a:r>
          <a:r>
            <a:rPr lang="en-US" altLang="zh-CN" sz="1600" b="0" dirty="0">
              <a:latin typeface="Calibri" panose="020F0502020204030204" pitchFamily="34" charset="0"/>
            </a:rPr>
            <a:t>:</a:t>
          </a:r>
          <a:endParaRPr lang="zh-CN" altLang="en-US" sz="1600" b="0" dirty="0">
            <a:latin typeface="Calibri" panose="020F0502020204030204" pitchFamily="34" charset="0"/>
          </a:endParaRPr>
        </a:p>
      </dgm:t>
    </dgm:pt>
    <dgm:pt modelId="{CCDAFA6E-F697-4912-ABE1-658CF89ECC5E}" type="parTrans" cxnId="{9906A6EC-32C7-4A17-941C-EBB06344EC59}">
      <dgm:prSet/>
      <dgm:spPr/>
      <dgm:t>
        <a:bodyPr/>
        <a:lstStyle/>
        <a:p>
          <a:endParaRPr lang="zh-CN" altLang="en-US"/>
        </a:p>
      </dgm:t>
    </dgm:pt>
    <dgm:pt modelId="{02707ADD-2DE7-4F47-8134-6924B1E10274}" type="sibTrans" cxnId="{9906A6EC-32C7-4A17-941C-EBB06344EC59}">
      <dgm:prSet/>
      <dgm:spPr/>
      <dgm:t>
        <a:bodyPr/>
        <a:lstStyle/>
        <a:p>
          <a:endParaRPr lang="zh-CN" altLang="en-US"/>
        </a:p>
      </dgm:t>
    </dgm:pt>
    <dgm:pt modelId="{F1DA1C05-23EF-459E-897F-A3A48CE8DF3B}">
      <dgm:prSet phldrT="[文本]" custT="1"/>
      <dgm:spPr/>
      <dgm:t>
        <a:bodyPr/>
        <a:lstStyle/>
        <a:p>
          <a:r>
            <a:rPr lang="zh-CN" altLang="en-US" sz="1600" b="0" dirty="0">
              <a:latin typeface="Calibri" panose="020F0502020204030204" pitchFamily="34" charset="0"/>
            </a:rPr>
            <a:t>公司特征因素</a:t>
          </a:r>
        </a:p>
      </dgm:t>
    </dgm:pt>
    <dgm:pt modelId="{D616B2B6-2E86-422F-AA37-FF9D2E3AAD9F}" type="parTrans" cxnId="{F227B555-E799-4087-B211-74582F1C15E3}">
      <dgm:prSet/>
      <dgm:spPr/>
      <dgm:t>
        <a:bodyPr/>
        <a:lstStyle/>
        <a:p>
          <a:endParaRPr lang="zh-CN" altLang="en-US"/>
        </a:p>
      </dgm:t>
    </dgm:pt>
    <dgm:pt modelId="{0694B2F5-CA53-459B-9279-9F97CDC5C849}" type="sibTrans" cxnId="{F227B555-E799-4087-B211-74582F1C15E3}">
      <dgm:prSet/>
      <dgm:spPr/>
      <dgm:t>
        <a:bodyPr/>
        <a:lstStyle/>
        <a:p>
          <a:endParaRPr lang="zh-CN" altLang="en-US"/>
        </a:p>
      </dgm:t>
    </dgm:pt>
    <dgm:pt modelId="{E4137723-C018-4E96-8247-959B5E6A1F74}">
      <dgm:prSet phldrT="[文本]" custT="1"/>
      <dgm:spPr/>
      <dgm:t>
        <a:bodyPr/>
        <a:lstStyle/>
        <a:p>
          <a:r>
            <a:rPr lang="zh-CN" altLang="en-US" sz="1600" b="0" dirty="0">
              <a:latin typeface="Calibri" panose="020F0502020204030204" pitchFamily="34" charset="0"/>
            </a:rPr>
            <a:t>国家制度</a:t>
          </a:r>
        </a:p>
      </dgm:t>
    </dgm:pt>
    <dgm:pt modelId="{8677DDA9-E459-4E20-834D-FA07B487AFC6}" type="parTrans" cxnId="{A00DE884-B9D3-4454-BFF7-F778B911DF23}">
      <dgm:prSet/>
      <dgm:spPr/>
      <dgm:t>
        <a:bodyPr/>
        <a:lstStyle/>
        <a:p>
          <a:endParaRPr lang="zh-CN" altLang="en-US"/>
        </a:p>
      </dgm:t>
    </dgm:pt>
    <dgm:pt modelId="{AD7F8A65-8A38-4561-A0F8-09561356E919}" type="sibTrans" cxnId="{A00DE884-B9D3-4454-BFF7-F778B911DF23}">
      <dgm:prSet/>
      <dgm:spPr/>
      <dgm:t>
        <a:bodyPr/>
        <a:lstStyle/>
        <a:p>
          <a:endParaRPr lang="zh-CN" altLang="en-US"/>
        </a:p>
      </dgm:t>
    </dgm:pt>
    <dgm:pt modelId="{A163BBE8-181A-41FD-BE25-3ECF944530F2}">
      <dgm:prSet phldrT="[文本]" custT="1"/>
      <dgm:spPr/>
      <dgm:t>
        <a:bodyPr/>
        <a:lstStyle/>
        <a:p>
          <a:r>
            <a:rPr lang="zh-CN" altLang="en-US" sz="1600" b="0" dirty="0">
              <a:latin typeface="Calibri" panose="020F0502020204030204" pitchFamily="34" charset="0"/>
            </a:rPr>
            <a:t>经济环境因素</a:t>
          </a:r>
        </a:p>
      </dgm:t>
    </dgm:pt>
    <dgm:pt modelId="{DA8F9AC4-28E7-4C8B-9871-0319CED6F5F6}" type="parTrans" cxnId="{5E8DD438-EA6B-4F6E-AEF9-C69E7CD48076}">
      <dgm:prSet/>
      <dgm:spPr/>
      <dgm:t>
        <a:bodyPr/>
        <a:lstStyle/>
        <a:p>
          <a:endParaRPr lang="zh-CN" altLang="en-US"/>
        </a:p>
      </dgm:t>
    </dgm:pt>
    <dgm:pt modelId="{F376A804-D6C1-452B-A0A5-49F37596D32A}" type="sibTrans" cxnId="{5E8DD438-EA6B-4F6E-AEF9-C69E7CD48076}">
      <dgm:prSet/>
      <dgm:spPr/>
      <dgm:t>
        <a:bodyPr/>
        <a:lstStyle/>
        <a:p>
          <a:endParaRPr lang="zh-CN" altLang="en-US"/>
        </a:p>
      </dgm:t>
    </dgm:pt>
    <dgm:pt modelId="{85B77C35-09E7-4C11-BE3D-C476B5BB2BE4}">
      <dgm:prSet phldrT="[文本]" phldr="0" custT="0"/>
      <dgm:spPr/>
      <dgm:t>
        <a:bodyPr vert="horz" wrap="square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研究方法</a:t>
          </a:r>
        </a:p>
      </dgm:t>
    </dgm:pt>
    <dgm:pt modelId="{99E4D438-36DD-4386-B533-8B4F9E169EB0}" type="parTrans" cxnId="{2692C0B5-0FB1-4C10-8C77-1F90368DF2D0}">
      <dgm:prSet/>
      <dgm:spPr/>
      <dgm:t>
        <a:bodyPr/>
        <a:lstStyle/>
        <a:p>
          <a:endParaRPr lang="zh-CN" altLang="en-US"/>
        </a:p>
      </dgm:t>
    </dgm:pt>
    <dgm:pt modelId="{A6943FB3-6924-40BF-A728-FCC2E6C6EFD1}" type="sibTrans" cxnId="{2692C0B5-0FB1-4C10-8C77-1F90368DF2D0}">
      <dgm:prSet/>
      <dgm:spPr/>
      <dgm:t>
        <a:bodyPr/>
        <a:lstStyle/>
        <a:p>
          <a:endParaRPr lang="zh-CN" altLang="en-US"/>
        </a:p>
      </dgm:t>
    </dgm:pt>
    <dgm:pt modelId="{98A57AB8-DFA4-4999-87A3-02989689B108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600" b="0" dirty="0">
              <a:latin typeface="Calibri" panose="020F0502020204030204" pitchFamily="34" charset="0"/>
            </a:rPr>
            <a:t>主成分分析</a:t>
          </a:r>
          <a:endParaRPr lang="zh-CN" altLang="en-US" sz="1600" dirty="0"/>
        </a:p>
      </dgm:t>
    </dgm:pt>
    <dgm:pt modelId="{D5448C75-4822-4467-9270-A0CC07FDEAD2}" type="parTrans" cxnId="{6FC37D5D-9451-4925-A5C0-971339D30679}">
      <dgm:prSet/>
      <dgm:spPr/>
      <dgm:t>
        <a:bodyPr/>
        <a:lstStyle/>
        <a:p>
          <a:endParaRPr lang="zh-CN" altLang="en-US"/>
        </a:p>
      </dgm:t>
    </dgm:pt>
    <dgm:pt modelId="{D0C5C9DF-3E35-4B65-ADEB-72D2A1F386D4}" type="sibTrans" cxnId="{6FC37D5D-9451-4925-A5C0-971339D30679}">
      <dgm:prSet/>
      <dgm:spPr/>
      <dgm:t>
        <a:bodyPr/>
        <a:lstStyle/>
        <a:p>
          <a:endParaRPr lang="zh-CN" altLang="en-US"/>
        </a:p>
      </dgm:t>
    </dgm:pt>
    <dgm:pt modelId="{F8B1A541-44DC-4E83-9F22-DF62A8002D61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600" b="0" dirty="0">
              <a:latin typeface="Calibri" panose="020F0502020204030204" pitchFamily="34" charset="0"/>
            </a:rPr>
            <a:t>多元回归分析</a:t>
          </a:r>
          <a:endParaRPr lang="zh-CN" altLang="en-US" sz="1600" dirty="0"/>
        </a:p>
      </dgm:t>
    </dgm:pt>
    <dgm:pt modelId="{B1D5E26A-1EBF-40BC-8787-F1BBC3A3B2DC}" type="parTrans" cxnId="{B3B15345-A3BB-4C0A-B465-61A27E9EFBAA}">
      <dgm:prSet/>
      <dgm:spPr/>
      <dgm:t>
        <a:bodyPr/>
        <a:lstStyle/>
        <a:p>
          <a:endParaRPr lang="zh-CN" altLang="en-US"/>
        </a:p>
      </dgm:t>
    </dgm:pt>
    <dgm:pt modelId="{9254B7E1-D8B9-49AC-9990-4DFFB48A3EA5}" type="sibTrans" cxnId="{B3B15345-A3BB-4C0A-B465-61A27E9EFBAA}">
      <dgm:prSet/>
      <dgm:spPr/>
      <dgm:t>
        <a:bodyPr/>
        <a:lstStyle/>
        <a:p>
          <a:endParaRPr lang="zh-CN" altLang="en-US"/>
        </a:p>
      </dgm:t>
    </dgm:pt>
    <dgm:pt modelId="{F8F5EFCD-F80B-4B0A-BBFF-A5ADF0375C2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 sz="1600" dirty="0"/>
            <a:t>……</a:t>
          </a:r>
          <a:endParaRPr lang="zh-CN" altLang="en-US" sz="1600" dirty="0"/>
        </a:p>
      </dgm:t>
    </dgm:pt>
    <dgm:pt modelId="{7F06D101-91C0-40BA-BC78-35C57B9BAC93}" type="parTrans" cxnId="{A468389D-1A5D-4354-B8DD-0BB2193CF049}">
      <dgm:prSet/>
      <dgm:spPr/>
      <dgm:t>
        <a:bodyPr/>
        <a:lstStyle/>
        <a:p>
          <a:endParaRPr lang="zh-CN" altLang="en-US"/>
        </a:p>
      </dgm:t>
    </dgm:pt>
    <dgm:pt modelId="{F12AB493-4CB5-46E2-BADC-248427D85050}" type="sibTrans" cxnId="{A468389D-1A5D-4354-B8DD-0BB2193CF049}">
      <dgm:prSet/>
      <dgm:spPr/>
      <dgm:t>
        <a:bodyPr/>
        <a:lstStyle/>
        <a:p>
          <a:endParaRPr lang="zh-CN" altLang="en-US"/>
        </a:p>
      </dgm:t>
    </dgm:pt>
    <dgm:pt modelId="{911D9DCD-39B8-4A15-A90C-068CA225E5BE}" type="pres">
      <dgm:prSet presAssocID="{0E286240-472F-47CB-AA76-5D6B0F202E52}" presName="linearFlow" presStyleCnt="0">
        <dgm:presLayoutVars>
          <dgm:dir/>
          <dgm:animLvl val="lvl"/>
          <dgm:resizeHandles val="exact"/>
        </dgm:presLayoutVars>
      </dgm:prSet>
      <dgm:spPr/>
    </dgm:pt>
    <dgm:pt modelId="{AE25C878-E964-4FF1-A78B-189EF46B8AD6}" type="pres">
      <dgm:prSet presAssocID="{2747EA7D-30AD-43BD-8FFA-2CA8BB70EFE0}" presName="composite" presStyleCnt="0"/>
      <dgm:spPr/>
    </dgm:pt>
    <dgm:pt modelId="{F1826866-C24A-4AC0-8489-DFC2073F73FA}" type="pres">
      <dgm:prSet presAssocID="{2747EA7D-30AD-43BD-8FFA-2CA8BB70EFE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538A2E9-4277-4CFA-9268-8063AAD0ACD4}" type="pres">
      <dgm:prSet presAssocID="{2747EA7D-30AD-43BD-8FFA-2CA8BB70EFE0}" presName="parSh" presStyleLbl="node1" presStyleIdx="0" presStyleCnt="3"/>
      <dgm:spPr/>
    </dgm:pt>
    <dgm:pt modelId="{777F75FE-A7FB-4CCC-AEA8-F07EF95F1AD9}" type="pres">
      <dgm:prSet presAssocID="{2747EA7D-30AD-43BD-8FFA-2CA8BB70EFE0}" presName="desTx" presStyleLbl="fgAcc1" presStyleIdx="0" presStyleCnt="3" custScaleY="103017">
        <dgm:presLayoutVars>
          <dgm:bulletEnabled val="1"/>
        </dgm:presLayoutVars>
      </dgm:prSet>
      <dgm:spPr/>
    </dgm:pt>
    <dgm:pt modelId="{4F288D53-91AB-4998-BB47-75F0AB25C0AF}" type="pres">
      <dgm:prSet presAssocID="{1EEB3AC5-2822-412E-B071-18DAEF460C50}" presName="sibTrans" presStyleLbl="sibTrans2D1" presStyleIdx="0" presStyleCnt="2"/>
      <dgm:spPr/>
    </dgm:pt>
    <dgm:pt modelId="{8CBE1CF7-7167-4A3F-A732-4977E608E47F}" type="pres">
      <dgm:prSet presAssocID="{1EEB3AC5-2822-412E-B071-18DAEF460C50}" presName="connTx" presStyleLbl="sibTrans2D1" presStyleIdx="0" presStyleCnt="2"/>
      <dgm:spPr/>
    </dgm:pt>
    <dgm:pt modelId="{117E063E-E262-4290-A7DA-25D5B92DC660}" type="pres">
      <dgm:prSet presAssocID="{DCAED5EC-761C-4B23-B6A1-82443DE320C1}" presName="composite" presStyleCnt="0"/>
      <dgm:spPr/>
    </dgm:pt>
    <dgm:pt modelId="{75FEAACE-8525-4F7A-8AD0-B795D4D498E1}" type="pres">
      <dgm:prSet presAssocID="{DCAED5EC-761C-4B23-B6A1-82443DE320C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DC37777-E0A0-4FA0-82EC-EEE8AB3C52AC}" type="pres">
      <dgm:prSet presAssocID="{DCAED5EC-761C-4B23-B6A1-82443DE320C1}" presName="parSh" presStyleLbl="node1" presStyleIdx="1" presStyleCnt="3"/>
      <dgm:spPr/>
    </dgm:pt>
    <dgm:pt modelId="{1A520203-818A-4E21-A626-EF7A899C41B5}" type="pres">
      <dgm:prSet presAssocID="{DCAED5EC-761C-4B23-B6A1-82443DE320C1}" presName="desTx" presStyleLbl="fgAcc1" presStyleIdx="1" presStyleCnt="3" custScaleY="105295">
        <dgm:presLayoutVars>
          <dgm:bulletEnabled val="1"/>
        </dgm:presLayoutVars>
      </dgm:prSet>
      <dgm:spPr/>
    </dgm:pt>
    <dgm:pt modelId="{68B642D1-374B-48BB-AD50-B0328FD9EEA0}" type="pres">
      <dgm:prSet presAssocID="{3B0C6B15-269F-4393-863A-AD978B5D9672}" presName="sibTrans" presStyleLbl="sibTrans2D1" presStyleIdx="1" presStyleCnt="2"/>
      <dgm:spPr/>
    </dgm:pt>
    <dgm:pt modelId="{AB2D409D-0014-47BF-83BF-68E1CC881081}" type="pres">
      <dgm:prSet presAssocID="{3B0C6B15-269F-4393-863A-AD978B5D9672}" presName="connTx" presStyleLbl="sibTrans2D1" presStyleIdx="1" presStyleCnt="2"/>
      <dgm:spPr/>
    </dgm:pt>
    <dgm:pt modelId="{DDF148F7-EF93-4F22-9449-E943AACF6918}" type="pres">
      <dgm:prSet presAssocID="{85B77C35-09E7-4C11-BE3D-C476B5BB2BE4}" presName="composite" presStyleCnt="0"/>
      <dgm:spPr/>
    </dgm:pt>
    <dgm:pt modelId="{08826837-A4BF-476C-A283-E9C1EFDA3084}" type="pres">
      <dgm:prSet presAssocID="{85B77C35-09E7-4C11-BE3D-C476B5BB2BE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1855482-E857-4466-83B7-494909AB16CB}" type="pres">
      <dgm:prSet presAssocID="{85B77C35-09E7-4C11-BE3D-C476B5BB2BE4}" presName="parSh" presStyleLbl="node1" presStyleIdx="2" presStyleCnt="3"/>
      <dgm:spPr/>
    </dgm:pt>
    <dgm:pt modelId="{60F4AC8C-52DF-447E-9DD3-52285F9571A5}" type="pres">
      <dgm:prSet presAssocID="{85B77C35-09E7-4C11-BE3D-C476B5BB2BE4}" presName="desTx" presStyleLbl="fgAcc1" presStyleIdx="2" presStyleCnt="3" custScaleY="94550" custLinFactNeighborX="-935" custLinFactNeighborY="-5254">
        <dgm:presLayoutVars>
          <dgm:bulletEnabled val="1"/>
        </dgm:presLayoutVars>
      </dgm:prSet>
      <dgm:spPr/>
    </dgm:pt>
  </dgm:ptLst>
  <dgm:cxnLst>
    <dgm:cxn modelId="{1436E004-3DCB-4FD3-9BE7-5C67A915BD1F}" type="presOf" srcId="{9A0591B4-A156-4C03-9C29-1EBB0B4D9746}" destId="{1A520203-818A-4E21-A626-EF7A899C41B5}" srcOrd="0" destOrd="0" presId="urn:microsoft.com/office/officeart/2005/8/layout/process3#1"/>
    <dgm:cxn modelId="{394DDE14-844B-4E86-A6EC-0F147E5A08C4}" type="presOf" srcId="{DCAED5EC-761C-4B23-B6A1-82443DE320C1}" destId="{75FEAACE-8525-4F7A-8AD0-B795D4D498E1}" srcOrd="0" destOrd="0" presId="urn:microsoft.com/office/officeart/2005/8/layout/process3#1"/>
    <dgm:cxn modelId="{2A61E316-7BA9-4D14-90CC-A884C26C3A61}" type="presOf" srcId="{0E286240-472F-47CB-AA76-5D6B0F202E52}" destId="{911D9DCD-39B8-4A15-A90C-068CA225E5BE}" srcOrd="0" destOrd="0" presId="urn:microsoft.com/office/officeart/2005/8/layout/process3#1"/>
    <dgm:cxn modelId="{4866681B-F128-4E94-B62D-11E55BA41A0F}" type="presOf" srcId="{DCAED5EC-761C-4B23-B6A1-82443DE320C1}" destId="{DDC37777-E0A0-4FA0-82EC-EEE8AB3C52AC}" srcOrd="1" destOrd="0" presId="urn:microsoft.com/office/officeart/2005/8/layout/process3#1"/>
    <dgm:cxn modelId="{6BD48327-6035-4A36-B105-C8920B042DF0}" type="presOf" srcId="{E4137723-C018-4E96-8247-959B5E6A1F74}" destId="{1A520203-818A-4E21-A626-EF7A899C41B5}" srcOrd="0" destOrd="2" presId="urn:microsoft.com/office/officeart/2005/8/layout/process3#1"/>
    <dgm:cxn modelId="{ADBEB327-D0EF-4F6C-A39F-0FD56A54EE7A}" type="presOf" srcId="{1EEB3AC5-2822-412E-B071-18DAEF460C50}" destId="{4F288D53-91AB-4998-BB47-75F0AB25C0AF}" srcOrd="0" destOrd="0" presId="urn:microsoft.com/office/officeart/2005/8/layout/process3#1"/>
    <dgm:cxn modelId="{993FD127-3004-4DAE-9FA2-1C41214F2B38}" type="presOf" srcId="{98A57AB8-DFA4-4999-87A3-02989689B108}" destId="{60F4AC8C-52DF-447E-9DD3-52285F9571A5}" srcOrd="0" destOrd="0" presId="urn:microsoft.com/office/officeart/2005/8/layout/process3#1"/>
    <dgm:cxn modelId="{5E8DD438-EA6B-4F6E-AEF9-C69E7CD48076}" srcId="{DCAED5EC-761C-4B23-B6A1-82443DE320C1}" destId="{A163BBE8-181A-41FD-BE25-3ECF944530F2}" srcOrd="3" destOrd="0" parTransId="{DA8F9AC4-28E7-4C8B-9871-0319CED6F5F6}" sibTransId="{F376A804-D6C1-452B-A0A5-49F37596D32A}"/>
    <dgm:cxn modelId="{6FC37D5D-9451-4925-A5C0-971339D30679}" srcId="{85B77C35-09E7-4C11-BE3D-C476B5BB2BE4}" destId="{98A57AB8-DFA4-4999-87A3-02989689B108}" srcOrd="0" destOrd="0" parTransId="{D5448C75-4822-4467-9270-A0CC07FDEAD2}" sibTransId="{D0C5C9DF-3E35-4B65-ADEB-72D2A1F386D4}"/>
    <dgm:cxn modelId="{B3B15345-A3BB-4C0A-B465-61A27E9EFBAA}" srcId="{85B77C35-09E7-4C11-BE3D-C476B5BB2BE4}" destId="{F8B1A541-44DC-4E83-9F22-DF62A8002D61}" srcOrd="1" destOrd="0" parTransId="{B1D5E26A-1EBF-40BC-8787-F1BBC3A3B2DC}" sibTransId="{9254B7E1-D8B9-49AC-9990-4DFFB48A3EA5}"/>
    <dgm:cxn modelId="{BCE9744F-ADA4-4020-B115-56FC1F1257FC}" type="presOf" srcId="{2747EA7D-30AD-43BD-8FFA-2CA8BB70EFE0}" destId="{3538A2E9-4277-4CFA-9268-8063AAD0ACD4}" srcOrd="1" destOrd="0" presId="urn:microsoft.com/office/officeart/2005/8/layout/process3#1"/>
    <dgm:cxn modelId="{F227B555-E799-4087-B211-74582F1C15E3}" srcId="{DCAED5EC-761C-4B23-B6A1-82443DE320C1}" destId="{F1DA1C05-23EF-459E-897F-A3A48CE8DF3B}" srcOrd="1" destOrd="0" parTransId="{D616B2B6-2E86-422F-AA37-FF9D2E3AAD9F}" sibTransId="{0694B2F5-CA53-459B-9279-9F97CDC5C849}"/>
    <dgm:cxn modelId="{1A26BB55-CA00-4F6E-8F4C-4446435DFFB2}" type="presOf" srcId="{19FF7DA9-962C-471A-BD07-7BFC25DBCB52}" destId="{777F75FE-A7FB-4CCC-AEA8-F07EF95F1AD9}" srcOrd="0" destOrd="0" presId="urn:microsoft.com/office/officeart/2005/8/layout/process3#1"/>
    <dgm:cxn modelId="{327B2F81-52D2-46BC-8159-7DDF36E31D2F}" srcId="{2747EA7D-30AD-43BD-8FFA-2CA8BB70EFE0}" destId="{19FF7DA9-962C-471A-BD07-7BFC25DBCB52}" srcOrd="0" destOrd="0" parTransId="{F31442CD-05B7-4559-9E30-C7BCE9CF1B95}" sibTransId="{AFF0A043-4BCA-4E40-A91B-4DFDA9E33BF0}"/>
    <dgm:cxn modelId="{9554C381-D70C-40F0-A8A6-9CFAB7A96C95}" type="presOf" srcId="{1EEB3AC5-2822-412E-B071-18DAEF460C50}" destId="{8CBE1CF7-7167-4A3F-A732-4977E608E47F}" srcOrd="1" destOrd="0" presId="urn:microsoft.com/office/officeart/2005/8/layout/process3#1"/>
    <dgm:cxn modelId="{A00DE884-B9D3-4454-BFF7-F778B911DF23}" srcId="{DCAED5EC-761C-4B23-B6A1-82443DE320C1}" destId="{E4137723-C018-4E96-8247-959B5E6A1F74}" srcOrd="2" destOrd="0" parTransId="{8677DDA9-E459-4E20-834D-FA07B487AFC6}" sibTransId="{AD7F8A65-8A38-4561-A0F8-09561356E919}"/>
    <dgm:cxn modelId="{73EBAD9B-131B-49EE-9AD7-9C879B4C0DF6}" type="presOf" srcId="{3B0C6B15-269F-4393-863A-AD978B5D9672}" destId="{68B642D1-374B-48BB-AD50-B0328FD9EEA0}" srcOrd="0" destOrd="0" presId="urn:microsoft.com/office/officeart/2005/8/layout/process3#1"/>
    <dgm:cxn modelId="{A468389D-1A5D-4354-B8DD-0BB2193CF049}" srcId="{85B77C35-09E7-4C11-BE3D-C476B5BB2BE4}" destId="{F8F5EFCD-F80B-4B0A-BBFF-A5ADF0375C2A}" srcOrd="2" destOrd="0" parTransId="{7F06D101-91C0-40BA-BC78-35C57B9BAC93}" sibTransId="{F12AB493-4CB5-46E2-BADC-248427D85050}"/>
    <dgm:cxn modelId="{B92885A2-2722-494B-BEC6-8F474071B9F9}" type="presOf" srcId="{F8F5EFCD-F80B-4B0A-BBFF-A5ADF0375C2A}" destId="{60F4AC8C-52DF-447E-9DD3-52285F9571A5}" srcOrd="0" destOrd="2" presId="urn:microsoft.com/office/officeart/2005/8/layout/process3#1"/>
    <dgm:cxn modelId="{77C673AA-607C-4E6A-855D-DD308B081FBC}" type="presOf" srcId="{A163BBE8-181A-41FD-BE25-3ECF944530F2}" destId="{1A520203-818A-4E21-A626-EF7A899C41B5}" srcOrd="0" destOrd="3" presId="urn:microsoft.com/office/officeart/2005/8/layout/process3#1"/>
    <dgm:cxn modelId="{2692C0B5-0FB1-4C10-8C77-1F90368DF2D0}" srcId="{0E286240-472F-47CB-AA76-5D6B0F202E52}" destId="{85B77C35-09E7-4C11-BE3D-C476B5BB2BE4}" srcOrd="2" destOrd="0" parTransId="{99E4D438-36DD-4386-B533-8B4F9E169EB0}" sibTransId="{A6943FB3-6924-40BF-A728-FCC2E6C6EFD1}"/>
    <dgm:cxn modelId="{E73BBBBD-F912-4F29-B1AC-34D75E1C28A3}" srcId="{0E286240-472F-47CB-AA76-5D6B0F202E52}" destId="{DCAED5EC-761C-4B23-B6A1-82443DE320C1}" srcOrd="1" destOrd="0" parTransId="{718476A8-8E26-4C99-BAFE-FD509DFBFF38}" sibTransId="{3B0C6B15-269F-4393-863A-AD978B5D9672}"/>
    <dgm:cxn modelId="{6FE4DDC4-1F5B-47B5-AE26-E6C8D77666D4}" srcId="{0E286240-472F-47CB-AA76-5D6B0F202E52}" destId="{2747EA7D-30AD-43BD-8FFA-2CA8BB70EFE0}" srcOrd="0" destOrd="0" parTransId="{34410AD3-8713-441F-90C7-4A7B82A9F93D}" sibTransId="{1EEB3AC5-2822-412E-B071-18DAEF460C50}"/>
    <dgm:cxn modelId="{572F24CC-CB56-497C-966F-3545A69949A4}" type="presOf" srcId="{2747EA7D-30AD-43BD-8FFA-2CA8BB70EFE0}" destId="{F1826866-C24A-4AC0-8489-DFC2073F73FA}" srcOrd="0" destOrd="0" presId="urn:microsoft.com/office/officeart/2005/8/layout/process3#1"/>
    <dgm:cxn modelId="{2AB28FCE-6A9A-4959-A199-715FE6F43BB2}" type="presOf" srcId="{F8B1A541-44DC-4E83-9F22-DF62A8002D61}" destId="{60F4AC8C-52DF-447E-9DD3-52285F9571A5}" srcOrd="0" destOrd="1" presId="urn:microsoft.com/office/officeart/2005/8/layout/process3#1"/>
    <dgm:cxn modelId="{BEC861D3-20E8-4D3C-98D7-52D849B9917E}" type="presOf" srcId="{85B77C35-09E7-4C11-BE3D-C476B5BB2BE4}" destId="{91855482-E857-4466-83B7-494909AB16CB}" srcOrd="1" destOrd="0" presId="urn:microsoft.com/office/officeart/2005/8/layout/process3#1"/>
    <dgm:cxn modelId="{61482AEC-257F-41CC-8A5B-096B97532BE7}" type="presOf" srcId="{85B77C35-09E7-4C11-BE3D-C476B5BB2BE4}" destId="{08826837-A4BF-476C-A283-E9C1EFDA3084}" srcOrd="0" destOrd="0" presId="urn:microsoft.com/office/officeart/2005/8/layout/process3#1"/>
    <dgm:cxn modelId="{9906A6EC-32C7-4A17-941C-EBB06344EC59}" srcId="{DCAED5EC-761C-4B23-B6A1-82443DE320C1}" destId="{9A0591B4-A156-4C03-9C29-1EBB0B4D9746}" srcOrd="0" destOrd="0" parTransId="{CCDAFA6E-F697-4912-ABE1-658CF89ECC5E}" sibTransId="{02707ADD-2DE7-4F47-8134-6924B1E10274}"/>
    <dgm:cxn modelId="{27EA38FA-B2BB-4800-869E-86D7FFDD74D6}" type="presOf" srcId="{3B0C6B15-269F-4393-863A-AD978B5D9672}" destId="{AB2D409D-0014-47BF-83BF-68E1CC881081}" srcOrd="1" destOrd="0" presId="urn:microsoft.com/office/officeart/2005/8/layout/process3#1"/>
    <dgm:cxn modelId="{BF82F3FC-6648-419A-A757-CD8D9A825F3E}" type="presOf" srcId="{F1DA1C05-23EF-459E-897F-A3A48CE8DF3B}" destId="{1A520203-818A-4E21-A626-EF7A899C41B5}" srcOrd="0" destOrd="1" presId="urn:microsoft.com/office/officeart/2005/8/layout/process3#1"/>
    <dgm:cxn modelId="{FD22C4CB-FF80-47CC-9B14-3434E92DEC4E}" type="presParOf" srcId="{911D9DCD-39B8-4A15-A90C-068CA225E5BE}" destId="{AE25C878-E964-4FF1-A78B-189EF46B8AD6}" srcOrd="0" destOrd="0" presId="urn:microsoft.com/office/officeart/2005/8/layout/process3#1"/>
    <dgm:cxn modelId="{67E04A63-A5BC-4581-BA37-6670B9881A6B}" type="presParOf" srcId="{AE25C878-E964-4FF1-A78B-189EF46B8AD6}" destId="{F1826866-C24A-4AC0-8489-DFC2073F73FA}" srcOrd="0" destOrd="0" presId="urn:microsoft.com/office/officeart/2005/8/layout/process3#1"/>
    <dgm:cxn modelId="{8EAE0C90-A8E4-4E06-94B9-968AB0180DD5}" type="presParOf" srcId="{AE25C878-E964-4FF1-A78B-189EF46B8AD6}" destId="{3538A2E9-4277-4CFA-9268-8063AAD0ACD4}" srcOrd="1" destOrd="0" presId="urn:microsoft.com/office/officeart/2005/8/layout/process3#1"/>
    <dgm:cxn modelId="{6F3E3966-FBBA-4468-A361-312425D9DECF}" type="presParOf" srcId="{AE25C878-E964-4FF1-A78B-189EF46B8AD6}" destId="{777F75FE-A7FB-4CCC-AEA8-F07EF95F1AD9}" srcOrd="2" destOrd="0" presId="urn:microsoft.com/office/officeart/2005/8/layout/process3#1"/>
    <dgm:cxn modelId="{78F8CA96-ED35-498D-8E6C-A41734A4AE55}" type="presParOf" srcId="{911D9DCD-39B8-4A15-A90C-068CA225E5BE}" destId="{4F288D53-91AB-4998-BB47-75F0AB25C0AF}" srcOrd="1" destOrd="0" presId="urn:microsoft.com/office/officeart/2005/8/layout/process3#1"/>
    <dgm:cxn modelId="{CB0A7A74-397C-4541-9397-8DB5D0900B7C}" type="presParOf" srcId="{4F288D53-91AB-4998-BB47-75F0AB25C0AF}" destId="{8CBE1CF7-7167-4A3F-A732-4977E608E47F}" srcOrd="0" destOrd="0" presId="urn:microsoft.com/office/officeart/2005/8/layout/process3#1"/>
    <dgm:cxn modelId="{16DFDA89-CFFD-4257-A135-6B6200D94782}" type="presParOf" srcId="{911D9DCD-39B8-4A15-A90C-068CA225E5BE}" destId="{117E063E-E262-4290-A7DA-25D5B92DC660}" srcOrd="2" destOrd="0" presId="urn:microsoft.com/office/officeart/2005/8/layout/process3#1"/>
    <dgm:cxn modelId="{9197EE21-F84E-48DB-8899-F56473C701FB}" type="presParOf" srcId="{117E063E-E262-4290-A7DA-25D5B92DC660}" destId="{75FEAACE-8525-4F7A-8AD0-B795D4D498E1}" srcOrd="0" destOrd="0" presId="urn:microsoft.com/office/officeart/2005/8/layout/process3#1"/>
    <dgm:cxn modelId="{B0197871-AA3B-47F3-A3C5-89D5B31A2BE3}" type="presParOf" srcId="{117E063E-E262-4290-A7DA-25D5B92DC660}" destId="{DDC37777-E0A0-4FA0-82EC-EEE8AB3C52AC}" srcOrd="1" destOrd="0" presId="urn:microsoft.com/office/officeart/2005/8/layout/process3#1"/>
    <dgm:cxn modelId="{64D12F19-3BDF-4741-89D4-431CF17A5BC2}" type="presParOf" srcId="{117E063E-E262-4290-A7DA-25D5B92DC660}" destId="{1A520203-818A-4E21-A626-EF7A899C41B5}" srcOrd="2" destOrd="0" presId="urn:microsoft.com/office/officeart/2005/8/layout/process3#1"/>
    <dgm:cxn modelId="{C10AECBF-A12C-45E9-B38A-6E3151F79ABB}" type="presParOf" srcId="{911D9DCD-39B8-4A15-A90C-068CA225E5BE}" destId="{68B642D1-374B-48BB-AD50-B0328FD9EEA0}" srcOrd="3" destOrd="0" presId="urn:microsoft.com/office/officeart/2005/8/layout/process3#1"/>
    <dgm:cxn modelId="{4AE6B9E3-1CA3-4E3F-8D65-D0C9B821DA96}" type="presParOf" srcId="{68B642D1-374B-48BB-AD50-B0328FD9EEA0}" destId="{AB2D409D-0014-47BF-83BF-68E1CC881081}" srcOrd="0" destOrd="0" presId="urn:microsoft.com/office/officeart/2005/8/layout/process3#1"/>
    <dgm:cxn modelId="{543C3D78-8EED-4FFB-AB28-CCF2C93B287E}" type="presParOf" srcId="{911D9DCD-39B8-4A15-A90C-068CA225E5BE}" destId="{DDF148F7-EF93-4F22-9449-E943AACF6918}" srcOrd="4" destOrd="0" presId="urn:microsoft.com/office/officeart/2005/8/layout/process3#1"/>
    <dgm:cxn modelId="{CDF567C2-33CD-41B9-8607-26502F41D7BE}" type="presParOf" srcId="{DDF148F7-EF93-4F22-9449-E943AACF6918}" destId="{08826837-A4BF-476C-A283-E9C1EFDA3084}" srcOrd="0" destOrd="0" presId="urn:microsoft.com/office/officeart/2005/8/layout/process3#1"/>
    <dgm:cxn modelId="{4208B2F4-E9CB-4558-B127-CDCFB00F533A}" type="presParOf" srcId="{DDF148F7-EF93-4F22-9449-E943AACF6918}" destId="{91855482-E857-4466-83B7-494909AB16CB}" srcOrd="1" destOrd="0" presId="urn:microsoft.com/office/officeart/2005/8/layout/process3#1"/>
    <dgm:cxn modelId="{9EF4A387-2DB1-4F55-9ED5-D9139F5C98BE}" type="presParOf" srcId="{DDF148F7-EF93-4F22-9449-E943AACF6918}" destId="{60F4AC8C-52DF-447E-9DD3-52285F9571A5}" srcOrd="2" destOrd="0" presId="urn:microsoft.com/office/officeart/2005/8/layout/process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F48D74-6D4F-4CF0-9AD8-E24AA481B7E0}" type="doc">
      <dgm:prSet loTypeId="urn:microsoft.com/office/officeart/2005/8/layout/vList2#1" loCatId="list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zh-CN" altLang="en-US"/>
        </a:p>
      </dgm:t>
    </dgm:pt>
    <dgm:pt modelId="{12FD9FF8-F999-459D-94E7-6081FCFB9598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400" b="0" dirty="0">
              <a:latin typeface="+mn-ea"/>
              <a:ea typeface="+mn-ea"/>
            </a:rPr>
            <a:t>根据</a:t>
          </a:r>
          <a:r>
            <a:rPr lang="zh-CN" altLang="en-US" sz="2400" b="0" dirty="0">
              <a:latin typeface="+mn-ea"/>
              <a:ea typeface="+mn-ea"/>
            </a:rPr>
            <a:t>上面列</a:t>
          </a:r>
          <a:r>
            <a:rPr lang="zh-CN" altLang="zh-CN" sz="2400" b="0" dirty="0">
              <a:latin typeface="+mn-ea"/>
              <a:ea typeface="+mn-ea"/>
            </a:rPr>
            <a:t>表</a:t>
          </a:r>
          <a:r>
            <a:rPr lang="zh-CN" altLang="en-US" sz="2400" b="0" dirty="0">
              <a:latin typeface="+mn-ea"/>
              <a:ea typeface="+mn-ea"/>
            </a:rPr>
            <a:t>中</a:t>
          </a:r>
          <a:r>
            <a:rPr lang="zh-CN" altLang="zh-CN" sz="2400" b="0" dirty="0">
              <a:latin typeface="+mn-ea"/>
              <a:ea typeface="+mn-ea"/>
            </a:rPr>
            <a:t>的计算公式与数据源设计，</a:t>
          </a:r>
          <a:r>
            <a:rPr lang="zh-CN" altLang="en-US" sz="2400" b="0" dirty="0">
              <a:latin typeface="+mn-ea"/>
              <a:ea typeface="+mn-ea"/>
            </a:rPr>
            <a:t>完成所有变量的数据处理与计算</a:t>
          </a:r>
          <a:endParaRPr lang="zh-CN" altLang="en-US" sz="2400" dirty="0">
            <a:latin typeface="+mn-ea"/>
            <a:ea typeface="+mn-ea"/>
          </a:endParaRPr>
        </a:p>
      </dgm:t>
    </dgm:pt>
    <dgm:pt modelId="{BE340868-3DED-4FB6-9A61-9D88EE69CBA9}" type="parTrans" cxnId="{1044A875-A9AE-4B9D-B25A-DDE656085C86}">
      <dgm:prSet/>
      <dgm:spPr/>
      <dgm:t>
        <a:bodyPr/>
        <a:lstStyle/>
        <a:p>
          <a:endParaRPr lang="zh-CN" altLang="en-US"/>
        </a:p>
      </dgm:t>
    </dgm:pt>
    <dgm:pt modelId="{88902BDF-751F-4ED5-B83D-B30067D5F627}" type="sibTrans" cxnId="{1044A875-A9AE-4B9D-B25A-DDE656085C86}">
      <dgm:prSet/>
      <dgm:spPr/>
      <dgm:t>
        <a:bodyPr/>
        <a:lstStyle/>
        <a:p>
          <a:endParaRPr lang="zh-CN" altLang="en-US"/>
        </a:p>
      </dgm:t>
    </dgm:pt>
    <dgm:pt modelId="{C4EB7782-E948-4EBF-840A-045C6249C4B1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zh-CN" altLang="zh-CN" sz="2400" b="0" dirty="0">
              <a:latin typeface="+mn-ea"/>
              <a:ea typeface="+mn-ea"/>
            </a:rPr>
            <a:t>财务数据中，</a:t>
          </a:r>
          <a:r>
            <a:rPr lang="zh-CN" altLang="zh-CN" sz="2400" dirty="0">
              <a:latin typeface="+mn-ea"/>
              <a:ea typeface="+mn-ea"/>
            </a:rPr>
            <a:t>分子</a:t>
          </a:r>
          <a:r>
            <a:rPr lang="zh-CN" altLang="zh-CN" sz="2400" b="0" dirty="0">
              <a:latin typeface="+mn-ea"/>
              <a:ea typeface="+mn-ea"/>
            </a:rPr>
            <a:t>缺失都记为</a:t>
          </a:r>
          <a:r>
            <a:rPr lang="en-US" altLang="zh-CN" sz="2400" b="0" dirty="0">
              <a:latin typeface="+mn-ea"/>
              <a:ea typeface="+mn-ea"/>
            </a:rPr>
            <a:t>0</a:t>
          </a:r>
          <a:r>
            <a:rPr lang="zh-CN" altLang="en-US" sz="2400" b="0" dirty="0">
              <a:latin typeface="+mn-ea"/>
              <a:ea typeface="+mn-ea"/>
            </a:rPr>
            <a:t>。</a:t>
          </a:r>
          <a:endParaRPr lang="zh-CN" altLang="en-US" sz="2400" dirty="0">
            <a:latin typeface="+mn-ea"/>
            <a:ea typeface="+mn-ea"/>
          </a:endParaRPr>
        </a:p>
      </dgm:t>
    </dgm:pt>
    <dgm:pt modelId="{CE455D62-6184-40E5-9C2E-B44C8FA9E0F0}" type="parTrans" cxnId="{6F59F6E8-9BEB-4D60-8163-F698451FF67D}">
      <dgm:prSet/>
      <dgm:spPr/>
      <dgm:t>
        <a:bodyPr/>
        <a:lstStyle/>
        <a:p>
          <a:endParaRPr lang="zh-CN" altLang="en-US"/>
        </a:p>
      </dgm:t>
    </dgm:pt>
    <dgm:pt modelId="{88E8C410-8301-45BB-88E2-68B3C5CAF450}" type="sibTrans" cxnId="{6F59F6E8-9BEB-4D60-8163-F698451FF67D}">
      <dgm:prSet/>
      <dgm:spPr/>
      <dgm:t>
        <a:bodyPr/>
        <a:lstStyle/>
        <a:p>
          <a:endParaRPr lang="zh-CN" altLang="en-US"/>
        </a:p>
      </dgm:t>
    </dgm:pt>
    <dgm:pt modelId="{0A3EB78A-C1B6-4CDE-BB26-CAB617420A0D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>
              <a:latin typeface="+mn-ea"/>
              <a:ea typeface="+mn-ea"/>
            </a:rPr>
            <a:t>合并</a:t>
          </a:r>
          <a:r>
            <a:rPr lang="zh-CN" altLang="en-US" sz="2400" b="0" dirty="0">
              <a:latin typeface="+mn-ea"/>
              <a:ea typeface="+mn-ea"/>
            </a:rPr>
            <a:t>来自不同数据源的数据集（依据：上市公司代码及年份）</a:t>
          </a:r>
          <a:endParaRPr lang="zh-CN" altLang="en-US" sz="2400" dirty="0">
            <a:latin typeface="+mn-ea"/>
            <a:ea typeface="+mn-ea"/>
          </a:endParaRPr>
        </a:p>
      </dgm:t>
    </dgm:pt>
    <dgm:pt modelId="{7E57F479-5DBE-43DD-89EA-4CCDA1F75DAC}" type="parTrans" cxnId="{727B2E4E-EB57-49BA-9753-F3BF872E2FDC}">
      <dgm:prSet/>
      <dgm:spPr/>
      <dgm:t>
        <a:bodyPr/>
        <a:lstStyle/>
        <a:p>
          <a:endParaRPr lang="zh-CN" altLang="en-US"/>
        </a:p>
      </dgm:t>
    </dgm:pt>
    <dgm:pt modelId="{DC6E96F6-1C31-4A5F-9491-859B60DA74D5}" type="sibTrans" cxnId="{727B2E4E-EB57-49BA-9753-F3BF872E2FDC}">
      <dgm:prSet/>
      <dgm:spPr/>
      <dgm:t>
        <a:bodyPr/>
        <a:lstStyle/>
        <a:p>
          <a:endParaRPr lang="zh-CN" altLang="en-US"/>
        </a:p>
      </dgm:t>
    </dgm:pt>
    <dgm:pt modelId="{15A7C704-3ED9-44E5-BC66-203910D1982E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zh-CN" altLang="en-US" sz="2400" b="0" dirty="0">
              <a:latin typeface="+mn-ea"/>
              <a:ea typeface="+mn-ea"/>
            </a:rPr>
            <a:t>删除</a:t>
          </a:r>
          <a:r>
            <a:rPr lang="zh-CN" altLang="en-US" sz="2400" dirty="0">
              <a:latin typeface="+mn-ea"/>
              <a:ea typeface="+mn-ea"/>
            </a:rPr>
            <a:t>因变量缺失</a:t>
          </a:r>
          <a:r>
            <a:rPr lang="zh-CN" altLang="en-US" sz="2400" b="0" dirty="0">
              <a:latin typeface="+mn-ea"/>
              <a:ea typeface="+mn-ea"/>
            </a:rPr>
            <a:t>的观测。</a:t>
          </a:r>
          <a:endParaRPr lang="zh-CN" altLang="en-US" sz="2400" dirty="0">
            <a:latin typeface="+mn-ea"/>
            <a:ea typeface="+mn-ea"/>
          </a:endParaRPr>
        </a:p>
      </dgm:t>
    </dgm:pt>
    <dgm:pt modelId="{A925A1B6-9D6D-4515-811F-D41B2E88C2AA}" type="parTrans" cxnId="{7F07FE1F-6569-4C69-A188-7FB03C23591E}">
      <dgm:prSet/>
      <dgm:spPr/>
      <dgm:t>
        <a:bodyPr/>
        <a:lstStyle/>
        <a:p>
          <a:endParaRPr lang="zh-CN" altLang="en-US"/>
        </a:p>
      </dgm:t>
    </dgm:pt>
    <dgm:pt modelId="{B71133F0-6F17-4D6A-BF38-FECADB4A2CAA}" type="sibTrans" cxnId="{7F07FE1F-6569-4C69-A188-7FB03C23591E}">
      <dgm:prSet/>
      <dgm:spPr/>
      <dgm:t>
        <a:bodyPr/>
        <a:lstStyle/>
        <a:p>
          <a:endParaRPr lang="zh-CN" altLang="en-US"/>
        </a:p>
      </dgm:t>
    </dgm:pt>
    <dgm:pt modelId="{CD09F62E-2289-48E8-9A07-F8D387867045}">
      <dgm:prSet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zh-CN" altLang="en-US" sz="2400" b="0" dirty="0">
              <a:latin typeface="+mn-ea"/>
              <a:ea typeface="+mn-ea"/>
            </a:rPr>
            <a:t>若行业代码、上市状态等变量缺失，则重复之前的观测值。</a:t>
          </a:r>
          <a:endParaRPr lang="zh-CN" altLang="en-US" sz="2400" dirty="0">
            <a:latin typeface="+mn-ea"/>
            <a:ea typeface="+mn-ea"/>
          </a:endParaRPr>
        </a:p>
      </dgm:t>
    </dgm:pt>
    <dgm:pt modelId="{3654E07F-90D5-4CA4-B59E-79D5F59F91E0}" type="parTrans" cxnId="{353F60C4-0AC6-44CB-8675-9C12A0F20FF8}">
      <dgm:prSet/>
      <dgm:spPr/>
      <dgm:t>
        <a:bodyPr/>
        <a:lstStyle/>
        <a:p>
          <a:endParaRPr lang="zh-CN" altLang="en-US"/>
        </a:p>
      </dgm:t>
    </dgm:pt>
    <dgm:pt modelId="{802C6C79-0D19-4168-B6FE-31F5D833B324}" type="sibTrans" cxnId="{353F60C4-0AC6-44CB-8675-9C12A0F20FF8}">
      <dgm:prSet/>
      <dgm:spPr/>
      <dgm:t>
        <a:bodyPr/>
        <a:lstStyle/>
        <a:p>
          <a:endParaRPr lang="zh-CN" altLang="en-US"/>
        </a:p>
      </dgm:t>
    </dgm:pt>
    <dgm:pt modelId="{31E7E6FA-E440-475E-B80C-44D697FA751D}" type="pres">
      <dgm:prSet presAssocID="{77F48D74-6D4F-4CF0-9AD8-E24AA481B7E0}" presName="linear" presStyleCnt="0">
        <dgm:presLayoutVars>
          <dgm:animLvl val="lvl"/>
          <dgm:resizeHandles val="exact"/>
        </dgm:presLayoutVars>
      </dgm:prSet>
      <dgm:spPr/>
    </dgm:pt>
    <dgm:pt modelId="{B4A7F9F7-0A31-4D49-85B4-3CC25B096347}" type="pres">
      <dgm:prSet presAssocID="{12FD9FF8-F999-459D-94E7-6081FCFB9598}" presName="parentText" presStyleLbl="node1" presStyleIdx="0" presStyleCnt="2" custScaleX="94505" custScaleY="80216" custLinFactNeighborX="0" custLinFactNeighborY="-46926">
        <dgm:presLayoutVars>
          <dgm:chMax val="0"/>
          <dgm:bulletEnabled val="1"/>
        </dgm:presLayoutVars>
      </dgm:prSet>
      <dgm:spPr/>
    </dgm:pt>
    <dgm:pt modelId="{3EC9EE92-DCDA-48CC-BC95-206053A9058C}" type="pres">
      <dgm:prSet presAssocID="{12FD9FF8-F999-459D-94E7-6081FCFB9598}" presName="childText" presStyleLbl="revTx" presStyleIdx="0" presStyleCnt="2" custLinFactNeighborY="-9418">
        <dgm:presLayoutVars>
          <dgm:bulletEnabled val="1"/>
        </dgm:presLayoutVars>
      </dgm:prSet>
      <dgm:spPr/>
    </dgm:pt>
    <dgm:pt modelId="{03A26D83-9088-4D58-B939-7A6AF39F86A4}" type="pres">
      <dgm:prSet presAssocID="{0A3EB78A-C1B6-4CDE-BB26-CAB617420A0D}" presName="parentText" presStyleLbl="node1" presStyleIdx="1" presStyleCnt="2" custScaleX="93933" custScaleY="47528" custLinFactNeighborY="-41381">
        <dgm:presLayoutVars>
          <dgm:chMax val="0"/>
          <dgm:bulletEnabled val="1"/>
        </dgm:presLayoutVars>
      </dgm:prSet>
      <dgm:spPr/>
    </dgm:pt>
    <dgm:pt modelId="{F853ABC4-602E-478E-A8C9-02E906A7B9ED}" type="pres">
      <dgm:prSet presAssocID="{0A3EB78A-C1B6-4CDE-BB26-CAB617420A0D}" presName="childText" presStyleLbl="revTx" presStyleIdx="1" presStyleCnt="2" custLinFactNeighborY="-20117">
        <dgm:presLayoutVars>
          <dgm:bulletEnabled val="1"/>
        </dgm:presLayoutVars>
      </dgm:prSet>
      <dgm:spPr/>
    </dgm:pt>
  </dgm:ptLst>
  <dgm:cxnLst>
    <dgm:cxn modelId="{F201CA1C-111E-43D5-AA2F-01800DEC0655}" type="presOf" srcId="{12FD9FF8-F999-459D-94E7-6081FCFB9598}" destId="{B4A7F9F7-0A31-4D49-85B4-3CC25B096347}" srcOrd="0" destOrd="0" presId="urn:microsoft.com/office/officeart/2005/8/layout/vList2#1"/>
    <dgm:cxn modelId="{7F07FE1F-6569-4C69-A188-7FB03C23591E}" srcId="{0A3EB78A-C1B6-4CDE-BB26-CAB617420A0D}" destId="{15A7C704-3ED9-44E5-BC66-203910D1982E}" srcOrd="0" destOrd="0" parTransId="{A925A1B6-9D6D-4515-811F-D41B2E88C2AA}" sibTransId="{B71133F0-6F17-4D6A-BF38-FECADB4A2CAA}"/>
    <dgm:cxn modelId="{40116B60-0D6B-4FC2-B1BA-FA52055109A4}" type="presOf" srcId="{C4EB7782-E948-4EBF-840A-045C6249C4B1}" destId="{3EC9EE92-DCDA-48CC-BC95-206053A9058C}" srcOrd="0" destOrd="0" presId="urn:microsoft.com/office/officeart/2005/8/layout/vList2#1"/>
    <dgm:cxn modelId="{727B2E4E-EB57-49BA-9753-F3BF872E2FDC}" srcId="{77F48D74-6D4F-4CF0-9AD8-E24AA481B7E0}" destId="{0A3EB78A-C1B6-4CDE-BB26-CAB617420A0D}" srcOrd="1" destOrd="0" parTransId="{7E57F479-5DBE-43DD-89EA-4CCDA1F75DAC}" sibTransId="{DC6E96F6-1C31-4A5F-9491-859B60DA74D5}"/>
    <dgm:cxn modelId="{1044A875-A9AE-4B9D-B25A-DDE656085C86}" srcId="{77F48D74-6D4F-4CF0-9AD8-E24AA481B7E0}" destId="{12FD9FF8-F999-459D-94E7-6081FCFB9598}" srcOrd="0" destOrd="0" parTransId="{BE340868-3DED-4FB6-9A61-9D88EE69CBA9}" sibTransId="{88902BDF-751F-4ED5-B83D-B30067D5F627}"/>
    <dgm:cxn modelId="{2E999F87-1EBB-44AE-A38E-3480F2E14D27}" type="presOf" srcId="{15A7C704-3ED9-44E5-BC66-203910D1982E}" destId="{F853ABC4-602E-478E-A8C9-02E906A7B9ED}" srcOrd="0" destOrd="0" presId="urn:microsoft.com/office/officeart/2005/8/layout/vList2#1"/>
    <dgm:cxn modelId="{9F6FB2BD-DC59-40CE-9CF3-9BDC15A51FF9}" type="presOf" srcId="{CD09F62E-2289-48E8-9A07-F8D387867045}" destId="{F853ABC4-602E-478E-A8C9-02E906A7B9ED}" srcOrd="0" destOrd="1" presId="urn:microsoft.com/office/officeart/2005/8/layout/vList2#1"/>
    <dgm:cxn modelId="{353F60C4-0AC6-44CB-8675-9C12A0F20FF8}" srcId="{0A3EB78A-C1B6-4CDE-BB26-CAB617420A0D}" destId="{CD09F62E-2289-48E8-9A07-F8D387867045}" srcOrd="1" destOrd="0" parTransId="{3654E07F-90D5-4CA4-B59E-79D5F59F91E0}" sibTransId="{802C6C79-0D19-4168-B6FE-31F5D833B324}"/>
    <dgm:cxn modelId="{9CAD67C7-E274-4B74-B5F0-5653E0DE3834}" type="presOf" srcId="{0A3EB78A-C1B6-4CDE-BB26-CAB617420A0D}" destId="{03A26D83-9088-4D58-B939-7A6AF39F86A4}" srcOrd="0" destOrd="0" presId="urn:microsoft.com/office/officeart/2005/8/layout/vList2#1"/>
    <dgm:cxn modelId="{6F59F6E8-9BEB-4D60-8163-F698451FF67D}" srcId="{12FD9FF8-F999-459D-94E7-6081FCFB9598}" destId="{C4EB7782-E948-4EBF-840A-045C6249C4B1}" srcOrd="0" destOrd="0" parTransId="{CE455D62-6184-40E5-9C2E-B44C8FA9E0F0}" sibTransId="{88E8C410-8301-45BB-88E2-68B3C5CAF450}"/>
    <dgm:cxn modelId="{ADD41DF1-FAA6-4EC1-B372-99798E53851A}" type="presOf" srcId="{77F48D74-6D4F-4CF0-9AD8-E24AA481B7E0}" destId="{31E7E6FA-E440-475E-B80C-44D697FA751D}" srcOrd="0" destOrd="0" presId="urn:microsoft.com/office/officeart/2005/8/layout/vList2#1"/>
    <dgm:cxn modelId="{F706DEFB-BFFD-439F-9794-65AAFD537C4E}" type="presParOf" srcId="{31E7E6FA-E440-475E-B80C-44D697FA751D}" destId="{B4A7F9F7-0A31-4D49-85B4-3CC25B096347}" srcOrd="0" destOrd="0" presId="urn:microsoft.com/office/officeart/2005/8/layout/vList2#1"/>
    <dgm:cxn modelId="{25F66163-1470-4542-931B-6F651FC6EB26}" type="presParOf" srcId="{31E7E6FA-E440-475E-B80C-44D697FA751D}" destId="{3EC9EE92-DCDA-48CC-BC95-206053A9058C}" srcOrd="1" destOrd="0" presId="urn:microsoft.com/office/officeart/2005/8/layout/vList2#1"/>
    <dgm:cxn modelId="{552CF111-1677-48C3-9AED-A7449784A6CF}" type="presParOf" srcId="{31E7E6FA-E440-475E-B80C-44D697FA751D}" destId="{03A26D83-9088-4D58-B939-7A6AF39F86A4}" srcOrd="2" destOrd="0" presId="urn:microsoft.com/office/officeart/2005/8/layout/vList2#1"/>
    <dgm:cxn modelId="{42B4E7A0-4165-4730-BE6A-F03527AE9E9F}" type="presParOf" srcId="{31E7E6FA-E440-475E-B80C-44D697FA751D}" destId="{F853ABC4-602E-478E-A8C9-02E906A7B9ED}" srcOrd="3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8A2E9-4277-4CFA-9268-8063AAD0ACD4}">
      <dsp:nvSpPr>
        <dsp:cNvPr id="0" name=""/>
        <dsp:cNvSpPr/>
      </dsp:nvSpPr>
      <dsp:spPr>
        <a:xfrm>
          <a:off x="4093" y="1250068"/>
          <a:ext cx="1861062" cy="108027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AB1E4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AB1E4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AB1E4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>
              <a:latin typeface="Calibri" panose="020F0502020204030204" pitchFamily="34" charset="0"/>
            </a:rPr>
            <a:t>因变量</a:t>
          </a:r>
          <a:endParaRPr lang="zh-CN" altLang="en-US" sz="2200" kern="1200" dirty="0"/>
        </a:p>
      </dsp:txBody>
      <dsp:txXfrm>
        <a:off x="4093" y="1250068"/>
        <a:ext cx="1861062" cy="720182"/>
      </dsp:txXfrm>
    </dsp:sp>
    <dsp:sp modelId="{777F75FE-A7FB-4CCC-AEA8-F07EF95F1AD9}">
      <dsp:nvSpPr>
        <dsp:cNvPr id="0" name=""/>
        <dsp:cNvSpPr/>
      </dsp:nvSpPr>
      <dsp:spPr>
        <a:xfrm>
          <a:off x="385274" y="1943368"/>
          <a:ext cx="1861062" cy="183576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AB1E4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kern="1200" dirty="0">
              <a:latin typeface="Calibri" panose="020F0502020204030204" pitchFamily="34" charset="0"/>
            </a:rPr>
            <a:t>债务期限结构</a:t>
          </a:r>
          <a:endParaRPr lang="zh-CN" altLang="en-US" sz="1600" kern="1200" dirty="0"/>
        </a:p>
      </dsp:txBody>
      <dsp:txXfrm>
        <a:off x="439042" y="1997136"/>
        <a:ext cx="1753526" cy="1728226"/>
      </dsp:txXfrm>
    </dsp:sp>
    <dsp:sp modelId="{4F288D53-91AB-4998-BB47-75F0AB25C0AF}">
      <dsp:nvSpPr>
        <dsp:cNvPr id="0" name=""/>
        <dsp:cNvSpPr/>
      </dsp:nvSpPr>
      <dsp:spPr>
        <a:xfrm rot="21588330">
          <a:off x="2147284" y="1373352"/>
          <a:ext cx="598119" cy="4633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AB1E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AB1E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AB1E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2147284" y="1466258"/>
        <a:ext cx="459114" cy="278010"/>
      </dsp:txXfrm>
    </dsp:sp>
    <dsp:sp modelId="{DDC37777-E0A0-4FA0-82EC-EEE8AB3C52AC}">
      <dsp:nvSpPr>
        <dsp:cNvPr id="0" name=""/>
        <dsp:cNvSpPr/>
      </dsp:nvSpPr>
      <dsp:spPr>
        <a:xfrm>
          <a:off x="2993677" y="1239919"/>
          <a:ext cx="1861062" cy="108027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AB1E4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AB1E4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AB1E4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自变量</a:t>
          </a:r>
        </a:p>
      </dsp:txBody>
      <dsp:txXfrm>
        <a:off x="2993677" y="1239919"/>
        <a:ext cx="1861062" cy="720182"/>
      </dsp:txXfrm>
    </dsp:sp>
    <dsp:sp modelId="{1A520203-818A-4E21-A626-EF7A899C41B5}">
      <dsp:nvSpPr>
        <dsp:cNvPr id="0" name=""/>
        <dsp:cNvSpPr/>
      </dsp:nvSpPr>
      <dsp:spPr>
        <a:xfrm>
          <a:off x="3374859" y="1912923"/>
          <a:ext cx="1861062" cy="1876356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AB1E4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kern="1200" dirty="0">
              <a:latin typeface="Calibri" panose="020F0502020204030204" pitchFamily="34" charset="0"/>
            </a:rPr>
            <a:t>下列相关指标</a:t>
          </a:r>
          <a:r>
            <a:rPr lang="en-US" altLang="zh-CN" sz="1600" b="0" kern="1200" dirty="0">
              <a:latin typeface="Calibri" panose="020F0502020204030204" pitchFamily="34" charset="0"/>
            </a:rPr>
            <a:t>:</a:t>
          </a:r>
          <a:endParaRPr lang="zh-CN" altLang="en-US" sz="1600" b="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kern="1200" dirty="0">
              <a:latin typeface="Calibri" panose="020F0502020204030204" pitchFamily="34" charset="0"/>
            </a:rPr>
            <a:t>公司特征因素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kern="1200" dirty="0">
              <a:latin typeface="Calibri" panose="020F0502020204030204" pitchFamily="34" charset="0"/>
            </a:rPr>
            <a:t>国家制度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kern="1200" dirty="0">
              <a:latin typeface="Calibri" panose="020F0502020204030204" pitchFamily="34" charset="0"/>
            </a:rPr>
            <a:t>经济环境因素</a:t>
          </a:r>
        </a:p>
      </dsp:txBody>
      <dsp:txXfrm>
        <a:off x="3429368" y="1967432"/>
        <a:ext cx="1752044" cy="1767338"/>
      </dsp:txXfrm>
    </dsp:sp>
    <dsp:sp modelId="{68B642D1-374B-48BB-AD50-B0328FD9EEA0}">
      <dsp:nvSpPr>
        <dsp:cNvPr id="0" name=""/>
        <dsp:cNvSpPr/>
      </dsp:nvSpPr>
      <dsp:spPr>
        <a:xfrm rot="55040">
          <a:off x="5136832" y="1392540"/>
          <a:ext cx="598193" cy="4633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AB1E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AB1E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AB1E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5136841" y="1484097"/>
        <a:ext cx="459188" cy="278010"/>
      </dsp:txXfrm>
    </dsp:sp>
    <dsp:sp modelId="{91855482-E857-4466-83B7-494909AB16CB}">
      <dsp:nvSpPr>
        <dsp:cNvPr id="0" name=""/>
        <dsp:cNvSpPr/>
      </dsp:nvSpPr>
      <dsp:spPr>
        <a:xfrm>
          <a:off x="5983262" y="1287788"/>
          <a:ext cx="1861062" cy="108027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AB1E4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AB1E4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AB1E4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研究方法</a:t>
          </a:r>
        </a:p>
      </dsp:txBody>
      <dsp:txXfrm>
        <a:off x="5983262" y="1287788"/>
        <a:ext cx="1861062" cy="720182"/>
      </dsp:txXfrm>
    </dsp:sp>
    <dsp:sp modelId="{60F4AC8C-52DF-447E-9DD3-52285F9571A5}">
      <dsp:nvSpPr>
        <dsp:cNvPr id="0" name=""/>
        <dsp:cNvSpPr/>
      </dsp:nvSpPr>
      <dsp:spPr>
        <a:xfrm>
          <a:off x="6347042" y="1962904"/>
          <a:ext cx="1861062" cy="1684881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AB1E4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kern="1200" dirty="0">
              <a:latin typeface="Calibri" panose="020F0502020204030204" pitchFamily="34" charset="0"/>
            </a:rPr>
            <a:t>主成分分析</a:t>
          </a:r>
          <a:endParaRPr lang="zh-CN" alt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kern="1200" dirty="0">
              <a:latin typeface="Calibri" panose="020F0502020204030204" pitchFamily="34" charset="0"/>
            </a:rPr>
            <a:t>多元回归分析</a:t>
          </a:r>
          <a:endParaRPr lang="zh-CN" alt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kern="1200" dirty="0"/>
            <a:t>……</a:t>
          </a:r>
          <a:endParaRPr lang="zh-CN" altLang="en-US" sz="1600" kern="1200" dirty="0"/>
        </a:p>
      </dsp:txBody>
      <dsp:txXfrm>
        <a:off x="6396390" y="2012252"/>
        <a:ext cx="1762366" cy="1586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7F9F7-0A31-4D49-85B4-3CC25B096347}">
      <dsp:nvSpPr>
        <dsp:cNvPr id="0" name=""/>
        <dsp:cNvSpPr/>
      </dsp:nvSpPr>
      <dsp:spPr>
        <a:xfrm>
          <a:off x="241976" y="0"/>
          <a:ext cx="8323198" cy="1111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zh-CN" sz="2400" b="0" kern="1200" dirty="0">
              <a:latin typeface="+mn-ea"/>
              <a:ea typeface="+mn-ea"/>
            </a:rPr>
            <a:t>根据</a:t>
          </a:r>
          <a:r>
            <a:rPr lang="zh-CN" altLang="en-US" sz="2400" b="0" kern="1200" dirty="0">
              <a:latin typeface="+mn-ea"/>
              <a:ea typeface="+mn-ea"/>
            </a:rPr>
            <a:t>上面列</a:t>
          </a:r>
          <a:r>
            <a:rPr lang="zh-CN" altLang="zh-CN" sz="2400" b="0" kern="1200" dirty="0">
              <a:latin typeface="+mn-ea"/>
              <a:ea typeface="+mn-ea"/>
            </a:rPr>
            <a:t>表</a:t>
          </a:r>
          <a:r>
            <a:rPr lang="zh-CN" altLang="en-US" sz="2400" b="0" kern="1200" dirty="0">
              <a:latin typeface="+mn-ea"/>
              <a:ea typeface="+mn-ea"/>
            </a:rPr>
            <a:t>中</a:t>
          </a:r>
          <a:r>
            <a:rPr lang="zh-CN" altLang="zh-CN" sz="2400" b="0" kern="1200" dirty="0">
              <a:latin typeface="+mn-ea"/>
              <a:ea typeface="+mn-ea"/>
            </a:rPr>
            <a:t>的计算公式与数据源设计，</a:t>
          </a:r>
          <a:r>
            <a:rPr lang="zh-CN" altLang="en-US" sz="2400" b="0" kern="1200" dirty="0">
              <a:latin typeface="+mn-ea"/>
              <a:ea typeface="+mn-ea"/>
            </a:rPr>
            <a:t>完成所有变量的数据处理与计算</a:t>
          </a:r>
          <a:endParaRPr lang="zh-CN" altLang="en-US" sz="2400" kern="1200" dirty="0">
            <a:latin typeface="+mn-ea"/>
            <a:ea typeface="+mn-ea"/>
          </a:endParaRPr>
        </a:p>
      </dsp:txBody>
      <dsp:txXfrm>
        <a:off x="296221" y="54245"/>
        <a:ext cx="8214708" cy="1002726"/>
      </dsp:txXfrm>
    </dsp:sp>
    <dsp:sp modelId="{3EC9EE92-DCDA-48CC-BC95-206053A9058C}">
      <dsp:nvSpPr>
        <dsp:cNvPr id="0" name=""/>
        <dsp:cNvSpPr/>
      </dsp:nvSpPr>
      <dsp:spPr>
        <a:xfrm>
          <a:off x="0" y="1265200"/>
          <a:ext cx="8807152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62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zh-CN" sz="2400" b="0" kern="1200" dirty="0">
              <a:latin typeface="+mn-ea"/>
              <a:ea typeface="+mn-ea"/>
            </a:rPr>
            <a:t>财务数据中，</a:t>
          </a:r>
          <a:r>
            <a:rPr lang="zh-CN" altLang="zh-CN" sz="2400" kern="1200" dirty="0">
              <a:latin typeface="+mn-ea"/>
              <a:ea typeface="+mn-ea"/>
            </a:rPr>
            <a:t>分子</a:t>
          </a:r>
          <a:r>
            <a:rPr lang="zh-CN" altLang="zh-CN" sz="2400" b="0" kern="1200" dirty="0">
              <a:latin typeface="+mn-ea"/>
              <a:ea typeface="+mn-ea"/>
            </a:rPr>
            <a:t>缺失都记为</a:t>
          </a:r>
          <a:r>
            <a:rPr lang="en-US" altLang="zh-CN" sz="2400" b="0" kern="1200" dirty="0">
              <a:latin typeface="+mn-ea"/>
              <a:ea typeface="+mn-ea"/>
            </a:rPr>
            <a:t>0</a:t>
          </a:r>
          <a:r>
            <a:rPr lang="zh-CN" altLang="en-US" sz="2400" b="0" kern="1200" dirty="0">
              <a:latin typeface="+mn-ea"/>
              <a:ea typeface="+mn-ea"/>
            </a:rPr>
            <a:t>。</a:t>
          </a:r>
          <a:endParaRPr lang="zh-CN" altLang="en-US" sz="2400" kern="1200" dirty="0">
            <a:latin typeface="+mn-ea"/>
            <a:ea typeface="+mn-ea"/>
          </a:endParaRPr>
        </a:p>
      </dsp:txBody>
      <dsp:txXfrm>
        <a:off x="0" y="1265200"/>
        <a:ext cx="8807152" cy="1059840"/>
      </dsp:txXfrm>
    </dsp:sp>
    <dsp:sp modelId="{03A26D83-9088-4D58-B939-7A6AF39F86A4}">
      <dsp:nvSpPr>
        <dsp:cNvPr id="0" name=""/>
        <dsp:cNvSpPr/>
      </dsp:nvSpPr>
      <dsp:spPr>
        <a:xfrm>
          <a:off x="267164" y="1948406"/>
          <a:ext cx="8272822" cy="658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latin typeface="+mn-ea"/>
              <a:ea typeface="+mn-ea"/>
            </a:rPr>
            <a:t>合并</a:t>
          </a:r>
          <a:r>
            <a:rPr lang="zh-CN" altLang="en-US" sz="2400" b="0" kern="1200" dirty="0">
              <a:latin typeface="+mn-ea"/>
              <a:ea typeface="+mn-ea"/>
            </a:rPr>
            <a:t>来自不同数据源的数据集（依据：上市公司代码及年份）</a:t>
          </a:r>
          <a:endParaRPr lang="zh-CN" altLang="en-US" sz="2400" kern="1200" dirty="0">
            <a:latin typeface="+mn-ea"/>
            <a:ea typeface="+mn-ea"/>
          </a:endParaRPr>
        </a:p>
      </dsp:txBody>
      <dsp:txXfrm>
        <a:off x="299304" y="1980546"/>
        <a:ext cx="8208542" cy="594115"/>
      </dsp:txXfrm>
    </dsp:sp>
    <dsp:sp modelId="{F853ABC4-602E-478E-A8C9-02E906A7B9ED}">
      <dsp:nvSpPr>
        <dsp:cNvPr id="0" name=""/>
        <dsp:cNvSpPr/>
      </dsp:nvSpPr>
      <dsp:spPr>
        <a:xfrm>
          <a:off x="0" y="2835225"/>
          <a:ext cx="8807152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62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400" b="0" kern="1200" dirty="0">
              <a:latin typeface="+mn-ea"/>
              <a:ea typeface="+mn-ea"/>
            </a:rPr>
            <a:t>删除</a:t>
          </a:r>
          <a:r>
            <a:rPr lang="zh-CN" altLang="en-US" sz="2400" kern="1200" dirty="0">
              <a:latin typeface="+mn-ea"/>
              <a:ea typeface="+mn-ea"/>
            </a:rPr>
            <a:t>因变量缺失</a:t>
          </a:r>
          <a:r>
            <a:rPr lang="zh-CN" altLang="en-US" sz="2400" b="0" kern="1200" dirty="0">
              <a:latin typeface="+mn-ea"/>
              <a:ea typeface="+mn-ea"/>
            </a:rPr>
            <a:t>的观测。</a:t>
          </a:r>
          <a:endParaRPr lang="zh-CN" altLang="en-US" sz="2400" kern="1200" dirty="0">
            <a:latin typeface="+mn-ea"/>
            <a:ea typeface="+mn-ea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400" b="0" kern="1200" dirty="0">
              <a:latin typeface="+mn-ea"/>
              <a:ea typeface="+mn-ea"/>
            </a:rPr>
            <a:t>若行业代码、上市状态等变量缺失，则重复之前的观测值。</a:t>
          </a:r>
          <a:endParaRPr lang="zh-CN" altLang="en-US" sz="2400" kern="1200" dirty="0">
            <a:latin typeface="+mn-ea"/>
            <a:ea typeface="+mn-ea"/>
          </a:endParaRPr>
        </a:p>
      </dsp:txBody>
      <dsp:txXfrm>
        <a:off x="0" y="2835225"/>
        <a:ext cx="8807152" cy="122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#1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EF50E-C6FF-4997-A9C4-FD07FA768F0D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A3D68-D475-4444-AB22-03945DC937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896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6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635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79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921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604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297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955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9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379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608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090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359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76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140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83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2581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959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415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84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4075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1995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2394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009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1787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6569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3778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2743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2986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8803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8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0265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0900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0569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445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6619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9455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2373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6444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4576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4031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51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8055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8286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4697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5814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6806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583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61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303" y="356659"/>
            <a:ext cx="7863029" cy="440676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935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88020"/>
            <a:ext cx="3860800" cy="365125"/>
          </a:xfrm>
        </p:spPr>
        <p:txBody>
          <a:bodyPr/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936427" y="6383320"/>
            <a:ext cx="1632181" cy="406233"/>
          </a:xfrm>
        </p:spPr>
        <p:txBody>
          <a:bodyPr/>
          <a:lstStyle>
            <a:lvl1pPr algn="ctr">
              <a:defRPr sz="1865">
                <a:latin typeface="Impact" panose="020B080603090205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 flipV="1">
            <a:off x="1270837" y="872083"/>
            <a:ext cx="10479237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527435" y="331259"/>
            <a:ext cx="528000" cy="528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63344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5587" y="6363344"/>
            <a:ext cx="3860800" cy="365125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64764" y="6351789"/>
            <a:ext cx="1850728" cy="376667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www.resset.cn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Picture 7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81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363980" rtl="0" eaLnBrk="1" latinLnBrk="0" hangingPunct="1">
        <a:spcBef>
          <a:spcPct val="0"/>
        </a:spcBef>
        <a:buNone/>
        <a:defRPr sz="66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1175" indent="-51117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8075" indent="-426720" algn="l" defTabSz="1363980" rtl="0" eaLnBrk="1" latinLnBrk="0" hangingPunct="1">
        <a:spcBef>
          <a:spcPts val="130"/>
        </a:spcBef>
        <a:buFont typeface="Arial" panose="020B0604020202020204" pitchFamily="34" charset="0"/>
        <a:buChar char="–"/>
        <a:defRPr sz="4135" kern="1200">
          <a:solidFill>
            <a:schemeClr val="tx1"/>
          </a:solidFill>
          <a:latin typeface="+mn-lt"/>
          <a:ea typeface="+mn-ea"/>
          <a:cs typeface="+mn-cs"/>
        </a:defRPr>
      </a:lvl2pPr>
      <a:lvl3pPr marL="170497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87600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–"/>
        <a:defRPr sz="3065" kern="1200">
          <a:solidFill>
            <a:schemeClr val="tx1"/>
          </a:solidFill>
          <a:latin typeface="+mn-lt"/>
          <a:ea typeface="+mn-ea"/>
          <a:cs typeface="+mn-cs"/>
        </a:defRPr>
      </a:lvl4pPr>
      <a:lvl5pPr marL="307022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»"/>
        <a:defRPr sz="3065" kern="1200">
          <a:solidFill>
            <a:schemeClr val="tx1"/>
          </a:solidFill>
          <a:latin typeface="+mn-lt"/>
          <a:ea typeface="+mn-ea"/>
          <a:cs typeface="+mn-cs"/>
        </a:defRPr>
      </a:lvl5pPr>
      <a:lvl6pPr marL="3751580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6pPr>
      <a:lvl7pPr marL="443420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7pPr>
      <a:lvl8pPr marL="511619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8pPr>
      <a:lvl9pPr marL="5798820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2pPr>
      <a:lvl3pPr marL="136398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04660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2859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41122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409257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77520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45782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hyperlink" Target="mailto:resset@resset.c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hyperlink" Target="http://www.resset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8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3.jpeg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6142005"/>
            <a:ext cx="12192000" cy="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271404"/>
            <a:ext cx="12192000" cy="5865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952420" y="5770066"/>
            <a:ext cx="3239580" cy="338540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charset="-122"/>
              </a:rPr>
              <a:t>北京聚源锐思数据科技有限公司</a:t>
            </a:r>
          </a:p>
        </p:txBody>
      </p:sp>
      <p:pic>
        <p:nvPicPr>
          <p:cNvPr id="1027" name="Picture 3" descr="E:\文档\doc\04.svn\100.综合\005.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47" y="259488"/>
            <a:ext cx="1600200" cy="635000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750139" y="2277352"/>
            <a:ext cx="10691722" cy="1737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金融大数据视角下的实证研究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                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——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基于锐思金融研究数据库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68037" y="6410813"/>
            <a:ext cx="4778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</a:rPr>
              <a:t>杨欣蕾   高级培训师  </a:t>
            </a:r>
            <a:r>
              <a:rPr lang="en-US" altLang="zh-CN" sz="1400" b="1" dirty="0">
                <a:solidFill>
                  <a:schemeClr val="bg1"/>
                </a:solidFill>
              </a:rPr>
              <a:t>2022</a:t>
            </a:r>
            <a:r>
              <a:rPr lang="zh-CN" altLang="en-US" sz="1400" b="1" dirty="0">
                <a:solidFill>
                  <a:schemeClr val="bg1"/>
                </a:solidFill>
              </a:rPr>
              <a:t>年</a:t>
            </a:r>
            <a:r>
              <a:rPr lang="en-US" altLang="zh-CN" sz="1400" b="1" dirty="0">
                <a:solidFill>
                  <a:schemeClr val="bg1"/>
                </a:solidFill>
              </a:rPr>
              <a:t>11</a:t>
            </a:r>
            <a:r>
              <a:rPr lang="zh-CN" altLang="en-US" sz="1400" b="1" dirty="0">
                <a:solidFill>
                  <a:schemeClr val="bg1"/>
                </a:solidFill>
              </a:rPr>
              <a:t>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/>
              <a:t>实证研究数据与资讯类数据的区别</a:t>
            </a:r>
            <a:endParaRPr lang="zh-CN" alt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268083" y="1371600"/>
            <a:ext cx="4809494" cy="4813901"/>
          </a:xfrm>
          <a:prstGeom prst="rect">
            <a:avLst/>
          </a:prstGeom>
          <a:solidFill>
            <a:srgbClr val="0070C0">
              <a:alpha val="9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noAutofit/>
          </a:bodyPr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Rectangle 25"/>
          <p:cNvSpPr/>
          <p:nvPr/>
        </p:nvSpPr>
        <p:spPr>
          <a:xfrm>
            <a:off x="6092594" y="1374561"/>
            <a:ext cx="4903355" cy="4794746"/>
          </a:xfrm>
          <a:prstGeom prst="rect">
            <a:avLst/>
          </a:prstGeom>
          <a:solidFill>
            <a:schemeClr val="bg1">
              <a:lumMod val="85000"/>
              <a:alpha val="9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noAutofit/>
          </a:bodyPr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6745" y="1524796"/>
            <a:ext cx="4101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2000" b="1" dirty="0">
                <a:solidFill>
                  <a:prstClr val="white"/>
                </a:solidFill>
                <a:cs typeface="+mn-ea"/>
                <a:sym typeface="+mn-lt"/>
              </a:rPr>
              <a:t>实证研究数据</a:t>
            </a:r>
            <a:endParaRPr lang="en-US" sz="20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7913" y="2103783"/>
            <a:ext cx="4282774" cy="722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用途：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实证学术研究，贯穿数据收集、数据处理、数据分析和实证结果整个过程</a:t>
            </a:r>
            <a:r>
              <a:rPr lang="en-US" sz="16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。</a:t>
            </a:r>
            <a:endParaRPr 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5116" y="3170594"/>
            <a:ext cx="4282774" cy="105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数据特点：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侧重于对原始数据的深层次加工，如数据表专业合并、衍生指标计算等，帮助研究者便捷、高效、精准的获取数据。</a:t>
            </a:r>
            <a:endParaRPr 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1416" y="4675288"/>
            <a:ext cx="428277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服务方式：</a:t>
            </a: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B/S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架构远程访问、安装本地镜像数据（全部历史数据安装在用户本地服务器上，无使用期限制）、</a:t>
            </a: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SAS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软件调用、</a:t>
            </a: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API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接口。</a:t>
            </a:r>
            <a:endParaRPr 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34208" y="1491995"/>
            <a:ext cx="4101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资讯类数据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95376" y="2070982"/>
            <a:ext cx="428277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用途：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投资市场操作，对原始数据做初次收集后提供给研究者以做参考。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62579" y="3137793"/>
            <a:ext cx="428277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数据特点：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侧重于信息和数据的实时性和原发性，仅对原始数据做初次收集，不对数据进行深层次加工。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8879" y="4642487"/>
            <a:ext cx="428277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服务方式：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通过安装客户端程序访问、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B/S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架构远程访问。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36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锐思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（</a:t>
            </a:r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RESSET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）</a:t>
            </a:r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数据库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特色</a:t>
            </a:r>
            <a:endParaRPr lang="zh-CN" altLang="en-US" sz="2800" b="1" dirty="0"/>
          </a:p>
        </p:txBody>
      </p:sp>
      <p:grpSp>
        <p:nvGrpSpPr>
          <p:cNvPr id="2" name="Group 2"/>
          <p:cNvGrpSpPr/>
          <p:nvPr/>
        </p:nvGrpSpPr>
        <p:grpSpPr>
          <a:xfrm>
            <a:off x="1392397" y="2184017"/>
            <a:ext cx="2886366" cy="326475"/>
            <a:chOff x="1848067" y="2697524"/>
            <a:chExt cx="2311184" cy="316190"/>
          </a:xfrm>
        </p:grpSpPr>
        <p:cxnSp>
          <p:nvCxnSpPr>
            <p:cNvPr id="11" name="Straight Connector 56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57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"/>
          <p:cNvGrpSpPr/>
          <p:nvPr/>
        </p:nvGrpSpPr>
        <p:grpSpPr>
          <a:xfrm>
            <a:off x="7754580" y="2236742"/>
            <a:ext cx="2673026" cy="254614"/>
            <a:chOff x="7528087" y="2680840"/>
            <a:chExt cx="2061939" cy="316190"/>
          </a:xfrm>
        </p:grpSpPr>
        <p:cxnSp>
          <p:nvCxnSpPr>
            <p:cNvPr id="14" name="Straight Connector 61"/>
            <p:cNvCxnSpPr/>
            <p:nvPr/>
          </p:nvCxnSpPr>
          <p:spPr>
            <a:xfrm flipV="1">
              <a:off x="7528087" y="2680840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2"/>
            <p:cNvCxnSpPr/>
            <p:nvPr/>
          </p:nvCxnSpPr>
          <p:spPr>
            <a:xfrm>
              <a:off x="8026053" y="2680840"/>
              <a:ext cx="156397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70"/>
          <p:cNvGrpSpPr/>
          <p:nvPr/>
        </p:nvGrpSpPr>
        <p:grpSpPr>
          <a:xfrm flipV="1">
            <a:off x="7754580" y="3797760"/>
            <a:ext cx="2673026" cy="433280"/>
            <a:chOff x="7528087" y="2680840"/>
            <a:chExt cx="2061939" cy="316190"/>
          </a:xfrm>
        </p:grpSpPr>
        <p:cxnSp>
          <p:nvCxnSpPr>
            <p:cNvPr id="17" name="Straight Connector 71"/>
            <p:cNvCxnSpPr/>
            <p:nvPr/>
          </p:nvCxnSpPr>
          <p:spPr>
            <a:xfrm flipV="1">
              <a:off x="7528087" y="2680840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2"/>
            <p:cNvCxnSpPr/>
            <p:nvPr/>
          </p:nvCxnSpPr>
          <p:spPr>
            <a:xfrm>
              <a:off x="8026053" y="2680840"/>
              <a:ext cx="156397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6"/>
          <p:cNvGrpSpPr/>
          <p:nvPr/>
        </p:nvGrpSpPr>
        <p:grpSpPr>
          <a:xfrm flipV="1">
            <a:off x="1392397" y="3820910"/>
            <a:ext cx="2886366" cy="428200"/>
            <a:chOff x="1848067" y="2697524"/>
            <a:chExt cx="2311184" cy="316190"/>
          </a:xfrm>
        </p:grpSpPr>
        <p:cxnSp>
          <p:nvCxnSpPr>
            <p:cNvPr id="20" name="Straight Connector 77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78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401698" y="1806605"/>
            <a:ext cx="213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海量大数据</a:t>
            </a:r>
            <a:endParaRPr 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1698" y="2217314"/>
            <a:ext cx="2417948" cy="1370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数据总量近</a:t>
            </a:r>
            <a:r>
              <a:rPr lang="en-US" altLang="zh-CN" sz="1200" dirty="0">
                <a:latin typeface="+mn-ea"/>
                <a:sym typeface="Arial" panose="020B0604020202020204" pitchFamily="34" charset="0"/>
              </a:rPr>
              <a:t>100T</a:t>
            </a: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单库表数据量超</a:t>
            </a:r>
            <a:r>
              <a:rPr lang="en-US" altLang="zh-CN" sz="1200" dirty="0">
                <a:latin typeface="+mn-ea"/>
                <a:sym typeface="Arial" panose="020B0604020202020204" pitchFamily="34" charset="0"/>
              </a:rPr>
              <a:t>3</a:t>
            </a: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00G    </a:t>
            </a: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数据库表超</a:t>
            </a:r>
            <a:r>
              <a:rPr lang="en-US" altLang="zh-CN" sz="1200" dirty="0">
                <a:latin typeface="+mn-ea"/>
                <a:sym typeface="Arial" panose="020B0604020202020204" pitchFamily="34" charset="0"/>
              </a:rPr>
              <a:t>3500</a:t>
            </a: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个</a:t>
            </a: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数据字段近</a:t>
            </a:r>
            <a:r>
              <a:rPr lang="en-US" altLang="zh-CN" sz="1200" dirty="0">
                <a:latin typeface="+mn-ea"/>
                <a:sym typeface="Arial" panose="020B0604020202020204" pitchFamily="34" charset="0"/>
              </a:rPr>
              <a:t>40,000</a:t>
            </a: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个</a:t>
            </a:r>
            <a:endParaRPr lang="en-US" altLang="zh-CN" sz="1200" dirty="0">
              <a:latin typeface="+mn-ea"/>
              <a:sym typeface="Arial" panose="020B0604020202020204" pitchFamily="34" charset="0"/>
            </a:endParaRPr>
          </a:p>
          <a:p>
            <a:pPr defTabSz="913765">
              <a:lnSpc>
                <a:spcPct val="120000"/>
              </a:lnSpc>
            </a:pPr>
            <a:endParaRPr lang="en-US" sz="1200" dirty="0">
              <a:solidFill>
                <a:srgbClr val="73757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81056" y="1837555"/>
            <a:ext cx="213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权威数据源</a:t>
            </a:r>
            <a:endParaRPr 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81056" y="3843429"/>
            <a:ext cx="213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灵活应用</a:t>
            </a:r>
            <a:endParaRPr 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1698" y="3860075"/>
            <a:ext cx="213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高效提取</a:t>
            </a:r>
            <a:endParaRPr 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31" name="AutoShape 34"/>
          <p:cNvSpPr/>
          <p:nvPr/>
        </p:nvSpPr>
        <p:spPr bwMode="auto">
          <a:xfrm>
            <a:off x="758522" y="1833043"/>
            <a:ext cx="392974" cy="3848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0815">
              <a:defRPr/>
            </a:pPr>
            <a:endParaRPr lang="es-ES" sz="10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2" name="AutoShape 14"/>
          <p:cNvSpPr/>
          <p:nvPr/>
        </p:nvSpPr>
        <p:spPr bwMode="auto">
          <a:xfrm>
            <a:off x="912485" y="3943501"/>
            <a:ext cx="277136" cy="4770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AutoShape 81"/>
          <p:cNvSpPr/>
          <p:nvPr/>
        </p:nvSpPr>
        <p:spPr bwMode="auto">
          <a:xfrm>
            <a:off x="10623241" y="3962335"/>
            <a:ext cx="362565" cy="2922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AutoShape 92"/>
          <p:cNvSpPr/>
          <p:nvPr/>
        </p:nvSpPr>
        <p:spPr bwMode="auto">
          <a:xfrm>
            <a:off x="10578356" y="1886267"/>
            <a:ext cx="385173" cy="3228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0815">
              <a:defRPr/>
            </a:pPr>
            <a:endParaRPr lang="es-ES" sz="14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051" name="Picture 3" descr="C:\Users\resset\Documents\Tencent Files\283972803\FileRecv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1616" y="2048718"/>
            <a:ext cx="4779835" cy="2766108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8718822" y="2221964"/>
            <a:ext cx="2417948" cy="1370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各大交易所授权</a:t>
            </a:r>
            <a:endParaRPr lang="en-US" altLang="zh-CN" sz="1200" dirty="0">
              <a:latin typeface="+mn-ea"/>
              <a:sym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外汇交易中心、银行间协会</a:t>
            </a: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统计局发布</a:t>
            </a:r>
            <a:endParaRPr lang="en-US" altLang="zh-CN" sz="1200" dirty="0">
              <a:latin typeface="+mn-ea"/>
              <a:sym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</a:t>
            </a:r>
            <a:r>
              <a:rPr lang="en-US" altLang="zh-CN" sz="1200" dirty="0">
                <a:latin typeface="+mn-ea"/>
                <a:sym typeface="Arial" panose="020B0604020202020204" pitchFamily="34" charset="0"/>
              </a:rPr>
              <a:t>SAS</a:t>
            </a: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数据分析专利</a:t>
            </a:r>
            <a:endParaRPr lang="en-US" altLang="zh-CN" sz="1200" dirty="0">
              <a:latin typeface="+mn-ea"/>
              <a:sym typeface="Arial" panose="020B0604020202020204" pitchFamily="34" charset="0"/>
            </a:endParaRPr>
          </a:p>
          <a:p>
            <a:pPr defTabSz="913765">
              <a:lnSpc>
                <a:spcPct val="120000"/>
              </a:lnSpc>
            </a:pPr>
            <a:endParaRPr lang="en-US" sz="1200" dirty="0">
              <a:solidFill>
                <a:srgbClr val="73757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329" y="4267957"/>
            <a:ext cx="2417948" cy="1370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数据表专业合并</a:t>
            </a:r>
            <a:endParaRPr lang="en-US" altLang="zh-CN" sz="1200" dirty="0">
              <a:latin typeface="+mn-ea"/>
              <a:sym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大量衍生数据指标    </a:t>
            </a: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支持单表连续下载</a:t>
            </a:r>
          </a:p>
          <a:p>
            <a:pPr algn="just">
              <a:lnSpc>
                <a:spcPct val="150000"/>
              </a:lnSpc>
              <a:spcBef>
                <a:spcPts val="20"/>
              </a:spcBef>
              <a:buFont typeface="Wingdings" panose="05000000000000000000" charset="0"/>
              <a:buChar char=""/>
            </a:pP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 单次下载多达</a:t>
            </a:r>
            <a:r>
              <a:rPr lang="en-US" altLang="zh-CN" sz="1200" dirty="0">
                <a:solidFill>
                  <a:srgbClr val="000000"/>
                </a:solidFill>
                <a:latin typeface="+mn-ea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+mn-ea"/>
              </a:rPr>
              <a:t>万条</a:t>
            </a: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endParaRPr lang="en-US" altLang="zh-CN" sz="1200" dirty="0">
              <a:latin typeface="+mn-ea"/>
              <a:sym typeface="Arial" panose="020B0604020202020204" pitchFamily="34" charset="0"/>
            </a:endParaRPr>
          </a:p>
          <a:p>
            <a:pPr defTabSz="913765">
              <a:lnSpc>
                <a:spcPct val="120000"/>
              </a:lnSpc>
            </a:pPr>
            <a:endParaRPr lang="en-US" sz="1200" dirty="0">
              <a:solidFill>
                <a:srgbClr val="737572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65127" y="4256386"/>
            <a:ext cx="2358144" cy="1370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eaLnBrk="0" fontAlgn="auto" latinLnBrk="1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</a:rPr>
              <a:t> 提供</a:t>
            </a:r>
            <a:r>
              <a:rPr lang="en-US" sz="1200" dirty="0">
                <a:latin typeface="+mn-ea"/>
              </a:rPr>
              <a:t>Txt,Excel</a:t>
            </a:r>
            <a:r>
              <a:rPr lang="en-US" altLang="zh-CN" sz="1200" dirty="0">
                <a:latin typeface="+mn-ea"/>
              </a:rPr>
              <a:t>,</a:t>
            </a:r>
            <a:r>
              <a:rPr lang="en-US" sz="1200" dirty="0">
                <a:latin typeface="+mn-ea"/>
              </a:rPr>
              <a:t>SAS</a:t>
            </a:r>
            <a:r>
              <a:rPr lang="en-US" altLang="zh-CN" sz="1200" dirty="0">
                <a:latin typeface="+mn-ea"/>
              </a:rPr>
              <a:t>,</a:t>
            </a:r>
            <a:r>
              <a:rPr lang="en-US" sz="1200" dirty="0">
                <a:latin typeface="+mn-ea"/>
              </a:rPr>
              <a:t>SPSS</a:t>
            </a:r>
          </a:p>
          <a:p>
            <a:pPr algn="just" eaLnBrk="0" fontAlgn="auto" latinLnBrk="1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200" dirty="0">
                <a:latin typeface="+mn-ea"/>
              </a:rPr>
              <a:t>    MATLAB</a:t>
            </a:r>
            <a:r>
              <a:rPr lang="en-US" altLang="zh-CN" sz="1200" dirty="0">
                <a:latin typeface="+mn-ea"/>
              </a:rPr>
              <a:t>,</a:t>
            </a:r>
            <a:r>
              <a:rPr lang="en-US" sz="1200" dirty="0">
                <a:latin typeface="+mn-ea"/>
              </a:rPr>
              <a:t>CSV</a:t>
            </a:r>
            <a:r>
              <a:rPr lang="zh-CN" altLang="en-US" sz="1200" dirty="0">
                <a:latin typeface="+mn-ea"/>
              </a:rPr>
              <a:t>等下载格式</a:t>
            </a:r>
            <a:endParaRPr lang="en-US" altLang="zh-CN" sz="1200" dirty="0">
              <a:latin typeface="+mn-ea"/>
              <a:sym typeface="Arial" panose="020B0604020202020204" pitchFamily="34" charset="0"/>
            </a:endParaRPr>
          </a:p>
          <a:p>
            <a:pPr algn="just" eaLnBrk="0" fontAlgn="auto" latinLnBrk="1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全库中英文对照，支持中英文</a:t>
            </a:r>
            <a:endParaRPr lang="en-US" altLang="zh-CN" sz="1200" dirty="0">
              <a:latin typeface="+mn-ea"/>
              <a:sym typeface="Arial" panose="020B0604020202020204" pitchFamily="34" charset="0"/>
            </a:endParaRPr>
          </a:p>
          <a:p>
            <a:pPr algn="just" eaLnBrk="0" fontAlgn="auto" latinLnBrk="1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altLang="zh-CN" sz="1200" dirty="0">
                <a:latin typeface="+mn-ea"/>
                <a:sym typeface="Arial" panose="020B0604020202020204" pitchFamily="34" charset="0"/>
              </a:rPr>
              <a:t>    </a:t>
            </a: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跨库检索</a:t>
            </a:r>
            <a:endParaRPr lang="en-US" sz="1200" dirty="0">
              <a:solidFill>
                <a:srgbClr val="737572"/>
              </a:solidFill>
              <a:latin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59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锐思数据库助力实证研究</a:t>
            </a:r>
            <a:endParaRPr sz="3600" b="1" dirty="0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76B68DF0-6A6F-4FDA-D6A3-CA32453D2C97}"/>
              </a:ext>
            </a:extLst>
          </p:cNvPr>
          <p:cNvGrpSpPr/>
          <p:nvPr/>
        </p:nvGrpSpPr>
        <p:grpSpPr bwMode="auto">
          <a:xfrm>
            <a:off x="901470" y="3998380"/>
            <a:ext cx="1082675" cy="1082675"/>
            <a:chOff x="0" y="0"/>
            <a:chExt cx="2132807" cy="2132807"/>
          </a:xfrm>
        </p:grpSpPr>
        <p:sp>
          <p:nvSpPr>
            <p:cNvPr id="11" name="椭圆 9">
              <a:extLst>
                <a:ext uri="{FF2B5EF4-FFF2-40B4-BE49-F238E27FC236}">
                  <a16:creationId xmlns:a16="http://schemas.microsoft.com/office/drawing/2014/main" id="{0EEB115A-35F2-0A9B-508E-E71D71AC1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32807" cy="213280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  <p:sp>
          <p:nvSpPr>
            <p:cNvPr id="12" name="椭圆 10">
              <a:extLst>
                <a:ext uri="{FF2B5EF4-FFF2-40B4-BE49-F238E27FC236}">
                  <a16:creationId xmlns:a16="http://schemas.microsoft.com/office/drawing/2014/main" id="{44BDBE05-468F-908B-3A11-18CE154A1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16" y="112316"/>
              <a:ext cx="1908175" cy="19081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DFCE19FD-6FA9-C23C-B82B-19033568653C}"/>
              </a:ext>
            </a:extLst>
          </p:cNvPr>
          <p:cNvGrpSpPr/>
          <p:nvPr/>
        </p:nvGrpSpPr>
        <p:grpSpPr bwMode="auto">
          <a:xfrm>
            <a:off x="976256" y="1505349"/>
            <a:ext cx="1084262" cy="1082675"/>
            <a:chOff x="0" y="0"/>
            <a:chExt cx="2132807" cy="2132807"/>
          </a:xfrm>
        </p:grpSpPr>
        <p:sp>
          <p:nvSpPr>
            <p:cNvPr id="22" name="椭圆 12">
              <a:extLst>
                <a:ext uri="{FF2B5EF4-FFF2-40B4-BE49-F238E27FC236}">
                  <a16:creationId xmlns:a16="http://schemas.microsoft.com/office/drawing/2014/main" id="{CD371AF0-0E15-A050-BA6C-3A8CBE859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32807" cy="213280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  <a:beve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  <p:sp>
          <p:nvSpPr>
            <p:cNvPr id="23" name="椭圆 13">
              <a:extLst>
                <a:ext uri="{FF2B5EF4-FFF2-40B4-BE49-F238E27FC236}">
                  <a16:creationId xmlns:a16="http://schemas.microsoft.com/office/drawing/2014/main" id="{8AAE8824-50D4-4429-2482-D5E641E53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17" y="112317"/>
              <a:ext cx="1908175" cy="1908175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0070C0"/>
              </a:solidFill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</p:grpSp>
      <p:grpSp>
        <p:nvGrpSpPr>
          <p:cNvPr id="27" name="Group 14">
            <a:extLst>
              <a:ext uri="{FF2B5EF4-FFF2-40B4-BE49-F238E27FC236}">
                <a16:creationId xmlns:a16="http://schemas.microsoft.com/office/drawing/2014/main" id="{32943CF2-69D6-994C-D3D8-62558B96E0ED}"/>
              </a:ext>
            </a:extLst>
          </p:cNvPr>
          <p:cNvGrpSpPr/>
          <p:nvPr/>
        </p:nvGrpSpPr>
        <p:grpSpPr bwMode="auto">
          <a:xfrm>
            <a:off x="2908632" y="1547992"/>
            <a:ext cx="1084262" cy="1082675"/>
            <a:chOff x="0" y="0"/>
            <a:chExt cx="2132807" cy="2132807"/>
          </a:xfrm>
        </p:grpSpPr>
        <p:sp>
          <p:nvSpPr>
            <p:cNvPr id="28" name="椭圆 15">
              <a:extLst>
                <a:ext uri="{FF2B5EF4-FFF2-40B4-BE49-F238E27FC236}">
                  <a16:creationId xmlns:a16="http://schemas.microsoft.com/office/drawing/2014/main" id="{1662ADBA-3CB9-88DA-DD6E-B8AB40821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32807" cy="213280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  <a:beve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  <p:sp>
          <p:nvSpPr>
            <p:cNvPr id="29" name="椭圆 16">
              <a:extLst>
                <a:ext uri="{FF2B5EF4-FFF2-40B4-BE49-F238E27FC236}">
                  <a16:creationId xmlns:a16="http://schemas.microsoft.com/office/drawing/2014/main" id="{8CB55873-3C53-E6A3-13AE-9005EA20C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17" y="112317"/>
              <a:ext cx="1908175" cy="1908175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rgbClr val="00B0F0"/>
              </a:solidFill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</p:grpSp>
      <p:sp>
        <p:nvSpPr>
          <p:cNvPr id="30" name="矩形 21">
            <a:extLst>
              <a:ext uri="{FF2B5EF4-FFF2-40B4-BE49-F238E27FC236}">
                <a16:creationId xmlns:a16="http://schemas.microsoft.com/office/drawing/2014/main" id="{7DFE6406-340E-CD04-C46F-36B50D62B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320" y="4340645"/>
            <a:ext cx="94488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上千篇</a:t>
            </a:r>
            <a:endParaRPr lang="zh-CN" altLang="en-US" sz="2000" b="1" baseline="300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矩形 23">
            <a:extLst>
              <a:ext uri="{FF2B5EF4-FFF2-40B4-BE49-F238E27FC236}">
                <a16:creationId xmlns:a16="http://schemas.microsoft.com/office/drawing/2014/main" id="{452E0FAF-1E58-B40B-A776-6B74FDE36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6107" y="1794054"/>
            <a:ext cx="86296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95</a:t>
            </a:r>
            <a:r>
              <a:rPr lang="en-US" altLang="zh-CN" sz="3600" b="1" baseline="30000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%</a:t>
            </a:r>
            <a:endParaRPr lang="zh-CN" altLang="en-US" sz="3600" baseline="300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2" name="矩形 24">
            <a:extLst>
              <a:ext uri="{FF2B5EF4-FFF2-40B4-BE49-F238E27FC236}">
                <a16:creationId xmlns:a16="http://schemas.microsoft.com/office/drawing/2014/main" id="{018B4AFA-F54B-6E0F-4168-5031E87D9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143" y="1737124"/>
            <a:ext cx="88678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300</a:t>
            </a:r>
            <a:endParaRPr lang="zh-CN" altLang="en-US" sz="3600" baseline="300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3" name="矩形 25">
            <a:extLst>
              <a:ext uri="{FF2B5EF4-FFF2-40B4-BE49-F238E27FC236}">
                <a16:creationId xmlns:a16="http://schemas.microsoft.com/office/drawing/2014/main" id="{972CACCF-8BB0-2191-A67A-EC5E5E7C1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145" y="5522380"/>
            <a:ext cx="1709738" cy="814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每年上千篇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ctr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期刊、论文引用量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（不完全统计）</a:t>
            </a:r>
          </a:p>
        </p:txBody>
      </p:sp>
      <p:sp>
        <p:nvSpPr>
          <p:cNvPr id="34" name="圆角矩形 26">
            <a:extLst>
              <a:ext uri="{FF2B5EF4-FFF2-40B4-BE49-F238E27FC236}">
                <a16:creationId xmlns:a16="http://schemas.microsoft.com/office/drawing/2014/main" id="{11552693-DC54-7BBD-4EA8-B52D7186C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645" y="5271555"/>
            <a:ext cx="1390650" cy="1000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矩形 27">
            <a:extLst>
              <a:ext uri="{FF2B5EF4-FFF2-40B4-BE49-F238E27FC236}">
                <a16:creationId xmlns:a16="http://schemas.microsoft.com/office/drawing/2014/main" id="{D05F0D0E-34D8-B393-437B-86AA1B920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088" y="5527863"/>
            <a:ext cx="170973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100000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多名</a:t>
            </a:r>
            <a:endParaRPr lang="en-US" altLang="zh-CN" sz="1400" b="1" dirty="0">
              <a:solidFill>
                <a:srgbClr val="000000"/>
              </a:solidFill>
              <a:latin typeface="+mn-ea"/>
              <a:sym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个人注册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用户</a:t>
            </a:r>
            <a:endParaRPr lang="en-US" altLang="zh-CN" sz="1400" b="1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6" name="圆角矩形 28">
            <a:extLst>
              <a:ext uri="{FF2B5EF4-FFF2-40B4-BE49-F238E27FC236}">
                <a16:creationId xmlns:a16="http://schemas.microsoft.com/office/drawing/2014/main" id="{77DBD675-D717-84B3-F49D-DE48CA221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588" y="5277038"/>
            <a:ext cx="1390650" cy="10001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矩形 29">
            <a:extLst>
              <a:ext uri="{FF2B5EF4-FFF2-40B4-BE49-F238E27FC236}">
                <a16:creationId xmlns:a16="http://schemas.microsoft.com/office/drawing/2014/main" id="{59586DC8-39C4-48EA-F37F-CCABB451A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094" y="3043417"/>
            <a:ext cx="17113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财经类院校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用户覆盖率超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95%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8" name="圆角矩形 30">
            <a:extLst>
              <a:ext uri="{FF2B5EF4-FFF2-40B4-BE49-F238E27FC236}">
                <a16:creationId xmlns:a16="http://schemas.microsoft.com/office/drawing/2014/main" id="{2F30781A-80FE-B9C0-A22F-F6C4CB3B7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7182" y="2792592"/>
            <a:ext cx="1389062" cy="10001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矩形 31">
            <a:extLst>
              <a:ext uri="{FF2B5EF4-FFF2-40B4-BE49-F238E27FC236}">
                <a16:creationId xmlns:a16="http://schemas.microsoft.com/office/drawing/2014/main" id="{DC194BC2-1ADF-CADD-C9E5-C91B4A447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442" y="3029349"/>
            <a:ext cx="1882776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300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余所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国内外高校用户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0" name="圆角矩形 32">
            <a:extLst>
              <a:ext uri="{FF2B5EF4-FFF2-40B4-BE49-F238E27FC236}">
                <a16:creationId xmlns:a16="http://schemas.microsoft.com/office/drawing/2014/main" id="{A3617EB8-17BE-144E-9A30-A50DB767E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043" y="2778524"/>
            <a:ext cx="1390650" cy="100013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Rectangle 4">
            <a:extLst>
              <a:ext uri="{FF2B5EF4-FFF2-40B4-BE49-F238E27FC236}">
                <a16:creationId xmlns:a16="http://schemas.microsoft.com/office/drawing/2014/main" id="{14A38DD4-59E4-2023-D69C-C665AC224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505" y="1050360"/>
            <a:ext cx="3745677" cy="30670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355600" indent="-355600" eaLnBrk="0" hangingPunct="0">
              <a:spcBef>
                <a:spcPct val="45000"/>
              </a:spcBef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2021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年至目前引用锐思数据发表的论文示例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42" name="Group 11">
            <a:extLst>
              <a:ext uri="{FF2B5EF4-FFF2-40B4-BE49-F238E27FC236}">
                <a16:creationId xmlns:a16="http://schemas.microsoft.com/office/drawing/2014/main" id="{143C88F5-1D26-316B-BEDE-62EBA77D8F29}"/>
              </a:ext>
            </a:extLst>
          </p:cNvPr>
          <p:cNvGrpSpPr/>
          <p:nvPr/>
        </p:nvGrpSpPr>
        <p:grpSpPr bwMode="auto">
          <a:xfrm>
            <a:off x="2853939" y="4030014"/>
            <a:ext cx="1084262" cy="1082675"/>
            <a:chOff x="0" y="0"/>
            <a:chExt cx="2132807" cy="2132807"/>
          </a:xfrm>
        </p:grpSpPr>
        <p:sp>
          <p:nvSpPr>
            <p:cNvPr id="43" name="椭圆 12">
              <a:extLst>
                <a:ext uri="{FF2B5EF4-FFF2-40B4-BE49-F238E27FC236}">
                  <a16:creationId xmlns:a16="http://schemas.microsoft.com/office/drawing/2014/main" id="{1B74CE54-318B-E659-E245-ED0CBC72D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32807" cy="213280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  <p:sp>
          <p:nvSpPr>
            <p:cNvPr id="44" name="椭圆 13">
              <a:extLst>
                <a:ext uri="{FF2B5EF4-FFF2-40B4-BE49-F238E27FC236}">
                  <a16:creationId xmlns:a16="http://schemas.microsoft.com/office/drawing/2014/main" id="{49254F92-326C-0A16-4D2D-3144781BB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17" y="112317"/>
              <a:ext cx="1908175" cy="190817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</p:grpSp>
      <p:sp>
        <p:nvSpPr>
          <p:cNvPr id="45" name="矩形 22">
            <a:extLst>
              <a:ext uri="{FF2B5EF4-FFF2-40B4-BE49-F238E27FC236}">
                <a16:creationId xmlns:a16="http://schemas.microsoft.com/office/drawing/2014/main" id="{9A511ABD-5316-38C5-E4A5-8A3B3E941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208" y="4329300"/>
            <a:ext cx="110871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100000</a:t>
            </a:r>
            <a:endParaRPr lang="en-US" altLang="zh-CN" sz="2400" b="1" baseline="300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46" name="表格 45">
            <a:extLst>
              <a:ext uri="{FF2B5EF4-FFF2-40B4-BE49-F238E27FC236}">
                <a16:creationId xmlns:a16="http://schemas.microsoft.com/office/drawing/2014/main" id="{540C8D53-32D2-5500-0974-9F3B389664D3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313201" y="1453499"/>
          <a:ext cx="7513607" cy="51536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69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6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23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题名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来源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年</a:t>
                      </a:r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期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作者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第一作者单位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经济政策不确定性、融资成本和企业创新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国际经济研究</a:t>
                      </a:r>
                    </a:p>
                  </a:txBody>
                  <a:tcPr marL="28575" marR="2857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2021/10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郭田勇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孙光宇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363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中央财经大学金融学院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限购政策是否降低了上市房地产企业价值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?——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基于强度双重差分法的经验研究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金融研究</a:t>
                      </a:r>
                    </a:p>
                  </a:txBody>
                  <a:tcPr marL="28575" marR="2857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2021/08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梁若冰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张东荣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方心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林细细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363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厦门大学经济学院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机构投资者持股影响公司债券限制性条款设计吗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会计研究</a:t>
                      </a:r>
                    </a:p>
                  </a:txBody>
                  <a:tcPr marL="28575" marR="2857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2021/08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王彤彤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史永东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363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东北财经大学应用金融与行为科学学院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sym typeface="+mn-ea"/>
                        </a:rPr>
                        <a:t>基于Benford律的随机森林模型及其在财务风险预警的应用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数量经济技术经济研究</a:t>
                      </a:r>
                    </a:p>
                  </a:txBody>
                  <a:tcPr marL="28575" marR="2857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2021/08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 </a:t>
                      </a:r>
                      <a:r>
                        <a:rPr lang="zh-CN" altLang="en-US" sz="1200" dirty="0">
                          <a:sym typeface="+mn-ea"/>
                        </a:rPr>
                        <a:t>孙玲莉; 杨贵军; 王禹童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363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天津财经大学统计学院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01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/>
                        <a:t>绿色信贷政策增进绿色创新研究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ym typeface="+mn-ea"/>
                        </a:rPr>
                        <a:t>管理世界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28575" marR="2857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2021/06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王馨; 王营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363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山东财经大学金融学院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01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/>
                        <a:t>税收优惠、租金分享与公司内部收入不平等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经济研究</a:t>
                      </a:r>
                    </a:p>
                  </a:txBody>
                  <a:tcPr marL="28575" marR="28575" marT="76200" marB="7620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2021/06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张克中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何凡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黄永颖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崔小勇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363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中南财经政法大学财政税务学院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01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/>
                        <a:t>企业金融化行为对出口规模的影响分析：来自</a:t>
                      </a:r>
                      <a:r>
                        <a:rPr lang="en-US" altLang="zh-CN" sz="1200" dirty="0"/>
                        <a:t>A</a:t>
                      </a:r>
                      <a:r>
                        <a:rPr lang="zh-CN" altLang="en-US" sz="1200" dirty="0"/>
                        <a:t>股上市公司的微观证据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世界经济研究</a:t>
                      </a:r>
                    </a:p>
                  </a:txBody>
                  <a:tcPr marL="28575" marR="28575" marT="76200" marB="76200" anchor="ctr"/>
                </a:tc>
                <a:tc>
                  <a:txBody>
                    <a:bodyPr/>
                    <a:lstStyle/>
                    <a:p>
                      <a:pPr marL="0" marR="0" lvl="0" indent="0" algn="ctr" defTabSz="1363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2021/06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马妍妍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俞毛毛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363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南京邮电大学经济学院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大数据税收征管降低了股价崩盘风险吗？——基于“金税三期”的准自然实验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上海财经大学学报</a:t>
                      </a:r>
                    </a:p>
                  </a:txBody>
                  <a:tcPr marL="28575" marR="28575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2021/04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徐捍军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363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上海财经大学会计学院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165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行业特征、实体经济与金融业风险溢出</a:t>
                      </a:r>
                    </a:p>
                  </a:txBody>
                  <a:tcPr marL="28575" marR="28575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宏观经济研究</a:t>
                      </a:r>
                    </a:p>
                  </a:txBody>
                  <a:tcPr marL="28575" marR="28575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ym typeface="+mn-ea"/>
                        </a:rPr>
                        <a:t>2021/03</a:t>
                      </a:r>
                      <a:endParaRPr lang="en-US" altLang="zh-C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黄昌利; 尚友芳; 刘向丽</a:t>
                      </a:r>
                    </a:p>
                  </a:txBody>
                  <a:tcPr marL="28575" marR="28575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中央财经大学金融学院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3838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90577" y="3813047"/>
            <a:ext cx="1394076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PART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3431" y="2245208"/>
            <a:ext cx="2229877" cy="24745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53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60829" y="3236979"/>
            <a:ext cx="4516615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lvl="1"/>
            <a:r>
              <a:rPr lang="zh-CN" altLang="en-US" sz="3700" b="1" dirty="0">
                <a:solidFill>
                  <a:schemeClr val="bg1"/>
                </a:solidFill>
                <a:latin typeface="微软雅黑" panose="020B0503020204020204" charset="-122"/>
              </a:rPr>
              <a:t>锐思金融研究数据库</a:t>
            </a: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3" descr="E:\文档\doc\04.svn\100.综合\005.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47" y="259488"/>
            <a:ext cx="1600200" cy="63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87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金融研究数据库</a:t>
            </a:r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-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概况</a:t>
            </a:r>
            <a:endParaRPr lang="zh-CN" altLang="en-US" sz="3600" b="1" dirty="0"/>
          </a:p>
        </p:txBody>
      </p:sp>
      <p:sp>
        <p:nvSpPr>
          <p:cNvPr id="28" name="内容占位符 2"/>
          <p:cNvSpPr txBox="1"/>
          <p:nvPr/>
        </p:nvSpPr>
        <p:spPr>
          <a:xfrm>
            <a:off x="747982" y="1284388"/>
            <a:ext cx="5581651" cy="3987816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511810" indent="-511810" algn="just" defTabSz="136398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b="1" dirty="0">
                <a:solidFill>
                  <a:srgbClr val="0070C0"/>
                </a:solidFill>
                <a:latin typeface="+mn-ea"/>
              </a:rPr>
              <a:t>锐思金融研究数据库</a:t>
            </a:r>
            <a:endParaRPr lang="en-US" altLang="zh-CN" b="1" dirty="0">
              <a:solidFill>
                <a:srgbClr val="0070C0"/>
              </a:solidFill>
              <a:latin typeface="+mn-ea"/>
            </a:endParaRPr>
          </a:p>
          <a:p>
            <a:pPr algn="just" defTabSz="1363980" fontAlgn="auto">
              <a:spcBef>
                <a:spcPts val="0"/>
              </a:spcBef>
              <a:spcAft>
                <a:spcPts val="600"/>
              </a:spcAft>
              <a:defRPr/>
            </a:pPr>
            <a:endParaRPr lang="zh-CN" altLang="en-US" b="1" dirty="0">
              <a:solidFill>
                <a:srgbClr val="0070C0"/>
              </a:solidFill>
              <a:latin typeface="+mn-ea"/>
            </a:endParaRPr>
          </a:p>
          <a:p>
            <a:pPr marL="1108710" lvl="1" indent="-426085" algn="just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dirty="0">
                <a:latin typeface="+mn-ea"/>
              </a:rPr>
              <a:t>涵盖</a:t>
            </a:r>
            <a:r>
              <a:rPr lang="zh-CN" altLang="en-US" dirty="0">
                <a:solidFill>
                  <a:schemeClr val="accent5"/>
                </a:solidFill>
                <a:latin typeface="+mn-ea"/>
              </a:rPr>
              <a:t>股票、债券、基金、研究报告、融资融券、宏观统计、行业统计、金融统计、外汇、期货、黄金</a:t>
            </a:r>
            <a:r>
              <a:rPr lang="zh-CN" altLang="en-US" dirty="0">
                <a:latin typeface="+mn-ea"/>
              </a:rPr>
              <a:t>等系列数据。</a:t>
            </a:r>
            <a:endParaRPr lang="en-US" altLang="zh-CN" dirty="0">
              <a:latin typeface="+mn-ea"/>
            </a:endParaRPr>
          </a:p>
          <a:p>
            <a:pPr marL="1108710" lvl="1" indent="-426085" algn="just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dirty="0">
                <a:latin typeface="+mn-ea"/>
              </a:rPr>
              <a:t>数据全面、衍生指标丰富</a:t>
            </a:r>
            <a:endParaRPr lang="en-US" altLang="zh-CN" dirty="0">
              <a:latin typeface="+mn-ea"/>
            </a:endParaRPr>
          </a:p>
          <a:p>
            <a:pPr marL="1108710" lvl="1" indent="-426085" algn="just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dirty="0">
                <a:latin typeface="+mn-ea"/>
                <a:cs typeface="Times New Roman" panose="02020603050405020304" pitchFamily="18" charset="0"/>
              </a:rPr>
              <a:t>频度齐全（日、周、月、季、年）</a:t>
            </a:r>
            <a:endParaRPr lang="zh-CN" altLang="en-US" dirty="0">
              <a:latin typeface="+mn-ea"/>
            </a:endParaRPr>
          </a:p>
          <a:p>
            <a:pPr marL="1108710" lvl="1" indent="-426085" algn="just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dirty="0">
                <a:latin typeface="+mn-ea"/>
              </a:rPr>
              <a:t>专业合并方便应用</a:t>
            </a:r>
            <a:endParaRPr lang="en-US" altLang="zh-CN" dirty="0">
              <a:latin typeface="+mn-ea"/>
            </a:endParaRPr>
          </a:p>
          <a:p>
            <a:pPr marL="1108710" lvl="1" indent="-426085" algn="just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dirty="0">
                <a:latin typeface="+mn-ea"/>
              </a:rPr>
              <a:t>提取方便（行业、市场、期末）</a:t>
            </a:r>
            <a:endParaRPr lang="en-US" altLang="zh-CN" dirty="0">
              <a:latin typeface="+mn-ea"/>
            </a:endParaRPr>
          </a:p>
          <a:p>
            <a:pPr marL="1108710" lvl="1" indent="-426085" algn="just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dirty="0">
                <a:latin typeface="+mn-ea"/>
              </a:rPr>
              <a:t>科研数据定制</a:t>
            </a:r>
            <a:endParaRPr lang="en-US" altLang="zh-CN" dirty="0">
              <a:latin typeface="+mn-ea"/>
            </a:endParaRPr>
          </a:p>
          <a:p>
            <a:pPr marL="1108710" lvl="1" indent="-426085" algn="just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dirty="0">
                <a:latin typeface="+mn-ea"/>
              </a:rPr>
              <a:t>研究项目合作</a:t>
            </a:r>
            <a:endParaRPr lang="en-US" altLang="zh-CN" dirty="0">
              <a:latin typeface="+mn-ea"/>
            </a:endParaRPr>
          </a:p>
          <a:p>
            <a:pPr marL="1108710" lvl="1" indent="-426085" algn="just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dirty="0">
                <a:latin typeface="+mn-ea"/>
              </a:rPr>
              <a:t>专业讲座培训</a:t>
            </a:r>
            <a:endParaRPr lang="en-US" altLang="zh-CN" dirty="0">
              <a:latin typeface="+mn-ea"/>
            </a:endParaRPr>
          </a:p>
          <a:p>
            <a:pPr marL="1108710" lvl="1" indent="-426085" algn="just" defTabSz="1363980">
              <a:spcBef>
                <a:spcPct val="20000"/>
              </a:spcBef>
              <a:defRPr/>
            </a:pPr>
            <a:endParaRPr lang="zh-CN" altLang="en-US" dirty="0">
              <a:latin typeface="+mn-ea"/>
            </a:endParaRPr>
          </a:p>
          <a:p>
            <a:pPr marL="1108710" lvl="1" indent="-426085" algn="just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endParaRPr lang="zh-CN" altLang="en-US" dirty="0"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640" y="1385570"/>
            <a:ext cx="4494530" cy="22688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035" y="3876040"/>
            <a:ext cx="4523740" cy="2281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912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优势：</a:t>
            </a:r>
            <a:r>
              <a:rPr lang="zh-CN" altLang="en-US" sz="2800" b="1" dirty="0"/>
              <a:t>数据全面，冗余度低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09303" y="1210025"/>
            <a:ext cx="102345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/>
              <a:t>采用的是符合国际主流研究习惯的分类标准和方法，即按照</a:t>
            </a:r>
            <a:r>
              <a:rPr lang="zh-CN" altLang="en-US" dirty="0">
                <a:solidFill>
                  <a:schemeClr val="accent5"/>
                </a:solidFill>
              </a:rPr>
              <a:t>交易工具</a:t>
            </a:r>
            <a:r>
              <a:rPr lang="zh-CN" altLang="en-US" dirty="0"/>
              <a:t>将数据库分为股票、债券、外汇、基金、黄金、期货等大类。             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/>
              <a:t>以股票库为例，常用数据表如下：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54081" y="2670210"/>
            <a:ext cx="6944995" cy="37890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 startAt="2"/>
            </a:pPr>
            <a:r>
              <a:rPr lang="zh-CN" altLang="en-US" sz="2800" b="1" dirty="0"/>
              <a:t>优势：衍生指标丰富，开放模型算法</a:t>
            </a:r>
          </a:p>
        </p:txBody>
      </p:sp>
      <p:sp>
        <p:nvSpPr>
          <p:cNvPr id="17" name="矩形 12"/>
          <p:cNvSpPr>
            <a:spLocks noChangeArrowheads="1"/>
          </p:cNvSpPr>
          <p:nvPr/>
        </p:nvSpPr>
        <p:spPr bwMode="auto">
          <a:xfrm>
            <a:off x="6877250" y="1388475"/>
            <a:ext cx="4394200" cy="1223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  <a:sym typeface="宋体" pitchFamily="2" charset="-122"/>
              </a:rPr>
              <a:t>日股票综合数据</a:t>
            </a:r>
            <a:r>
              <a:rPr lang="zh-CN" altLang="en-US" sz="1600" b="1" dirty="0">
                <a:solidFill>
                  <a:srgbClr val="3BA2CD"/>
                </a:solidFill>
                <a:latin typeface="+mn-ea"/>
                <a:sym typeface="宋体" pitchFamily="2" charset="-122"/>
              </a:rPr>
              <a:t>  </a:t>
            </a:r>
            <a:endParaRPr lang="en-US" altLang="zh-CN" sz="1600" b="1" dirty="0">
              <a:solidFill>
                <a:srgbClr val="3BA2CD"/>
              </a:solidFill>
              <a:latin typeface="+mn-ea"/>
              <a:sym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rgbClr val="000000"/>
                </a:solidFill>
                <a:latin typeface="+mn-ea"/>
                <a:sym typeface="Calibri" panose="020F0502020204030204" pitchFamily="34" charset="0"/>
              </a:rPr>
              <a:t>该表按日频率将个股的价格、成交量、股数信息、分配信息、股价调整因子、汇率、持有期收益、估值指标、公司主要财务指标等时序数据合并为一张大表，并按国际金融数据标准进行设计和变量分类。</a:t>
            </a:r>
            <a:endParaRPr lang="zh-CN" altLang="en-US" sz="1100" dirty="0">
              <a:solidFill>
                <a:srgbClr val="000000"/>
              </a:solidFill>
              <a:latin typeface="+mn-ea"/>
              <a:sym typeface="宋体" pitchFamily="2" charset="-122"/>
            </a:endParaRPr>
          </a:p>
        </p:txBody>
      </p:sp>
      <p:sp>
        <p:nvSpPr>
          <p:cNvPr id="19" name="矩形 13"/>
          <p:cNvSpPr>
            <a:spLocks noChangeArrowheads="1"/>
          </p:cNvSpPr>
          <p:nvPr/>
        </p:nvSpPr>
        <p:spPr bwMode="auto">
          <a:xfrm>
            <a:off x="6877250" y="2640013"/>
            <a:ext cx="4394200" cy="1223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  <a:sym typeface="宋体" pitchFamily="2" charset="-122"/>
              </a:rPr>
              <a:t>月三因子数据</a:t>
            </a:r>
            <a:endParaRPr lang="en-US" altLang="zh-CN" sz="1600" b="1" dirty="0">
              <a:solidFill>
                <a:srgbClr val="3BA2CD"/>
              </a:solidFill>
              <a:latin typeface="+mn-ea"/>
              <a:sym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latin typeface="+mn-ea"/>
              </a:rPr>
              <a:t>以三因子资产定价模型为依据，提供市场溢酬因子（</a:t>
            </a:r>
            <a:r>
              <a:rPr lang="en-US" altLang="zh-CN" sz="1100" dirty="0" err="1">
                <a:latin typeface="+mn-ea"/>
              </a:rPr>
              <a:t>Rm-Rf</a:t>
            </a:r>
            <a:r>
              <a:rPr lang="zh-CN" altLang="en-US" sz="1100" dirty="0">
                <a:latin typeface="+mn-ea"/>
              </a:rPr>
              <a:t>），市值因子（</a:t>
            </a:r>
            <a:r>
              <a:rPr lang="en-US" altLang="zh-CN" sz="1100" dirty="0">
                <a:latin typeface="+mn-ea"/>
              </a:rPr>
              <a:t>SMB</a:t>
            </a:r>
            <a:r>
              <a:rPr lang="zh-CN" altLang="en-US" sz="1100" dirty="0">
                <a:latin typeface="+mn-ea"/>
              </a:rPr>
              <a:t>）和账面市值比因子</a:t>
            </a:r>
            <a:r>
              <a:rPr lang="en-US" altLang="zh-CN" sz="1100" dirty="0">
                <a:latin typeface="+mn-ea"/>
              </a:rPr>
              <a:t>(HML)</a:t>
            </a:r>
            <a:r>
              <a:rPr lang="zh-CN" altLang="en-US" sz="1100" dirty="0">
                <a:latin typeface="+mn-ea"/>
              </a:rPr>
              <a:t>的周序列数据，可用于实证检验中国股票市场的有效性等一系列研究。</a:t>
            </a:r>
            <a:endParaRPr lang="zh-CN" altLang="en-US" sz="1100" dirty="0">
              <a:solidFill>
                <a:srgbClr val="000000"/>
              </a:solidFill>
              <a:latin typeface="+mn-ea"/>
              <a:sym typeface="宋体" pitchFamily="2" charset="-122"/>
            </a:endParaRPr>
          </a:p>
        </p:txBody>
      </p:sp>
      <p:sp>
        <p:nvSpPr>
          <p:cNvPr id="26" name="矩形 14"/>
          <p:cNvSpPr>
            <a:spLocks noChangeArrowheads="1"/>
          </p:cNvSpPr>
          <p:nvPr/>
        </p:nvSpPr>
        <p:spPr bwMode="auto">
          <a:xfrm>
            <a:off x="6874075" y="3853655"/>
            <a:ext cx="4394200" cy="969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  <a:sym typeface="宋体" pitchFamily="2" charset="-122"/>
              </a:rPr>
              <a:t>日波动率</a:t>
            </a:r>
            <a:r>
              <a:rPr lang="zh-CN" altLang="en-US" sz="1600" b="1" dirty="0">
                <a:solidFill>
                  <a:srgbClr val="3BA2CD"/>
                </a:solidFill>
                <a:latin typeface="+mn-ea"/>
                <a:sym typeface="宋体" pitchFamily="2" charset="-122"/>
              </a:rPr>
              <a:t>  </a:t>
            </a:r>
            <a:endParaRPr lang="en-US" altLang="zh-CN" sz="1600" b="1" dirty="0">
              <a:solidFill>
                <a:srgbClr val="3BA2CD"/>
              </a:solidFill>
              <a:latin typeface="+mn-ea"/>
              <a:sym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latin typeface="+mn-ea"/>
              </a:rPr>
              <a:t>根据股票日收益数据计算的历史波动率。分别采用</a:t>
            </a:r>
            <a:r>
              <a:rPr lang="en-US" altLang="zh-CN" sz="1100" dirty="0">
                <a:latin typeface="+mn-ea"/>
              </a:rPr>
              <a:t>20</a:t>
            </a:r>
            <a:r>
              <a:rPr lang="zh-CN" altLang="en-US" sz="1100" dirty="0">
                <a:latin typeface="+mn-ea"/>
              </a:rPr>
              <a:t>日、</a:t>
            </a:r>
            <a:r>
              <a:rPr lang="en-US" altLang="zh-CN" sz="1100" dirty="0">
                <a:latin typeface="+mn-ea"/>
              </a:rPr>
              <a:t>60</a:t>
            </a:r>
            <a:r>
              <a:rPr lang="zh-CN" altLang="en-US" sz="1100" dirty="0">
                <a:latin typeface="+mn-ea"/>
              </a:rPr>
              <a:t>日简单移动法，指数加权移动平均法和</a:t>
            </a:r>
            <a:r>
              <a:rPr lang="en-US" altLang="zh-CN" sz="1100" dirty="0">
                <a:latin typeface="+mn-ea"/>
              </a:rPr>
              <a:t>Garch</a:t>
            </a:r>
            <a:r>
              <a:rPr lang="zh-CN" altLang="en-US" sz="1100" dirty="0">
                <a:latin typeface="+mn-ea"/>
              </a:rPr>
              <a:t>模型计算日波动率。 </a:t>
            </a:r>
            <a:endParaRPr lang="zh-CN" altLang="en-US" sz="1100" dirty="0">
              <a:solidFill>
                <a:srgbClr val="000000"/>
              </a:solidFill>
              <a:latin typeface="+mn-ea"/>
              <a:sym typeface="宋体" pitchFamily="2" charset="-122"/>
            </a:endParaRPr>
          </a:p>
        </p:txBody>
      </p:sp>
      <p:sp>
        <p:nvSpPr>
          <p:cNvPr id="27" name="矩形 15"/>
          <p:cNvSpPr>
            <a:spLocks noChangeArrowheads="1"/>
          </p:cNvSpPr>
          <p:nvPr/>
        </p:nvSpPr>
        <p:spPr bwMode="auto">
          <a:xfrm>
            <a:off x="6874075" y="4947900"/>
            <a:ext cx="4394200" cy="969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+mn-ea"/>
                <a:sym typeface="宋体" pitchFamily="2" charset="-122"/>
              </a:rPr>
              <a:t>持有期日收益</a:t>
            </a:r>
            <a:r>
              <a:rPr lang="zh-CN" altLang="en-US" sz="1600" b="1" dirty="0">
                <a:solidFill>
                  <a:srgbClr val="3BA2CD"/>
                </a:solidFill>
                <a:latin typeface="+mn-ea"/>
                <a:sym typeface="宋体" pitchFamily="2" charset="-122"/>
              </a:rPr>
              <a:t> </a:t>
            </a:r>
            <a:endParaRPr lang="en-US" altLang="zh-CN" sz="1600" b="1" dirty="0">
              <a:solidFill>
                <a:srgbClr val="3BA2CD"/>
              </a:solidFill>
              <a:latin typeface="+mn-ea"/>
              <a:sym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latin typeface="+mn-ea"/>
              </a:rPr>
              <a:t>根据交易数据、相关分配数据等计算得出的个股日收益率、日资本收益率，合并了以不同市场加权的市场日收益率、日无风险收益率等。</a:t>
            </a:r>
            <a:endParaRPr lang="zh-CN" altLang="en-US" sz="1100" dirty="0">
              <a:solidFill>
                <a:srgbClr val="000000"/>
              </a:solidFill>
              <a:latin typeface="+mn-ea"/>
              <a:sym typeface="宋体" pitchFamily="2" charset="-122"/>
            </a:endParaRPr>
          </a:p>
        </p:txBody>
      </p:sp>
      <p:sp>
        <p:nvSpPr>
          <p:cNvPr id="44" name="矩形 69"/>
          <p:cNvSpPr>
            <a:spLocks noChangeArrowheads="1"/>
          </p:cNvSpPr>
          <p:nvPr/>
        </p:nvSpPr>
        <p:spPr bwMode="auto">
          <a:xfrm>
            <a:off x="4033113" y="1873900"/>
            <a:ext cx="7651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Calibri" panose="020F0502020204030204" pitchFamily="34" charset="0"/>
                <a:sym typeface="宋体" pitchFamily="2" charset="-122"/>
              </a:rPr>
              <a:t>LOREM </a:t>
            </a:r>
            <a:endParaRPr lang="en-US" altLang="zh-CN" sz="1400" b="1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Calibri" panose="020F0502020204030204" pitchFamily="34" charset="0"/>
                <a:sym typeface="宋体" pitchFamily="2" charset="-122"/>
              </a:rPr>
              <a:t>IPSUM </a:t>
            </a:r>
            <a:endParaRPr lang="zh-CN" altLang="en-US" sz="1400">
              <a:solidFill>
                <a:srgbClr val="000000"/>
              </a:solidFill>
              <a:latin typeface="Calibri" panose="020F0502020204030204" pitchFamily="34" charset="0"/>
              <a:sym typeface="宋体" pitchFamily="2" charset="-122"/>
            </a:endParaRPr>
          </a:p>
        </p:txBody>
      </p:sp>
      <p:sp>
        <p:nvSpPr>
          <p:cNvPr id="48" name="圆角矩形 73"/>
          <p:cNvSpPr>
            <a:spLocks noChangeArrowheads="1"/>
          </p:cNvSpPr>
          <p:nvPr/>
        </p:nvSpPr>
        <p:spPr bwMode="auto">
          <a:xfrm rot="16200000">
            <a:off x="6378775" y="1912350"/>
            <a:ext cx="768350" cy="952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9" name="圆角矩形 74"/>
          <p:cNvSpPr>
            <a:spLocks noChangeArrowheads="1"/>
          </p:cNvSpPr>
          <p:nvPr/>
        </p:nvSpPr>
        <p:spPr bwMode="auto">
          <a:xfrm rot="16200000">
            <a:off x="6378775" y="3116263"/>
            <a:ext cx="768350" cy="95250"/>
          </a:xfrm>
          <a:prstGeom prst="roundRect">
            <a:avLst>
              <a:gd name="adj" fmla="val 50000"/>
            </a:avLst>
          </a:prstGeom>
          <a:solidFill>
            <a:srgbClr val="AEDC46"/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0" name="圆角矩形 75"/>
          <p:cNvSpPr>
            <a:spLocks noChangeArrowheads="1"/>
          </p:cNvSpPr>
          <p:nvPr/>
        </p:nvSpPr>
        <p:spPr bwMode="auto">
          <a:xfrm rot="16200000">
            <a:off x="6378775" y="4352130"/>
            <a:ext cx="768350" cy="95250"/>
          </a:xfrm>
          <a:prstGeom prst="roundRect">
            <a:avLst>
              <a:gd name="adj" fmla="val 50000"/>
            </a:avLst>
          </a:prstGeom>
          <a:solidFill>
            <a:srgbClr val="424242"/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" name="圆角矩形 76"/>
          <p:cNvSpPr>
            <a:spLocks noChangeArrowheads="1"/>
          </p:cNvSpPr>
          <p:nvPr/>
        </p:nvSpPr>
        <p:spPr bwMode="auto">
          <a:xfrm rot="16200000">
            <a:off x="6378775" y="5438438"/>
            <a:ext cx="768350" cy="95250"/>
          </a:xfrm>
          <a:prstGeom prst="roundRect">
            <a:avLst>
              <a:gd name="adj" fmla="val 50000"/>
            </a:avLst>
          </a:prstGeom>
          <a:solidFill>
            <a:srgbClr val="21AFE6"/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5" y="4357370"/>
            <a:ext cx="466725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625" y="1432560"/>
            <a:ext cx="4666615" cy="2692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 startAt="3"/>
            </a:pPr>
            <a:r>
              <a:rPr lang="zh-CN" altLang="en-US" sz="2800" b="1" dirty="0"/>
              <a:t>优势：数据专业合并，方便应用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09303" y="1210025"/>
            <a:ext cx="871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dirty="0"/>
              <a:t>综合性数据表：将不同板块、经济性质的上市公司</a:t>
            </a:r>
            <a:r>
              <a:rPr lang="zh-CN" altLang="en-US" dirty="0">
                <a:solidFill>
                  <a:schemeClr val="accent5"/>
                </a:solidFill>
              </a:rPr>
              <a:t>集中在一张表中</a:t>
            </a:r>
            <a:r>
              <a:rPr lang="zh-CN" altLang="en-US" dirty="0"/>
              <a:t>，通用性强。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303" y="1923772"/>
            <a:ext cx="4132337" cy="4185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7134" y="1923772"/>
            <a:ext cx="6087424" cy="34702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840" y="1385570"/>
            <a:ext cx="9913620" cy="5013960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检索主页</a:t>
            </a:r>
            <a:endParaRPr sz="2800" b="1" dirty="0"/>
          </a:p>
        </p:txBody>
      </p:sp>
      <p:grpSp>
        <p:nvGrpSpPr>
          <p:cNvPr id="24" name="组合 25"/>
          <p:cNvGrpSpPr/>
          <p:nvPr/>
        </p:nvGrpSpPr>
        <p:grpSpPr bwMode="auto">
          <a:xfrm>
            <a:off x="1148371" y="1954565"/>
            <a:ext cx="3369946" cy="604518"/>
            <a:chOff x="-625712" y="1541390"/>
            <a:chExt cx="3877376" cy="446245"/>
          </a:xfrm>
        </p:grpSpPr>
        <p:sp>
          <p:nvSpPr>
            <p:cNvPr id="37" name="圆角矩形 21"/>
            <p:cNvSpPr>
              <a:spLocks noChangeArrowheads="1"/>
            </p:cNvSpPr>
            <p:nvPr/>
          </p:nvSpPr>
          <p:spPr bwMode="auto">
            <a:xfrm>
              <a:off x="-625712" y="1541390"/>
              <a:ext cx="2022343" cy="20999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圆角矩形标注 24"/>
            <p:cNvSpPr>
              <a:spLocks noChangeArrowheads="1"/>
            </p:cNvSpPr>
            <p:nvPr/>
          </p:nvSpPr>
          <p:spPr bwMode="auto">
            <a:xfrm>
              <a:off x="1235166" y="1606076"/>
              <a:ext cx="2016498" cy="381559"/>
            </a:xfrm>
            <a:prstGeom prst="wedgeRoundRectCallout">
              <a:avLst>
                <a:gd name="adj1" fmla="val -67661"/>
                <a:gd name="adj2" fmla="val -28508"/>
                <a:gd name="adj3" fmla="val 16667"/>
              </a:avLst>
            </a:prstGeom>
            <a:solidFill>
              <a:srgbClr val="A0DCFA">
                <a:alpha val="58823"/>
              </a:srgbClr>
            </a:solidFill>
            <a:ln w="3175" algn="ctr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r>
                <a:rPr lang="zh-CN" altLang="en-US" b="1" dirty="0">
                  <a:solidFill>
                    <a:srgbClr val="FF3300"/>
                  </a:solidFill>
                  <a:latin typeface="+mn-ea"/>
                </a:rPr>
                <a:t>数据库列表</a:t>
              </a:r>
            </a:p>
          </p:txBody>
        </p:sp>
      </p:grpSp>
      <p:grpSp>
        <p:nvGrpSpPr>
          <p:cNvPr id="25" name="组合 31"/>
          <p:cNvGrpSpPr/>
          <p:nvPr/>
        </p:nvGrpSpPr>
        <p:grpSpPr bwMode="auto">
          <a:xfrm>
            <a:off x="1102360" y="2265045"/>
            <a:ext cx="2929255" cy="3957320"/>
            <a:chOff x="325569" y="2235232"/>
            <a:chExt cx="2076700" cy="3384376"/>
          </a:xfrm>
        </p:grpSpPr>
        <p:sp>
          <p:nvSpPr>
            <p:cNvPr id="35" name="圆角矩形 27"/>
            <p:cNvSpPr>
              <a:spLocks noChangeArrowheads="1"/>
            </p:cNvSpPr>
            <p:nvPr/>
          </p:nvSpPr>
          <p:spPr bwMode="auto">
            <a:xfrm>
              <a:off x="325569" y="2235232"/>
              <a:ext cx="1174253" cy="3384376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圆角矩形标注 28"/>
            <p:cNvSpPr>
              <a:spLocks noChangeArrowheads="1"/>
            </p:cNvSpPr>
            <p:nvPr/>
          </p:nvSpPr>
          <p:spPr bwMode="auto">
            <a:xfrm>
              <a:off x="1043686" y="3356846"/>
              <a:ext cx="1358583" cy="503982"/>
            </a:xfrm>
            <a:prstGeom prst="wedgeRoundRectCallout">
              <a:avLst>
                <a:gd name="adj1" fmla="val -63204"/>
                <a:gd name="adj2" fmla="val -55949"/>
                <a:gd name="adj3" fmla="val 16667"/>
              </a:avLst>
            </a:prstGeom>
            <a:solidFill>
              <a:srgbClr val="A0DCFA">
                <a:alpha val="58823"/>
              </a:srgbClr>
            </a:solidFill>
            <a:ln w="3175" algn="ctr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r>
                <a:rPr lang="zh-CN" altLang="en-US" b="1" dirty="0">
                  <a:solidFill>
                    <a:srgbClr val="FF3300"/>
                  </a:solidFill>
                  <a:latin typeface="+mn-ea"/>
                </a:rPr>
                <a:t>数据内容列表</a:t>
              </a:r>
            </a:p>
          </p:txBody>
        </p:sp>
      </p:grpSp>
      <p:grpSp>
        <p:nvGrpSpPr>
          <p:cNvPr id="26" name="组合 48"/>
          <p:cNvGrpSpPr/>
          <p:nvPr/>
        </p:nvGrpSpPr>
        <p:grpSpPr bwMode="auto">
          <a:xfrm>
            <a:off x="2905760" y="2511425"/>
            <a:ext cx="6366510" cy="3566795"/>
            <a:chOff x="1547664" y="2132856"/>
            <a:chExt cx="5904656" cy="3456384"/>
          </a:xfrm>
        </p:grpSpPr>
        <p:sp>
          <p:nvSpPr>
            <p:cNvPr id="33" name="圆角矩形 29"/>
            <p:cNvSpPr>
              <a:spLocks noChangeArrowheads="1"/>
            </p:cNvSpPr>
            <p:nvPr/>
          </p:nvSpPr>
          <p:spPr bwMode="auto">
            <a:xfrm>
              <a:off x="1547664" y="2132856"/>
              <a:ext cx="5904656" cy="3456384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圆角矩形标注 30"/>
            <p:cNvSpPr>
              <a:spLocks noChangeArrowheads="1"/>
            </p:cNvSpPr>
            <p:nvPr/>
          </p:nvSpPr>
          <p:spPr bwMode="auto">
            <a:xfrm>
              <a:off x="5004048" y="2564904"/>
              <a:ext cx="2016224" cy="504056"/>
            </a:xfrm>
            <a:prstGeom prst="wedgeRoundRectCallout">
              <a:avLst>
                <a:gd name="adj1" fmla="val -58167"/>
                <a:gd name="adj2" fmla="val 44833"/>
                <a:gd name="adj3" fmla="val 16667"/>
              </a:avLst>
            </a:prstGeom>
            <a:solidFill>
              <a:srgbClr val="A0DCFA">
                <a:alpha val="58823"/>
              </a:srgbClr>
            </a:solidFill>
            <a:ln w="3175" algn="ctr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r>
                <a:rPr lang="zh-CN" altLang="en-US" b="1" dirty="0">
                  <a:solidFill>
                    <a:srgbClr val="FF3300"/>
                  </a:solidFill>
                  <a:latin typeface="+mn-ea"/>
                </a:rPr>
                <a:t>公告与信息</a:t>
              </a:r>
            </a:p>
          </p:txBody>
        </p:sp>
      </p:grpSp>
      <p:grpSp>
        <p:nvGrpSpPr>
          <p:cNvPr id="27" name="组合 46"/>
          <p:cNvGrpSpPr/>
          <p:nvPr/>
        </p:nvGrpSpPr>
        <p:grpSpPr bwMode="auto">
          <a:xfrm>
            <a:off x="8605520" y="1675130"/>
            <a:ext cx="2511425" cy="835660"/>
            <a:chOff x="5169983" y="1340768"/>
            <a:chExt cx="3749287" cy="1080120"/>
          </a:xfrm>
        </p:grpSpPr>
        <p:sp>
          <p:nvSpPr>
            <p:cNvPr id="31" name="圆角矩形 42"/>
            <p:cNvSpPr>
              <a:spLocks noChangeArrowheads="1"/>
            </p:cNvSpPr>
            <p:nvPr/>
          </p:nvSpPr>
          <p:spPr bwMode="auto">
            <a:xfrm>
              <a:off x="5424453" y="1340768"/>
              <a:ext cx="3494817" cy="28808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圆角矩形标注 43"/>
            <p:cNvSpPr>
              <a:spLocks noChangeArrowheads="1"/>
            </p:cNvSpPr>
            <p:nvPr/>
          </p:nvSpPr>
          <p:spPr bwMode="auto">
            <a:xfrm>
              <a:off x="5169983" y="1916941"/>
              <a:ext cx="2361435" cy="503947"/>
            </a:xfrm>
            <a:prstGeom prst="wedgeRoundRectCallout">
              <a:avLst>
                <a:gd name="adj1" fmla="val 22463"/>
                <a:gd name="adj2" fmla="val -101116"/>
                <a:gd name="adj3" fmla="val 16667"/>
              </a:avLst>
            </a:prstGeom>
            <a:solidFill>
              <a:srgbClr val="A0DCFA">
                <a:alpha val="58823"/>
              </a:srgbClr>
            </a:solidFill>
            <a:ln w="3175" algn="ctr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r>
                <a:rPr lang="zh-CN" altLang="en-US" b="1" dirty="0">
                  <a:solidFill>
                    <a:srgbClr val="FF3300"/>
                  </a:solidFill>
                  <a:latin typeface="+mn-ea"/>
                </a:rPr>
                <a:t>辅助选项卡</a:t>
              </a:r>
            </a:p>
          </p:txBody>
        </p:sp>
      </p:grpSp>
      <p:grpSp>
        <p:nvGrpSpPr>
          <p:cNvPr id="28" name="组合 47"/>
          <p:cNvGrpSpPr/>
          <p:nvPr/>
        </p:nvGrpSpPr>
        <p:grpSpPr bwMode="auto">
          <a:xfrm>
            <a:off x="5768340" y="996315"/>
            <a:ext cx="2971800" cy="622300"/>
            <a:chOff x="5652105" y="560547"/>
            <a:chExt cx="2897046" cy="805116"/>
          </a:xfrm>
        </p:grpSpPr>
        <p:sp>
          <p:nvSpPr>
            <p:cNvPr id="29" name="圆角矩形 44"/>
            <p:cNvSpPr>
              <a:spLocks noChangeArrowheads="1"/>
            </p:cNvSpPr>
            <p:nvPr/>
          </p:nvSpPr>
          <p:spPr bwMode="auto">
            <a:xfrm>
              <a:off x="7379747" y="1064977"/>
              <a:ext cx="1169404" cy="300686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圆角矩形标注 45"/>
            <p:cNvSpPr>
              <a:spLocks noChangeArrowheads="1"/>
            </p:cNvSpPr>
            <p:nvPr/>
          </p:nvSpPr>
          <p:spPr bwMode="auto">
            <a:xfrm>
              <a:off x="5652105" y="560547"/>
              <a:ext cx="1728192" cy="504056"/>
            </a:xfrm>
            <a:prstGeom prst="wedgeRoundRectCallout">
              <a:avLst>
                <a:gd name="adj1" fmla="val 47935"/>
                <a:gd name="adj2" fmla="val 66856"/>
                <a:gd name="adj3" fmla="val 16667"/>
              </a:avLst>
            </a:prstGeom>
            <a:solidFill>
              <a:srgbClr val="A0DCFA">
                <a:alpha val="58823"/>
              </a:srgbClr>
            </a:solidFill>
            <a:ln w="3175" algn="ctr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r>
                <a:rPr lang="zh-CN" altLang="en-US" b="1" dirty="0">
                  <a:solidFill>
                    <a:srgbClr val="FF3300"/>
                  </a:solidFill>
                  <a:latin typeface="+mn-ea"/>
                </a:rPr>
                <a:t>语言切换</a:t>
              </a:r>
            </a:p>
          </p:txBody>
        </p:sp>
      </p:grpSp>
      <p:grpSp>
        <p:nvGrpSpPr>
          <p:cNvPr id="4" name="组合 47"/>
          <p:cNvGrpSpPr/>
          <p:nvPr/>
        </p:nvGrpSpPr>
        <p:grpSpPr bwMode="auto">
          <a:xfrm>
            <a:off x="2482989" y="1038080"/>
            <a:ext cx="4205603" cy="903603"/>
            <a:chOff x="4859319" y="264786"/>
            <a:chExt cx="3689832" cy="1169059"/>
          </a:xfrm>
        </p:grpSpPr>
        <p:sp>
          <p:nvSpPr>
            <p:cNvPr id="5" name="圆角矩形 44"/>
            <p:cNvSpPr>
              <a:spLocks noChangeArrowheads="1"/>
            </p:cNvSpPr>
            <p:nvPr/>
          </p:nvSpPr>
          <p:spPr bwMode="auto">
            <a:xfrm>
              <a:off x="5489425" y="1069078"/>
              <a:ext cx="3059726" cy="364767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圆角矩形标注 45"/>
            <p:cNvSpPr>
              <a:spLocks noChangeArrowheads="1"/>
            </p:cNvSpPr>
            <p:nvPr/>
          </p:nvSpPr>
          <p:spPr bwMode="auto">
            <a:xfrm>
              <a:off x="4859319" y="264786"/>
              <a:ext cx="2205655" cy="603837"/>
            </a:xfrm>
            <a:prstGeom prst="wedgeRoundRectCallout">
              <a:avLst>
                <a:gd name="adj1" fmla="val 47935"/>
                <a:gd name="adj2" fmla="val 66856"/>
                <a:gd name="adj3" fmla="val 16667"/>
              </a:avLst>
            </a:prstGeom>
            <a:solidFill>
              <a:srgbClr val="A0DCFA">
                <a:alpha val="58823"/>
              </a:srgbClr>
            </a:solidFill>
            <a:ln w="3175" algn="ctr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r>
                <a:rPr lang="zh-CN" altLang="en-US" b="1" dirty="0">
                  <a:solidFill>
                    <a:srgbClr val="FF3300"/>
                  </a:solidFill>
                  <a:latin typeface="+mn-ea"/>
                </a:rPr>
                <a:t>全系统数据库列表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441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如何找到您需要的数据？</a:t>
            </a:r>
          </a:p>
        </p:txBody>
      </p:sp>
      <p:sp>
        <p:nvSpPr>
          <p:cNvPr id="6" name="Freeform 6"/>
          <p:cNvSpPr/>
          <p:nvPr/>
        </p:nvSpPr>
        <p:spPr bwMode="auto">
          <a:xfrm>
            <a:off x="2375230" y="5358719"/>
            <a:ext cx="1471317" cy="748783"/>
          </a:xfrm>
          <a:custGeom>
            <a:avLst/>
            <a:gdLst>
              <a:gd name="T0" fmla="*/ 0 w 1113"/>
              <a:gd name="T1" fmla="*/ 0 h 757"/>
              <a:gd name="T2" fmla="*/ 1113 w 1113"/>
              <a:gd name="T3" fmla="*/ 0 h 757"/>
              <a:gd name="T4" fmla="*/ 1113 w 1113"/>
              <a:gd name="T5" fmla="*/ 685 h 757"/>
              <a:gd name="T6" fmla="*/ 249 w 1113"/>
              <a:gd name="T7" fmla="*/ 685 h 757"/>
              <a:gd name="T8" fmla="*/ 177 w 1113"/>
              <a:gd name="T9" fmla="*/ 757 h 757"/>
              <a:gd name="T10" fmla="*/ 105 w 1113"/>
              <a:gd name="T11" fmla="*/ 685 h 757"/>
              <a:gd name="T12" fmla="*/ 0 w 1113"/>
              <a:gd name="T13" fmla="*/ 685 h 757"/>
              <a:gd name="T14" fmla="*/ 0 w 1113"/>
              <a:gd name="T15" fmla="*/ 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3" h="757">
                <a:moveTo>
                  <a:pt x="0" y="0"/>
                </a:moveTo>
                <a:lnTo>
                  <a:pt x="1113" y="0"/>
                </a:lnTo>
                <a:lnTo>
                  <a:pt x="1113" y="685"/>
                </a:lnTo>
                <a:lnTo>
                  <a:pt x="249" y="685"/>
                </a:lnTo>
                <a:lnTo>
                  <a:pt x="177" y="757"/>
                </a:lnTo>
                <a:lnTo>
                  <a:pt x="105" y="685"/>
                </a:lnTo>
                <a:lnTo>
                  <a:pt x="0" y="685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3175" cap="flat" cmpd="sng">
            <a:noFill/>
            <a:bevel/>
          </a:ln>
        </p:spPr>
        <p:txBody>
          <a:bodyPr lIns="72000" tIns="36000" rIns="72000" bIns="3600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405405" y="1227360"/>
            <a:ext cx="3488596" cy="3959620"/>
          </a:xfrm>
          <a:custGeom>
            <a:avLst/>
            <a:gdLst>
              <a:gd name="T0" fmla="*/ 133 w 3381"/>
              <a:gd name="T1" fmla="*/ 2348 h 3999"/>
              <a:gd name="T2" fmla="*/ 0 w 3381"/>
              <a:gd name="T3" fmla="*/ 1703 h 3999"/>
              <a:gd name="T4" fmla="*/ 282 w 3381"/>
              <a:gd name="T5" fmla="*/ 767 h 3999"/>
              <a:gd name="T6" fmla="*/ 1039 w 3381"/>
              <a:gd name="T7" fmla="*/ 133 h 3999"/>
              <a:gd name="T8" fmla="*/ 1689 w 3381"/>
              <a:gd name="T9" fmla="*/ 0 h 3999"/>
              <a:gd name="T10" fmla="*/ 2885 w 3381"/>
              <a:gd name="T11" fmla="*/ 495 h 3999"/>
              <a:gd name="T12" fmla="*/ 3381 w 3381"/>
              <a:gd name="T13" fmla="*/ 1691 h 3999"/>
              <a:gd name="T14" fmla="*/ 3097 w 3381"/>
              <a:gd name="T15" fmla="*/ 2624 h 3999"/>
              <a:gd name="T16" fmla="*/ 2346 w 3381"/>
              <a:gd name="T17" fmla="*/ 3248 h 3999"/>
              <a:gd name="T18" fmla="*/ 2281 w 3381"/>
              <a:gd name="T19" fmla="*/ 3304 h 3999"/>
              <a:gd name="T20" fmla="*/ 2256 w 3381"/>
              <a:gd name="T21" fmla="*/ 3388 h 3999"/>
              <a:gd name="T22" fmla="*/ 2256 w 3381"/>
              <a:gd name="T23" fmla="*/ 3718 h 3999"/>
              <a:gd name="T24" fmla="*/ 1699 w 3381"/>
              <a:gd name="T25" fmla="*/ 3999 h 3999"/>
              <a:gd name="T26" fmla="*/ 1142 w 3381"/>
              <a:gd name="T27" fmla="*/ 3718 h 3999"/>
              <a:gd name="T28" fmla="*/ 1142 w 3381"/>
              <a:gd name="T29" fmla="*/ 3388 h 3999"/>
              <a:gd name="T30" fmla="*/ 1354 w 3381"/>
              <a:gd name="T31" fmla="*/ 2691 h 3999"/>
              <a:gd name="T32" fmla="*/ 1916 w 3381"/>
              <a:gd name="T33" fmla="*/ 2226 h 3999"/>
              <a:gd name="T34" fmla="*/ 2171 w 3381"/>
              <a:gd name="T35" fmla="*/ 2011 h 3999"/>
              <a:gd name="T36" fmla="*/ 2267 w 3381"/>
              <a:gd name="T37" fmla="*/ 1691 h 3999"/>
              <a:gd name="T38" fmla="*/ 2098 w 3381"/>
              <a:gd name="T39" fmla="*/ 1283 h 3999"/>
              <a:gd name="T40" fmla="*/ 1689 w 3381"/>
              <a:gd name="T41" fmla="*/ 1113 h 3999"/>
              <a:gd name="T42" fmla="*/ 1469 w 3381"/>
              <a:gd name="T43" fmla="*/ 1155 h 3999"/>
              <a:gd name="T44" fmla="*/ 1212 w 3381"/>
              <a:gd name="T45" fmla="*/ 1375 h 3999"/>
              <a:gd name="T46" fmla="*/ 1113 w 3381"/>
              <a:gd name="T47" fmla="*/ 1703 h 3999"/>
              <a:gd name="T48" fmla="*/ 1155 w 3381"/>
              <a:gd name="T49" fmla="*/ 1918 h 3999"/>
              <a:gd name="T50" fmla="*/ 133 w 3381"/>
              <a:gd name="T51" fmla="*/ 2348 h 3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81" h="3999">
                <a:moveTo>
                  <a:pt x="133" y="2348"/>
                </a:moveTo>
                <a:cubicBezTo>
                  <a:pt x="42" y="2134"/>
                  <a:pt x="0" y="1915"/>
                  <a:pt x="0" y="1703"/>
                </a:cubicBezTo>
                <a:cubicBezTo>
                  <a:pt x="0" y="1368"/>
                  <a:pt x="102" y="1042"/>
                  <a:pt x="282" y="767"/>
                </a:cubicBezTo>
                <a:cubicBezTo>
                  <a:pt x="461" y="492"/>
                  <a:pt x="721" y="267"/>
                  <a:pt x="1039" y="133"/>
                </a:cubicBezTo>
                <a:cubicBezTo>
                  <a:pt x="1240" y="48"/>
                  <a:pt x="1459" y="0"/>
                  <a:pt x="1689" y="0"/>
                </a:cubicBezTo>
                <a:cubicBezTo>
                  <a:pt x="2156" y="0"/>
                  <a:pt x="2579" y="189"/>
                  <a:pt x="2885" y="495"/>
                </a:cubicBezTo>
                <a:cubicBezTo>
                  <a:pt x="3191" y="802"/>
                  <a:pt x="3381" y="1224"/>
                  <a:pt x="3381" y="1691"/>
                </a:cubicBezTo>
                <a:cubicBezTo>
                  <a:pt x="3381" y="2028"/>
                  <a:pt x="3278" y="2352"/>
                  <a:pt x="3097" y="2624"/>
                </a:cubicBezTo>
                <a:cubicBezTo>
                  <a:pt x="2918" y="2895"/>
                  <a:pt x="2659" y="3115"/>
                  <a:pt x="2346" y="3248"/>
                </a:cubicBezTo>
                <a:cubicBezTo>
                  <a:pt x="2320" y="3259"/>
                  <a:pt x="2298" y="3279"/>
                  <a:pt x="2281" y="3304"/>
                </a:cubicBezTo>
                <a:cubicBezTo>
                  <a:pt x="2265" y="3328"/>
                  <a:pt x="2256" y="3357"/>
                  <a:pt x="2256" y="3388"/>
                </a:cubicBezTo>
                <a:lnTo>
                  <a:pt x="2256" y="3718"/>
                </a:lnTo>
                <a:lnTo>
                  <a:pt x="1699" y="3999"/>
                </a:lnTo>
                <a:lnTo>
                  <a:pt x="1142" y="3718"/>
                </a:lnTo>
                <a:lnTo>
                  <a:pt x="1142" y="3388"/>
                </a:lnTo>
                <a:cubicBezTo>
                  <a:pt x="1142" y="3137"/>
                  <a:pt x="1219" y="2895"/>
                  <a:pt x="1354" y="2691"/>
                </a:cubicBezTo>
                <a:cubicBezTo>
                  <a:pt x="1488" y="2489"/>
                  <a:pt x="1681" y="2325"/>
                  <a:pt x="1916" y="2226"/>
                </a:cubicBezTo>
                <a:cubicBezTo>
                  <a:pt x="2020" y="2181"/>
                  <a:pt x="2108" y="2106"/>
                  <a:pt x="2171" y="2011"/>
                </a:cubicBezTo>
                <a:cubicBezTo>
                  <a:pt x="2232" y="1918"/>
                  <a:pt x="2267" y="1808"/>
                  <a:pt x="2267" y="1691"/>
                </a:cubicBezTo>
                <a:cubicBezTo>
                  <a:pt x="2267" y="1532"/>
                  <a:pt x="2203" y="1387"/>
                  <a:pt x="2098" y="1283"/>
                </a:cubicBezTo>
                <a:cubicBezTo>
                  <a:pt x="1993" y="1178"/>
                  <a:pt x="1849" y="1113"/>
                  <a:pt x="1689" y="1113"/>
                </a:cubicBezTo>
                <a:cubicBezTo>
                  <a:pt x="1606" y="1113"/>
                  <a:pt x="1532" y="1128"/>
                  <a:pt x="1469" y="1155"/>
                </a:cubicBezTo>
                <a:cubicBezTo>
                  <a:pt x="1365" y="1199"/>
                  <a:pt x="1276" y="1278"/>
                  <a:pt x="1212" y="1375"/>
                </a:cubicBezTo>
                <a:cubicBezTo>
                  <a:pt x="1149" y="1472"/>
                  <a:pt x="1113" y="1586"/>
                  <a:pt x="1113" y="1703"/>
                </a:cubicBezTo>
                <a:cubicBezTo>
                  <a:pt x="1113" y="1777"/>
                  <a:pt x="1127" y="1850"/>
                  <a:pt x="1155" y="1918"/>
                </a:cubicBezTo>
                <a:lnTo>
                  <a:pt x="133" y="2348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 w="3175" cap="flat" cmpd="sng">
            <a:noFill/>
            <a:bevel/>
          </a:ln>
        </p:spPr>
        <p:txBody>
          <a:bodyPr lIns="72000" tIns="36000" rIns="72000" bIns="3600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292239" y="1227359"/>
            <a:ext cx="2386859" cy="1430245"/>
          </a:xfrm>
          <a:custGeom>
            <a:avLst/>
            <a:gdLst>
              <a:gd name="T0" fmla="*/ 0 w 2313"/>
              <a:gd name="T1" fmla="*/ 221 h 1445"/>
              <a:gd name="T2" fmla="*/ 179 w 2313"/>
              <a:gd name="T3" fmla="*/ 133 h 1445"/>
              <a:gd name="T4" fmla="*/ 829 w 2313"/>
              <a:gd name="T5" fmla="*/ 0 h 1445"/>
              <a:gd name="T6" fmla="*/ 2025 w 2313"/>
              <a:gd name="T7" fmla="*/ 495 h 1445"/>
              <a:gd name="T8" fmla="*/ 2313 w 2313"/>
              <a:gd name="T9" fmla="*/ 879 h 1445"/>
              <a:gd name="T10" fmla="*/ 1353 w 2313"/>
              <a:gd name="T11" fmla="*/ 1445 h 1445"/>
              <a:gd name="T12" fmla="*/ 1238 w 2313"/>
              <a:gd name="T13" fmla="*/ 1283 h 1445"/>
              <a:gd name="T14" fmla="*/ 829 w 2313"/>
              <a:gd name="T15" fmla="*/ 1113 h 1445"/>
              <a:gd name="T16" fmla="*/ 609 w 2313"/>
              <a:gd name="T17" fmla="*/ 1155 h 1445"/>
              <a:gd name="T18" fmla="*/ 552 w 2313"/>
              <a:gd name="T19" fmla="*/ 1184 h 1445"/>
              <a:gd name="T20" fmla="*/ 0 w 2313"/>
              <a:gd name="T21" fmla="*/ 221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3" h="1445">
                <a:moveTo>
                  <a:pt x="0" y="221"/>
                </a:moveTo>
                <a:cubicBezTo>
                  <a:pt x="57" y="189"/>
                  <a:pt x="117" y="159"/>
                  <a:pt x="179" y="133"/>
                </a:cubicBezTo>
                <a:cubicBezTo>
                  <a:pt x="380" y="48"/>
                  <a:pt x="599" y="0"/>
                  <a:pt x="829" y="0"/>
                </a:cubicBezTo>
                <a:cubicBezTo>
                  <a:pt x="1296" y="0"/>
                  <a:pt x="1719" y="189"/>
                  <a:pt x="2025" y="495"/>
                </a:cubicBezTo>
                <a:cubicBezTo>
                  <a:pt x="2138" y="609"/>
                  <a:pt x="2236" y="738"/>
                  <a:pt x="2313" y="879"/>
                </a:cubicBezTo>
                <a:lnTo>
                  <a:pt x="1353" y="1445"/>
                </a:lnTo>
                <a:cubicBezTo>
                  <a:pt x="1324" y="1385"/>
                  <a:pt x="1285" y="1330"/>
                  <a:pt x="1238" y="1283"/>
                </a:cubicBezTo>
                <a:cubicBezTo>
                  <a:pt x="1133" y="1178"/>
                  <a:pt x="989" y="1113"/>
                  <a:pt x="829" y="1113"/>
                </a:cubicBezTo>
                <a:cubicBezTo>
                  <a:pt x="746" y="1113"/>
                  <a:pt x="672" y="1128"/>
                  <a:pt x="609" y="1155"/>
                </a:cubicBezTo>
                <a:cubicBezTo>
                  <a:pt x="590" y="1163"/>
                  <a:pt x="570" y="1173"/>
                  <a:pt x="552" y="1184"/>
                </a:cubicBezTo>
                <a:lnTo>
                  <a:pt x="0" y="221"/>
                </a:lnTo>
                <a:close/>
              </a:path>
            </a:pathLst>
          </a:custGeom>
          <a:solidFill>
            <a:srgbClr val="00B0F0"/>
          </a:solidFill>
          <a:ln w="3175" cap="flat" cmpd="sng">
            <a:noFill/>
            <a:bevel/>
          </a:ln>
        </p:spPr>
        <p:txBody>
          <a:bodyPr lIns="72000" tIns="36000" rIns="72000" bIns="3600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550142" y="2037968"/>
            <a:ext cx="1343861" cy="2066367"/>
          </a:xfrm>
          <a:custGeom>
            <a:avLst/>
            <a:gdLst>
              <a:gd name="T0" fmla="*/ 1061 w 1303"/>
              <a:gd name="T1" fmla="*/ 0 h 2087"/>
              <a:gd name="T2" fmla="*/ 1303 w 1303"/>
              <a:gd name="T3" fmla="*/ 872 h 2087"/>
              <a:gd name="T4" fmla="*/ 1019 w 1303"/>
              <a:gd name="T5" fmla="*/ 1805 h 2087"/>
              <a:gd name="T6" fmla="*/ 785 w 1303"/>
              <a:gd name="T7" fmla="*/ 2087 h 2087"/>
              <a:gd name="T8" fmla="*/ 0 w 1303"/>
              <a:gd name="T9" fmla="*/ 1301 h 2087"/>
              <a:gd name="T10" fmla="*/ 93 w 1303"/>
              <a:gd name="T11" fmla="*/ 1192 h 2087"/>
              <a:gd name="T12" fmla="*/ 189 w 1303"/>
              <a:gd name="T13" fmla="*/ 872 h 2087"/>
              <a:gd name="T14" fmla="*/ 101 w 1303"/>
              <a:gd name="T15" fmla="*/ 566 h 2087"/>
              <a:gd name="T16" fmla="*/ 1061 w 1303"/>
              <a:gd name="T17" fmla="*/ 0 h 2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3" h="2087">
                <a:moveTo>
                  <a:pt x="1061" y="0"/>
                </a:moveTo>
                <a:cubicBezTo>
                  <a:pt x="1214" y="255"/>
                  <a:pt x="1303" y="553"/>
                  <a:pt x="1303" y="872"/>
                </a:cubicBezTo>
                <a:cubicBezTo>
                  <a:pt x="1303" y="1209"/>
                  <a:pt x="1200" y="1533"/>
                  <a:pt x="1019" y="1805"/>
                </a:cubicBezTo>
                <a:cubicBezTo>
                  <a:pt x="952" y="1907"/>
                  <a:pt x="874" y="2001"/>
                  <a:pt x="785" y="2087"/>
                </a:cubicBezTo>
                <a:lnTo>
                  <a:pt x="0" y="1301"/>
                </a:lnTo>
                <a:cubicBezTo>
                  <a:pt x="35" y="1269"/>
                  <a:pt x="66" y="1232"/>
                  <a:pt x="93" y="1192"/>
                </a:cubicBezTo>
                <a:cubicBezTo>
                  <a:pt x="154" y="1099"/>
                  <a:pt x="189" y="989"/>
                  <a:pt x="189" y="872"/>
                </a:cubicBezTo>
                <a:cubicBezTo>
                  <a:pt x="189" y="760"/>
                  <a:pt x="157" y="655"/>
                  <a:pt x="101" y="566"/>
                </a:cubicBezTo>
                <a:lnTo>
                  <a:pt x="1061" y="0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noFill/>
            <a:bevel/>
          </a:ln>
        </p:spPr>
        <p:txBody>
          <a:bodyPr lIns="72000" tIns="36000" rIns="72000" bIns="3600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388211" y="1444437"/>
            <a:ext cx="1474237" cy="2107584"/>
          </a:xfrm>
          <a:custGeom>
            <a:avLst/>
            <a:gdLst>
              <a:gd name="T0" fmla="*/ 149 w 1428"/>
              <a:gd name="T1" fmla="*/ 2129 h 2129"/>
              <a:gd name="T2" fmla="*/ 25 w 1428"/>
              <a:gd name="T3" fmla="*/ 1325 h 2129"/>
              <a:gd name="T4" fmla="*/ 296 w 1428"/>
              <a:gd name="T5" fmla="*/ 552 h 2129"/>
              <a:gd name="T6" fmla="*/ 554 w 1428"/>
              <a:gd name="T7" fmla="*/ 242 h 2129"/>
              <a:gd name="T8" fmla="*/ 880 w 1428"/>
              <a:gd name="T9" fmla="*/ 0 h 2129"/>
              <a:gd name="T10" fmla="*/ 1428 w 1428"/>
              <a:gd name="T11" fmla="*/ 965 h 2129"/>
              <a:gd name="T12" fmla="*/ 1319 w 1428"/>
              <a:gd name="T13" fmla="*/ 1046 h 2129"/>
              <a:gd name="T14" fmla="*/ 1227 w 1428"/>
              <a:gd name="T15" fmla="*/ 1157 h 2129"/>
              <a:gd name="T16" fmla="*/ 1130 w 1428"/>
              <a:gd name="T17" fmla="*/ 1429 h 2129"/>
              <a:gd name="T18" fmla="*/ 1171 w 1428"/>
              <a:gd name="T19" fmla="*/ 1699 h 2129"/>
              <a:gd name="T20" fmla="*/ 149 w 1428"/>
              <a:gd name="T21" fmla="*/ 2129 h 2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28" h="2129">
                <a:moveTo>
                  <a:pt x="149" y="2129"/>
                </a:moveTo>
                <a:cubicBezTo>
                  <a:pt x="37" y="1865"/>
                  <a:pt x="0" y="1590"/>
                  <a:pt x="25" y="1325"/>
                </a:cubicBezTo>
                <a:cubicBezTo>
                  <a:pt x="52" y="1048"/>
                  <a:pt x="147" y="782"/>
                  <a:pt x="296" y="552"/>
                </a:cubicBezTo>
                <a:cubicBezTo>
                  <a:pt x="370" y="438"/>
                  <a:pt x="457" y="334"/>
                  <a:pt x="554" y="242"/>
                </a:cubicBezTo>
                <a:cubicBezTo>
                  <a:pt x="651" y="149"/>
                  <a:pt x="761" y="68"/>
                  <a:pt x="880" y="0"/>
                </a:cubicBezTo>
                <a:lnTo>
                  <a:pt x="1428" y="965"/>
                </a:lnTo>
                <a:cubicBezTo>
                  <a:pt x="1389" y="987"/>
                  <a:pt x="1353" y="1015"/>
                  <a:pt x="1319" y="1046"/>
                </a:cubicBezTo>
                <a:cubicBezTo>
                  <a:pt x="1283" y="1080"/>
                  <a:pt x="1252" y="1117"/>
                  <a:pt x="1227" y="1157"/>
                </a:cubicBezTo>
                <a:cubicBezTo>
                  <a:pt x="1173" y="1239"/>
                  <a:pt x="1139" y="1333"/>
                  <a:pt x="1130" y="1429"/>
                </a:cubicBezTo>
                <a:cubicBezTo>
                  <a:pt x="1122" y="1519"/>
                  <a:pt x="1134" y="1611"/>
                  <a:pt x="1171" y="1699"/>
                </a:cubicBezTo>
                <a:lnTo>
                  <a:pt x="149" y="21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 cap="flat" cmpd="sng">
            <a:noFill/>
            <a:bevel/>
          </a:ln>
        </p:spPr>
        <p:txBody>
          <a:bodyPr lIns="72000" tIns="36000" rIns="72000" bIns="3600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+mn-ea"/>
            </a:endParaRPr>
          </a:p>
        </p:txBody>
      </p:sp>
      <p:grpSp>
        <p:nvGrpSpPr>
          <p:cNvPr id="2" name="组合 12"/>
          <p:cNvGrpSpPr/>
          <p:nvPr/>
        </p:nvGrpSpPr>
        <p:grpSpPr>
          <a:xfrm>
            <a:off x="1436306" y="1912412"/>
            <a:ext cx="1185597" cy="771723"/>
            <a:chOff x="1596217" y="1507271"/>
            <a:chExt cx="1313710" cy="891694"/>
          </a:xfrm>
        </p:grpSpPr>
        <p:sp>
          <p:nvSpPr>
            <p:cNvPr id="14" name="TextBox 13"/>
            <p:cNvSpPr txBox="1"/>
            <p:nvPr/>
          </p:nvSpPr>
          <p:spPr>
            <a:xfrm>
              <a:off x="2052679" y="1507271"/>
              <a:ext cx="344943" cy="391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F8F8F8"/>
                  </a:solidFill>
                  <a:latin typeface="+mn-ea"/>
                </a:rPr>
                <a:t>1</a:t>
              </a:r>
              <a:endParaRPr lang="zh-CN" altLang="en-US" sz="1600" b="1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96217" y="2007780"/>
              <a:ext cx="1313710" cy="39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latin typeface="+mn-ea"/>
                </a:rPr>
                <a:t>数据搜索</a:t>
              </a:r>
            </a:p>
          </p:txBody>
        </p:sp>
      </p:grpSp>
      <p:grpSp>
        <p:nvGrpSpPr>
          <p:cNvPr id="3" name="组合 16"/>
          <p:cNvGrpSpPr/>
          <p:nvPr/>
        </p:nvGrpSpPr>
        <p:grpSpPr>
          <a:xfrm>
            <a:off x="2862447" y="1291480"/>
            <a:ext cx="1207510" cy="715926"/>
            <a:chOff x="3176462" y="789808"/>
            <a:chExt cx="1337990" cy="827223"/>
          </a:xfrm>
        </p:grpSpPr>
        <p:sp>
          <p:nvSpPr>
            <p:cNvPr id="18" name="TextBox 17"/>
            <p:cNvSpPr txBox="1"/>
            <p:nvPr/>
          </p:nvSpPr>
          <p:spPr>
            <a:xfrm>
              <a:off x="3661635" y="789808"/>
              <a:ext cx="344943" cy="391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F8F8F8"/>
                  </a:solidFill>
                  <a:latin typeface="+mn-ea"/>
                </a:rPr>
                <a:t>2</a:t>
              </a:r>
              <a:endParaRPr lang="zh-CN" altLang="en-US" sz="1600" b="1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76462" y="1225846"/>
              <a:ext cx="1337990" cy="39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latin typeface="+mn-ea"/>
                </a:rPr>
                <a:t>菜单查找</a:t>
              </a:r>
            </a:p>
          </p:txBody>
        </p:sp>
      </p:grpSp>
      <p:grpSp>
        <p:nvGrpSpPr>
          <p:cNvPr id="4" name="组合 19"/>
          <p:cNvGrpSpPr/>
          <p:nvPr/>
        </p:nvGrpSpPr>
        <p:grpSpPr>
          <a:xfrm>
            <a:off x="3680041" y="2376187"/>
            <a:ext cx="1213958" cy="901385"/>
            <a:chOff x="4082403" y="2043145"/>
            <a:chExt cx="1345135" cy="1041513"/>
          </a:xfrm>
        </p:grpSpPr>
        <p:sp>
          <p:nvSpPr>
            <p:cNvPr id="21" name="TextBox 20"/>
            <p:cNvSpPr txBox="1"/>
            <p:nvPr/>
          </p:nvSpPr>
          <p:spPr>
            <a:xfrm>
              <a:off x="4509277" y="2043145"/>
              <a:ext cx="344943" cy="391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F8F8F8"/>
                  </a:solidFill>
                  <a:latin typeface="+mn-ea"/>
                </a:rPr>
                <a:t>3</a:t>
              </a:r>
              <a:endParaRPr lang="zh-CN" altLang="en-US" sz="1600" b="1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82403" y="2693473"/>
              <a:ext cx="1345135" cy="39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latin typeface="+mn-ea"/>
                </a:rPr>
                <a:t>在线询问</a:t>
              </a:r>
            </a:p>
          </p:txBody>
        </p:sp>
      </p:grpSp>
      <p:grpSp>
        <p:nvGrpSpPr>
          <p:cNvPr id="5" name="组合 22"/>
          <p:cNvGrpSpPr/>
          <p:nvPr/>
        </p:nvGrpSpPr>
        <p:grpSpPr>
          <a:xfrm>
            <a:off x="2552988" y="3663531"/>
            <a:ext cx="1365770" cy="792185"/>
            <a:chOff x="2833564" y="3530610"/>
            <a:chExt cx="1513351" cy="915334"/>
          </a:xfrm>
        </p:grpSpPr>
        <p:sp>
          <p:nvSpPr>
            <p:cNvPr id="24" name="TextBox 23"/>
            <p:cNvSpPr txBox="1"/>
            <p:nvPr/>
          </p:nvSpPr>
          <p:spPr>
            <a:xfrm>
              <a:off x="3465925" y="3530610"/>
              <a:ext cx="344943" cy="391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F8F8F8"/>
                  </a:solidFill>
                  <a:latin typeface="+mn-ea"/>
                </a:rPr>
                <a:t>4</a:t>
              </a:r>
              <a:endParaRPr lang="zh-CN" altLang="en-US" sz="1600" b="1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3564" y="4054760"/>
              <a:ext cx="1513351" cy="391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latin typeface="+mn-ea"/>
                </a:rPr>
                <a:t>邮件咨询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469335" y="5380435"/>
            <a:ext cx="1255545" cy="31892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8F8F8"/>
                </a:solidFill>
                <a:latin typeface="+mn-ea"/>
              </a:rPr>
              <a:t>数据定制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54146" y="1635053"/>
            <a:ext cx="4271990" cy="624840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zh-CN" altLang="en-US" b="1" dirty="0">
                <a:latin typeface="+mn-ea"/>
              </a:rPr>
              <a:t>数据搜索：</a:t>
            </a:r>
            <a:r>
              <a:rPr lang="zh-CN" altLang="en-US" dirty="0">
                <a:latin typeface="+mn-ea"/>
              </a:rPr>
              <a:t>通过搜索数据栏进行数据搜索            </a:t>
            </a:r>
            <a:endParaRPr lang="en-US" altLang="zh-CN" dirty="0">
              <a:latin typeface="+mn-ea"/>
            </a:endParaRPr>
          </a:p>
          <a:p>
            <a:r>
              <a:rPr lang="en-US" altLang="zh-CN" dirty="0">
                <a:latin typeface="+mn-ea"/>
              </a:rPr>
              <a:t>                </a:t>
            </a:r>
            <a:r>
              <a:rPr lang="zh-CN" altLang="en-US" dirty="0">
                <a:latin typeface="+mn-ea"/>
              </a:rPr>
              <a:t>（高级搜索）</a:t>
            </a:r>
            <a:endParaRPr lang="en-US" altLang="zh-CN" dirty="0">
              <a:latin typeface="+mn-ea"/>
            </a:endParaRPr>
          </a:p>
        </p:txBody>
      </p:sp>
      <p:grpSp>
        <p:nvGrpSpPr>
          <p:cNvPr id="8" name="组合 27"/>
          <p:cNvGrpSpPr/>
          <p:nvPr/>
        </p:nvGrpSpPr>
        <p:grpSpPr>
          <a:xfrm>
            <a:off x="5644955" y="1427271"/>
            <a:ext cx="787036" cy="754747"/>
            <a:chOff x="6409426" y="1173624"/>
            <a:chExt cx="962086" cy="96208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9" name="椭圆 28"/>
            <p:cNvSpPr/>
            <p:nvPr/>
          </p:nvSpPr>
          <p:spPr bwMode="auto">
            <a:xfrm>
              <a:off x="6409426" y="1173624"/>
              <a:ext cx="962086" cy="9620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03774" y="1315229"/>
              <a:ext cx="546386" cy="71744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FFFFFF"/>
                  </a:solidFill>
                  <a:ea typeface="微软雅黑" panose="020B0503020204020204" charset="-122"/>
                </a:defRPr>
              </a:lvl1pPr>
            </a:lstStyle>
            <a:p>
              <a:r>
                <a:rPr lang="en-US" altLang="zh-CN" sz="1600" b="1" dirty="0">
                  <a:latin typeface="+mn-ea"/>
                  <a:ea typeface="+mn-ea"/>
                </a:rPr>
                <a:t>1</a:t>
              </a:r>
              <a:endParaRPr lang="zh-CN" altLang="en-US" sz="1600" b="1" dirty="0">
                <a:latin typeface="+mn-ea"/>
                <a:ea typeface="+mn-ea"/>
              </a:endParaRPr>
            </a:p>
          </p:txBody>
        </p:sp>
      </p:grpSp>
      <p:grpSp>
        <p:nvGrpSpPr>
          <p:cNvPr id="13" name="组合 30"/>
          <p:cNvGrpSpPr/>
          <p:nvPr/>
        </p:nvGrpSpPr>
        <p:grpSpPr>
          <a:xfrm>
            <a:off x="5644955" y="2375159"/>
            <a:ext cx="787036" cy="754747"/>
            <a:chOff x="6409426" y="2394908"/>
            <a:chExt cx="962086" cy="962084"/>
          </a:xfrm>
          <a:solidFill>
            <a:srgbClr val="00B0F0"/>
          </a:solidFill>
        </p:grpSpPr>
        <p:sp>
          <p:nvSpPr>
            <p:cNvPr id="32" name="椭圆 31"/>
            <p:cNvSpPr/>
            <p:nvPr/>
          </p:nvSpPr>
          <p:spPr bwMode="auto">
            <a:xfrm>
              <a:off x="6409426" y="2394908"/>
              <a:ext cx="962086" cy="962084"/>
            </a:xfrm>
            <a:prstGeom prst="ellipse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02294" y="2523287"/>
              <a:ext cx="546386" cy="717445"/>
            </a:xfrm>
            <a:prstGeom prst="rect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 sz="1600">
                  <a:solidFill>
                    <a:srgbClr val="FFFFFF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b="1" dirty="0"/>
                <a:t>2</a:t>
              </a:r>
              <a:endParaRPr lang="zh-CN" altLang="en-US" b="1" dirty="0"/>
            </a:p>
          </p:txBody>
        </p:sp>
      </p:grpSp>
      <p:grpSp>
        <p:nvGrpSpPr>
          <p:cNvPr id="16" name="组合 33"/>
          <p:cNvGrpSpPr/>
          <p:nvPr/>
        </p:nvGrpSpPr>
        <p:grpSpPr>
          <a:xfrm>
            <a:off x="5644955" y="3361394"/>
            <a:ext cx="787036" cy="754747"/>
            <a:chOff x="6409426" y="3568104"/>
            <a:chExt cx="962086" cy="962084"/>
          </a:xfrm>
          <a:solidFill>
            <a:srgbClr val="0070C0"/>
          </a:solidFill>
        </p:grpSpPr>
        <p:sp>
          <p:nvSpPr>
            <p:cNvPr id="35" name="椭圆 34"/>
            <p:cNvSpPr/>
            <p:nvPr/>
          </p:nvSpPr>
          <p:spPr bwMode="auto">
            <a:xfrm>
              <a:off x="6409426" y="3568104"/>
              <a:ext cx="962086" cy="962084"/>
            </a:xfrm>
            <a:prstGeom prst="ellipse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00894" y="3710247"/>
              <a:ext cx="546386" cy="717445"/>
            </a:xfrm>
            <a:prstGeom prst="rect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FFFFFF"/>
                  </a:solidFill>
                  <a:ea typeface="微软雅黑" panose="020B0503020204020204" charset="-122"/>
                </a:defRPr>
              </a:lvl1pPr>
            </a:lstStyle>
            <a:p>
              <a:r>
                <a:rPr lang="en-US" altLang="zh-CN" sz="1600" b="1" dirty="0">
                  <a:latin typeface="+mn-ea"/>
                  <a:ea typeface="+mn-ea"/>
                </a:rPr>
                <a:t>3</a:t>
              </a:r>
              <a:endParaRPr lang="zh-CN" altLang="en-US" sz="1600" b="1" dirty="0">
                <a:latin typeface="+mn-ea"/>
                <a:ea typeface="+mn-ea"/>
              </a:endParaRPr>
            </a:p>
          </p:txBody>
        </p:sp>
      </p:grpSp>
      <p:grpSp>
        <p:nvGrpSpPr>
          <p:cNvPr id="17" name="组合 36"/>
          <p:cNvGrpSpPr/>
          <p:nvPr/>
        </p:nvGrpSpPr>
        <p:grpSpPr>
          <a:xfrm>
            <a:off x="5644955" y="4348898"/>
            <a:ext cx="787036" cy="754747"/>
            <a:chOff x="6409426" y="4869160"/>
            <a:chExt cx="962086" cy="962084"/>
          </a:xfrm>
          <a:solidFill>
            <a:srgbClr val="0070C0">
              <a:alpha val="69804"/>
            </a:srgbClr>
          </a:solidFill>
        </p:grpSpPr>
        <p:sp>
          <p:nvSpPr>
            <p:cNvPr id="38" name="椭圆 37"/>
            <p:cNvSpPr/>
            <p:nvPr/>
          </p:nvSpPr>
          <p:spPr bwMode="auto">
            <a:xfrm>
              <a:off x="6409426" y="4869160"/>
              <a:ext cx="962086" cy="962084"/>
            </a:xfrm>
            <a:prstGeom prst="ellipse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10669" y="5005504"/>
              <a:ext cx="546386" cy="717445"/>
            </a:xfrm>
            <a:prstGeom prst="rect">
              <a:avLst/>
            </a:prstGeom>
            <a:noFill/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 sz="1600">
                  <a:solidFill>
                    <a:srgbClr val="FFFFFF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b="1" dirty="0"/>
                <a:t>4</a:t>
              </a:r>
              <a:endParaRPr lang="zh-CN" altLang="en-US" b="1" dirty="0"/>
            </a:p>
          </p:txBody>
        </p:sp>
      </p:grpSp>
      <p:grpSp>
        <p:nvGrpSpPr>
          <p:cNvPr id="20" name="组合 44"/>
          <p:cNvGrpSpPr/>
          <p:nvPr/>
        </p:nvGrpSpPr>
        <p:grpSpPr>
          <a:xfrm>
            <a:off x="5676580" y="5314936"/>
            <a:ext cx="787036" cy="754747"/>
            <a:chOff x="6409426" y="1173624"/>
            <a:chExt cx="962086" cy="96208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6" name="椭圆 45"/>
            <p:cNvSpPr/>
            <p:nvPr/>
          </p:nvSpPr>
          <p:spPr bwMode="auto">
            <a:xfrm>
              <a:off x="6409426" y="1173624"/>
              <a:ext cx="962086" cy="962084"/>
            </a:xfrm>
            <a:prstGeom prst="ellipse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03774" y="1315229"/>
              <a:ext cx="546386" cy="717445"/>
            </a:xfrm>
            <a:prstGeom prst="rect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FFFFFF"/>
                  </a:solidFill>
                  <a:ea typeface="微软雅黑" panose="020B0503020204020204" charset="-122"/>
                </a:defRPr>
              </a:lvl1pPr>
            </a:lstStyle>
            <a:p>
              <a:r>
                <a:rPr lang="en-US" altLang="zh-CN" sz="1600" b="1" dirty="0">
                  <a:latin typeface="+mn-ea"/>
                  <a:ea typeface="+mn-ea"/>
                </a:rPr>
                <a:t>5</a:t>
              </a:r>
              <a:endParaRPr lang="zh-CN" altLang="en-US" sz="1600" b="1" dirty="0">
                <a:latin typeface="+mn-ea"/>
                <a:ea typeface="+mn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939650" y="5679234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8F8F8"/>
                </a:solidFill>
                <a:latin typeface="+mn-ea"/>
              </a:rPr>
              <a:t>5</a:t>
            </a:r>
            <a:endParaRPr lang="zh-CN" altLang="en-US" sz="1600" b="1" dirty="0">
              <a:solidFill>
                <a:srgbClr val="F8F8F8"/>
              </a:solidFill>
              <a:latin typeface="+mn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51271" y="2598335"/>
            <a:ext cx="5189280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zh-CN" altLang="en-US" b="1" dirty="0">
                <a:latin typeface="+mn-ea"/>
              </a:rPr>
              <a:t>菜单查找：</a:t>
            </a:r>
            <a:r>
              <a:rPr lang="zh-CN" altLang="en-US" dirty="0">
                <a:latin typeface="+mn-ea"/>
              </a:rPr>
              <a:t>直接从左边的数据内容菜单查找</a:t>
            </a:r>
            <a:endParaRPr lang="en-US" altLang="zh-CN" dirty="0">
              <a:latin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68523" y="3581747"/>
            <a:ext cx="4999500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zh-CN" altLang="en-US" b="1" dirty="0">
                <a:latin typeface="+mn-ea"/>
              </a:rPr>
              <a:t>在线询问：</a:t>
            </a:r>
            <a:r>
              <a:rPr lang="zh-CN" altLang="en-US" dirty="0">
                <a:latin typeface="+mn-ea"/>
              </a:rPr>
              <a:t>在线点击</a:t>
            </a:r>
            <a:r>
              <a:rPr lang="en-US" altLang="zh-CN" dirty="0">
                <a:latin typeface="+mn-ea"/>
              </a:rPr>
              <a:t>《</a:t>
            </a:r>
            <a:r>
              <a:rPr lang="zh-CN" altLang="en-US" dirty="0">
                <a:latin typeface="+mn-ea"/>
              </a:rPr>
              <a:t>咨询与反馈</a:t>
            </a:r>
            <a:r>
              <a:rPr lang="en-US" altLang="zh-CN" dirty="0">
                <a:latin typeface="+mn-ea"/>
              </a:rPr>
              <a:t>》</a:t>
            </a:r>
            <a:r>
              <a:rPr lang="zh-CN" altLang="en-US" dirty="0">
                <a:latin typeface="+mn-ea"/>
              </a:rPr>
              <a:t>栏目询问</a:t>
            </a:r>
            <a:endParaRPr lang="en-US" altLang="zh-CN" dirty="0">
              <a:latin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85776" y="4547905"/>
            <a:ext cx="5016752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zh-CN" altLang="en-US" b="1" dirty="0">
                <a:latin typeface="+mn-ea"/>
              </a:rPr>
              <a:t>邮件咨询：</a:t>
            </a:r>
            <a:r>
              <a:rPr lang="zh-CN" altLang="en-US" dirty="0">
                <a:latin typeface="+mn-ea"/>
              </a:rPr>
              <a:t>发邮件至 </a:t>
            </a:r>
            <a:r>
              <a:rPr lang="en-US" altLang="zh-CN" dirty="0">
                <a:latin typeface="+mn-ea"/>
                <a:hlinkClick r:id="rId4"/>
              </a:rPr>
              <a:t>resset@resset.cn</a:t>
            </a:r>
            <a:r>
              <a:rPr lang="en-US" altLang="zh-CN" dirty="0">
                <a:latin typeface="+mn-ea"/>
              </a:rPr>
              <a:t>  </a:t>
            </a:r>
            <a:r>
              <a:rPr lang="zh-CN" altLang="en-US" dirty="0">
                <a:latin typeface="+mn-ea"/>
              </a:rPr>
              <a:t>咨询</a:t>
            </a:r>
            <a:endParaRPr lang="en-US" altLang="zh-CN" dirty="0">
              <a:latin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85776" y="5539946"/>
            <a:ext cx="5137522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zh-CN" altLang="en-US" b="1" dirty="0">
                <a:latin typeface="+mn-ea"/>
              </a:rPr>
              <a:t>数据定制：</a:t>
            </a:r>
            <a:r>
              <a:rPr lang="zh-CN" altLang="en-US" dirty="0">
                <a:latin typeface="+mn-ea"/>
              </a:rPr>
              <a:t>联系</a:t>
            </a:r>
            <a:r>
              <a:rPr lang="en-US" altLang="zh-CN" dirty="0">
                <a:latin typeface="+mn-ea"/>
              </a:rPr>
              <a:t>RESSET</a:t>
            </a:r>
            <a:r>
              <a:rPr lang="zh-CN" altLang="en-US" dirty="0">
                <a:latin typeface="+mn-ea"/>
              </a:rPr>
              <a:t>公司进行数据定制</a:t>
            </a:r>
            <a:endParaRPr lang="en-US" altLang="zh-CN" dirty="0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951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-13228"/>
            <a:ext cx="345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CN" altLang="en-US" sz="2100" dirty="0"/>
          </a:p>
        </p:txBody>
      </p:sp>
      <p:sp>
        <p:nvSpPr>
          <p:cNvPr id="19" name="文本框 10"/>
          <p:cNvSpPr txBox="1">
            <a:spLocks noChangeArrowheads="1"/>
          </p:cNvSpPr>
          <p:nvPr/>
        </p:nvSpPr>
        <p:spPr bwMode="auto">
          <a:xfrm>
            <a:off x="715761" y="356786"/>
            <a:ext cx="1990822" cy="344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 spc="-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培 训 </a:t>
            </a:r>
            <a:endParaRPr lang="en-US" altLang="zh-CN" sz="5400" b="1" spc="-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r>
              <a:rPr lang="zh-CN" altLang="en-US" sz="5400" b="1" spc="-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内 容</a:t>
            </a:r>
            <a:endParaRPr lang="en-US" altLang="zh-CN" sz="5400" b="1" spc="-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endParaRPr lang="en-US" altLang="zh-CN" sz="5400" b="1" spc="-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endParaRPr lang="en-US" altLang="zh-CN" sz="5400" b="1" spc="-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942691" y="2303916"/>
            <a:ext cx="4560000" cy="5105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lvl="0" algn="ctr">
              <a:buClrTx/>
              <a:buSzTx/>
              <a:buFontTx/>
            </a:pPr>
            <a:r>
              <a:rPr lang="zh-CN" altLang="en-US" sz="2100" b="1" dirty="0">
                <a:solidFill>
                  <a:prstClr val="white"/>
                </a:solidFill>
                <a:sym typeface="+mn-ea"/>
              </a:rPr>
              <a:t>锐思数据简介</a:t>
            </a:r>
          </a:p>
        </p:txBody>
      </p:sp>
      <p:grpSp>
        <p:nvGrpSpPr>
          <p:cNvPr id="2" name="组合 45"/>
          <p:cNvGrpSpPr>
            <a:grpSpLocks noChangeAspect="1"/>
          </p:cNvGrpSpPr>
          <p:nvPr/>
        </p:nvGrpSpPr>
        <p:grpSpPr>
          <a:xfrm>
            <a:off x="4769774" y="2247634"/>
            <a:ext cx="680133" cy="560988"/>
            <a:chOff x="2971064" y="1795564"/>
            <a:chExt cx="612717" cy="505382"/>
          </a:xfrm>
        </p:grpSpPr>
        <p:sp>
          <p:nvSpPr>
            <p:cNvPr id="50" name="矩形 45"/>
            <p:cNvSpPr/>
            <p:nvPr/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86250" y="1795564"/>
              <a:ext cx="597531" cy="457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0" name="组合 54"/>
          <p:cNvGrpSpPr>
            <a:grpSpLocks noChangeAspect="1"/>
          </p:cNvGrpSpPr>
          <p:nvPr/>
        </p:nvGrpSpPr>
        <p:grpSpPr>
          <a:xfrm>
            <a:off x="4795059" y="4049802"/>
            <a:ext cx="680133" cy="560988"/>
            <a:chOff x="2971064" y="1795564"/>
            <a:chExt cx="612717" cy="505382"/>
          </a:xfrm>
        </p:grpSpPr>
        <p:sp>
          <p:nvSpPr>
            <p:cNvPr id="21" name="矩形 45"/>
            <p:cNvSpPr/>
            <p:nvPr/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TextBox 56"/>
            <p:cNvSpPr txBox="1"/>
            <p:nvPr/>
          </p:nvSpPr>
          <p:spPr>
            <a:xfrm>
              <a:off x="2986250" y="1795564"/>
              <a:ext cx="597531" cy="45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5942691" y="4053596"/>
            <a:ext cx="4560000" cy="55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lvl="0" algn="ctr"/>
            <a:r>
              <a:rPr lang="zh-CN" altLang="en-US" sz="2100" b="1" dirty="0">
                <a:solidFill>
                  <a:prstClr val="white"/>
                </a:solidFill>
              </a:rPr>
              <a:t>锐思金融研究数据库的实证研究应用</a:t>
            </a:r>
          </a:p>
        </p:txBody>
      </p:sp>
      <p:grpSp>
        <p:nvGrpSpPr>
          <p:cNvPr id="37" name="组合 51">
            <a:extLst>
              <a:ext uri="{FF2B5EF4-FFF2-40B4-BE49-F238E27FC236}">
                <a16:creationId xmlns:a16="http://schemas.microsoft.com/office/drawing/2014/main" id="{6E9FD3AF-AA1B-F6CA-FC31-BD7BC9478C17}"/>
              </a:ext>
            </a:extLst>
          </p:cNvPr>
          <p:cNvGrpSpPr>
            <a:grpSpLocks noChangeAspect="1"/>
          </p:cNvGrpSpPr>
          <p:nvPr/>
        </p:nvGrpSpPr>
        <p:grpSpPr>
          <a:xfrm>
            <a:off x="4791772" y="3139759"/>
            <a:ext cx="680133" cy="560988"/>
            <a:chOff x="2971064" y="1795564"/>
            <a:chExt cx="612717" cy="505382"/>
          </a:xfrm>
        </p:grpSpPr>
        <p:sp>
          <p:nvSpPr>
            <p:cNvPr id="38" name="矩形 45">
              <a:extLst>
                <a:ext uri="{FF2B5EF4-FFF2-40B4-BE49-F238E27FC236}">
                  <a16:creationId xmlns:a16="http://schemas.microsoft.com/office/drawing/2014/main" id="{6E59828E-027D-5D29-7BBF-EA434290510A}"/>
                </a:ext>
              </a:extLst>
            </p:cNvPr>
            <p:cNvSpPr/>
            <p:nvPr/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TextBox 53">
              <a:extLst>
                <a:ext uri="{FF2B5EF4-FFF2-40B4-BE49-F238E27FC236}">
                  <a16:creationId xmlns:a16="http://schemas.microsoft.com/office/drawing/2014/main" id="{20306F55-5F0C-7AD1-B096-C40ECA82D74F}"/>
                </a:ext>
              </a:extLst>
            </p:cNvPr>
            <p:cNvSpPr txBox="1"/>
            <p:nvPr/>
          </p:nvSpPr>
          <p:spPr>
            <a:xfrm>
              <a:off x="2986250" y="1795564"/>
              <a:ext cx="597531" cy="457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DEB28531-FBA9-5661-BCA1-204DBE8B5F79}"/>
              </a:ext>
            </a:extLst>
          </p:cNvPr>
          <p:cNvSpPr/>
          <p:nvPr/>
        </p:nvSpPr>
        <p:spPr>
          <a:xfrm>
            <a:off x="5920498" y="3220028"/>
            <a:ext cx="4560000" cy="478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zh-CN" altLang="en-US" sz="2100" b="1" dirty="0">
                <a:solidFill>
                  <a:prstClr val="white"/>
                </a:solidFill>
              </a:rPr>
              <a:t>锐思金融研究数据库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三种查询方式</a:t>
            </a:r>
            <a:endParaRPr sz="2800" b="1" dirty="0"/>
          </a:p>
        </p:txBody>
      </p:sp>
      <p:sp>
        <p:nvSpPr>
          <p:cNvPr id="9" name="圆角矩形 8"/>
          <p:cNvSpPr/>
          <p:nvPr/>
        </p:nvSpPr>
        <p:spPr bwMode="auto">
          <a:xfrm>
            <a:off x="2803892" y="1553908"/>
            <a:ext cx="6091152" cy="1322354"/>
          </a:xfrm>
          <a:prstGeom prst="roundRect">
            <a:avLst/>
          </a:prstGeom>
          <a:solidFill>
            <a:srgbClr val="00A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2803892" y="3236670"/>
            <a:ext cx="6091152" cy="1370985"/>
          </a:xfrm>
          <a:prstGeom prst="roundRect">
            <a:avLst/>
          </a:prstGeom>
          <a:solidFill>
            <a:srgbClr val="00A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2803892" y="5021059"/>
            <a:ext cx="6091152" cy="1200893"/>
          </a:xfrm>
          <a:prstGeom prst="roundRect">
            <a:avLst/>
          </a:prstGeom>
          <a:solidFill>
            <a:srgbClr val="00A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1209303" y="1553139"/>
            <a:ext cx="2109727" cy="575269"/>
          </a:xfrm>
          <a:prstGeom prst="homePlate">
            <a:avLst/>
          </a:prstGeom>
          <a:solidFill>
            <a:srgbClr val="006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en-US" altLang="zh-CN" dirty="0"/>
              <a:t>1 </a:t>
            </a:r>
            <a:r>
              <a:rPr lang="zh-CN" altLang="en-US" sz="1500" b="1" kern="0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charset="-122"/>
              </a:rPr>
              <a:t>查询字段</a:t>
            </a:r>
          </a:p>
        </p:txBody>
      </p:sp>
      <p:sp>
        <p:nvSpPr>
          <p:cNvPr id="18" name="五边形 17"/>
          <p:cNvSpPr/>
          <p:nvPr/>
        </p:nvSpPr>
        <p:spPr>
          <a:xfrm>
            <a:off x="1209304" y="3256807"/>
            <a:ext cx="2118354" cy="573667"/>
          </a:xfrm>
          <a:prstGeom prst="homePlate">
            <a:avLst/>
          </a:prstGeom>
          <a:solidFill>
            <a:srgbClr val="006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en-US" altLang="zh-CN" dirty="0"/>
              <a:t> 2 </a:t>
            </a:r>
            <a:r>
              <a:rPr lang="zh-CN" altLang="en-US" sz="1500" b="1" kern="0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charset="-122"/>
              </a:rPr>
              <a:t>代码选择</a:t>
            </a:r>
          </a:p>
        </p:txBody>
      </p:sp>
      <p:sp>
        <p:nvSpPr>
          <p:cNvPr id="19" name="五边形 18"/>
          <p:cNvSpPr/>
          <p:nvPr/>
        </p:nvSpPr>
        <p:spPr>
          <a:xfrm>
            <a:off x="1209303" y="5018149"/>
            <a:ext cx="2047451" cy="573667"/>
          </a:xfrm>
          <a:prstGeom prst="homePlate">
            <a:avLst/>
          </a:prstGeom>
          <a:solidFill>
            <a:srgbClr val="006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en-US" altLang="zh-CN" dirty="0"/>
              <a:t> 3 </a:t>
            </a:r>
            <a:r>
              <a:rPr lang="zh-CN" altLang="en-US" sz="1500" b="1" kern="0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charset="-122"/>
              </a:rPr>
              <a:t>概念板块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809" y="1649730"/>
            <a:ext cx="5021580" cy="1130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8029" y="3446145"/>
            <a:ext cx="5039360" cy="9518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8969" y="5223510"/>
            <a:ext cx="5138420" cy="8807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19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数据来源标注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61691" y="1263787"/>
            <a:ext cx="8982974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数据来源：锐思数据库（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  <a:hlinkClick r:id="rId4"/>
              </a:rPr>
              <a:t>www.resset.com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）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数据来源：锐思金融研究数据库（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  <a:hlinkClick r:id="rId4"/>
              </a:rPr>
              <a:t>www.resset.com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）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数据来源：北京聚源锐思数据科技有限公司（</a:t>
            </a:r>
            <a:r>
              <a:rPr lang="en-US" altLang="zh-CN" sz="2000" dirty="0">
                <a:solidFill>
                  <a:srgbClr val="0070C0"/>
                </a:solidFill>
                <a:latin typeface="+mn-ea"/>
                <a:hlinkClick r:id="rId4"/>
              </a:rPr>
              <a:t>www.resset.com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）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数据来源：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RESSET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  <a:hlinkClick r:id="rId4"/>
              </a:rPr>
              <a:t>www.resset.com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）</a:t>
            </a:r>
            <a:endParaRPr lang="en-US" altLang="zh-CN" sz="2000" dirty="0">
              <a:latin typeface="+mn-ea"/>
            </a:endParaRPr>
          </a:p>
          <a:p>
            <a:pPr marL="342900" marR="0" lvl="0" indent="-342900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锐思数据官网：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www.resset.com    www.resset.cn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53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90577" y="3813047"/>
            <a:ext cx="1394076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PART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3431" y="2245208"/>
            <a:ext cx="2229877" cy="24745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5300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18084" y="2869900"/>
            <a:ext cx="4516615" cy="126188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lvl="1" algn="ctr"/>
            <a:r>
              <a:rPr lang="zh-CN" altLang="en-US" sz="3700" b="1" dirty="0">
                <a:solidFill>
                  <a:schemeClr val="bg1"/>
                </a:solidFill>
                <a:latin typeface="微软雅黑" panose="020B0503020204020204" charset="-122"/>
              </a:rPr>
              <a:t>锐思金融研究数据库</a:t>
            </a:r>
            <a:endParaRPr lang="en-US" altLang="zh-CN" sz="3700" b="1" dirty="0">
              <a:solidFill>
                <a:schemeClr val="bg1"/>
              </a:solidFill>
              <a:latin typeface="微软雅黑" panose="020B0503020204020204" charset="-122"/>
            </a:endParaRPr>
          </a:p>
          <a:p>
            <a:pPr marL="0" lvl="1" algn="ctr"/>
            <a:r>
              <a:rPr lang="zh-CN" altLang="en-US" sz="3700" b="1" dirty="0">
                <a:solidFill>
                  <a:schemeClr val="bg1"/>
                </a:solidFill>
                <a:latin typeface="微软雅黑" panose="020B0503020204020204" charset="-122"/>
              </a:rPr>
              <a:t>的实证研究应用</a:t>
            </a: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3" descr="E:\文档\doc\04.svn\100.综合\005.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47" y="259488"/>
            <a:ext cx="1600200" cy="63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742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zh-CN" altLang="en-US" sz="36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321560" y="1784350"/>
            <a:ext cx="804164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latin typeface="+mn-ea"/>
                <a:sym typeface="+mn-ea"/>
              </a:rPr>
              <a:t>1</a:t>
            </a:r>
            <a:r>
              <a:rPr lang="zh-CN" altLang="en-US" sz="2400" dirty="0">
                <a:latin typeface="+mn-ea"/>
                <a:sym typeface="+mn-ea"/>
              </a:rPr>
              <a:t>、设定研究的主题</a:t>
            </a:r>
            <a:endParaRPr lang="en-US" altLang="zh-CN" sz="2400" dirty="0">
              <a:latin typeface="+mn-ea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latin typeface="+mn-ea"/>
                <a:sym typeface="+mn-ea"/>
              </a:rPr>
              <a:t>2</a:t>
            </a:r>
            <a:r>
              <a:rPr lang="zh-CN" altLang="en-US" sz="2400" dirty="0">
                <a:latin typeface="+mn-ea"/>
                <a:sym typeface="+mn-ea"/>
              </a:rPr>
              <a:t>、查阅相关理论以及以往的研究结果</a:t>
            </a:r>
            <a:endParaRPr lang="en-US" altLang="zh-CN" sz="2400" dirty="0">
              <a:latin typeface="+mn-ea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latin typeface="+mn-ea"/>
                <a:sym typeface="+mn-ea"/>
              </a:rPr>
              <a:t>3</a:t>
            </a:r>
            <a:r>
              <a:rPr lang="zh-CN" altLang="en-US" sz="2400" dirty="0">
                <a:latin typeface="+mn-ea"/>
                <a:sym typeface="+mn-ea"/>
              </a:rPr>
              <a:t>、确定研究问题、提出假设或模型</a:t>
            </a:r>
            <a:endParaRPr lang="en-US" altLang="zh-CN" sz="2400" dirty="0">
              <a:latin typeface="+mn-ea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latin typeface="+mn-ea"/>
                <a:sym typeface="+mn-ea"/>
              </a:rPr>
              <a:t>4</a:t>
            </a:r>
            <a:r>
              <a:rPr lang="zh-CN" altLang="en-US" sz="2400" dirty="0">
                <a:latin typeface="+mn-ea"/>
                <a:sym typeface="+mn-ea"/>
              </a:rPr>
              <a:t>、选择适用的研究方法、设计研究方案</a:t>
            </a:r>
            <a:endParaRPr lang="en-US" altLang="zh-CN" sz="2400" dirty="0">
              <a:latin typeface="+mn-ea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latin typeface="+mn-ea"/>
                <a:sym typeface="+mn-ea"/>
              </a:rPr>
              <a:t>5</a:t>
            </a:r>
            <a:r>
              <a:rPr lang="zh-CN" altLang="en-US" sz="2400" dirty="0">
                <a:latin typeface="+mn-ea"/>
                <a:sym typeface="+mn-ea"/>
              </a:rPr>
              <a:t>、收集数据或资料</a:t>
            </a:r>
            <a:endParaRPr lang="en-US" altLang="zh-CN" sz="2400" dirty="0">
              <a:latin typeface="+mn-ea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latin typeface="+mn-ea"/>
                <a:sym typeface="+mn-ea"/>
              </a:rPr>
              <a:t>6</a:t>
            </a:r>
            <a:r>
              <a:rPr lang="zh-CN" altLang="en-US" sz="2400" dirty="0">
                <a:latin typeface="+mn-ea"/>
                <a:sym typeface="+mn-ea"/>
              </a:rPr>
              <a:t>、处理、分析和解释数据或资料</a:t>
            </a:r>
            <a:endParaRPr lang="en-US" altLang="zh-CN" sz="2400" dirty="0">
              <a:latin typeface="+mn-ea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latin typeface="+mn-ea"/>
                <a:sym typeface="+mn-ea"/>
              </a:rPr>
              <a:t>7</a:t>
            </a:r>
            <a:r>
              <a:rPr lang="zh-CN" altLang="en-US" sz="2400" dirty="0">
                <a:latin typeface="+mn-ea"/>
                <a:sym typeface="+mn-ea"/>
              </a:rPr>
              <a:t>、撰写研究报告、以适当的形式发布研究结果</a:t>
            </a:r>
            <a:endParaRPr lang="en-US" altLang="zh-CN" sz="2400" dirty="0">
              <a:latin typeface="+mn-ea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latin typeface="+mn-ea"/>
                <a:sym typeface="+mn-ea"/>
              </a:rPr>
              <a:t>8</a:t>
            </a:r>
            <a:r>
              <a:rPr lang="zh-CN" altLang="en-US" sz="2400" dirty="0">
                <a:latin typeface="+mn-ea"/>
                <a:sym typeface="+mn-ea"/>
              </a:rPr>
              <a:t>、必要时再次跟踪研究该课题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3794" name="标题 1"/>
          <p:cNvSpPr>
            <a:spLocks noGrp="1"/>
          </p:cNvSpPr>
          <p:nvPr/>
        </p:nvSpPr>
        <p:spPr>
          <a:xfrm>
            <a:off x="1741805" y="929005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latin typeface="+mn-ea"/>
                <a:ea typeface="+mn-ea"/>
              </a:rPr>
              <a:t>实证研究的基本步骤</a:t>
            </a:r>
          </a:p>
        </p:txBody>
      </p:sp>
      <p:sp>
        <p:nvSpPr>
          <p:cNvPr id="4" name="圆角矩形 3"/>
          <p:cNvSpPr/>
          <p:nvPr/>
        </p:nvSpPr>
        <p:spPr bwMode="auto">
          <a:xfrm>
            <a:off x="2321560" y="4045902"/>
            <a:ext cx="5093335" cy="1098550"/>
          </a:xfrm>
          <a:prstGeom prst="roundRect">
            <a:avLst/>
          </a:prstGeom>
          <a:noFill/>
          <a:ln w="666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4818" name="标题 1"/>
          <p:cNvSpPr>
            <a:spLocks noGrp="1"/>
          </p:cNvSpPr>
          <p:nvPr/>
        </p:nvSpPr>
        <p:spPr>
          <a:xfrm>
            <a:off x="1952625" y="1122680"/>
            <a:ext cx="8534400" cy="505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 sz="3200" dirty="0">
              <a:latin typeface="Times New Roman" panose="02020603050405020304" pitchFamily="18" charset="0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4819" name="内容占位符 2"/>
          <p:cNvSpPr>
            <a:spLocks noGrp="1"/>
          </p:cNvSpPr>
          <p:nvPr>
            <p:ph idx="4294967295"/>
          </p:nvPr>
        </p:nvSpPr>
        <p:spPr>
          <a:xfrm>
            <a:off x="1038860" y="2004695"/>
            <a:ext cx="10972800" cy="3750945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cs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cs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cs"/>
              </a:rPr>
              <a:t>以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cs"/>
              </a:rPr>
              <a:t>《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cs"/>
              </a:rPr>
              <a:t>债务期限结构影响因素研究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cs"/>
              </a:rPr>
              <a:t>》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cs"/>
              </a:rPr>
              <a:t>为例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</a:t>
            </a:r>
            <a:r>
              <a:rPr lang="zh-CN" altLang="en-US" sz="2800" b="1" dirty="0">
                <a:solidFill>
                  <a:schemeClr val="tx2"/>
                </a:solidFill>
                <a:latin typeface="+mn-ea"/>
              </a:rPr>
              <a:t>研究数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4818" name="标题 1"/>
          <p:cNvSpPr>
            <a:spLocks noGrp="1"/>
          </p:cNvSpPr>
          <p:nvPr/>
        </p:nvSpPr>
        <p:spPr>
          <a:xfrm>
            <a:off x="1927860" y="1172210"/>
            <a:ext cx="8534400" cy="505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latin typeface="+mn-ea"/>
                <a:ea typeface="+mn-ea"/>
                <a:cs typeface="+mj-cs"/>
                <a:sym typeface="+mn-ea"/>
              </a:rPr>
              <a:t>债务期限结构影响因素研究</a:t>
            </a:r>
            <a:endParaRPr lang="zh-CN" altLang="en-US" sz="3200" dirty="0">
              <a:latin typeface="+mn-ea"/>
              <a:ea typeface="+mn-ea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0205" y="1845945"/>
            <a:ext cx="8945880" cy="3974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fontAlgn="auto">
              <a:spcAft>
                <a:spcPts val="1000"/>
              </a:spcAft>
              <a:buFont typeface="Wingdings" panose="05000000000000000000" pitchFamily="2" charset="2"/>
              <a:buChar char="n"/>
            </a:pPr>
            <a:r>
              <a:rPr lang="zh-CN" altLang="en-US" sz="28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确定研究问题：</a:t>
            </a:r>
          </a:p>
          <a:p>
            <a:pPr algn="just" fontAlgn="auto">
              <a:lnSpc>
                <a:spcPct val="150000"/>
              </a:lnSpc>
            </a:pPr>
            <a:r>
              <a:rPr lang="zh-CN" alt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    债务期限结构的选择是企业债务融资最重要的财务决策之一</a:t>
            </a: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,</a:t>
            </a:r>
            <a:r>
              <a:rPr lang="zh-CN" alt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不适当的债务期限搭配不仅会影响债务融资治理效益</a:t>
            </a: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,</a:t>
            </a:r>
            <a:r>
              <a:rPr lang="zh-CN" alt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危及企业自身的财务安全</a:t>
            </a: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,</a:t>
            </a:r>
            <a:r>
              <a:rPr lang="zh-CN" alt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还可能危及一国的金融安全。</a:t>
            </a:r>
            <a:endParaRPr lang="en-US" altLang="zh-CN" sz="24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    </a:t>
            </a:r>
            <a:r>
              <a:rPr lang="zh-CN" alt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基于债务期限结构的重要性，选择国内</a:t>
            </a: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A</a:t>
            </a:r>
            <a:r>
              <a:rPr lang="zh-CN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股市场主板上市公司</a:t>
            </a:r>
            <a:r>
              <a:rPr lang="zh-CN" alt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作为研究对象进行实证研究，</a:t>
            </a:r>
            <a:r>
              <a:rPr lang="zh-CN" altLang="en-US" sz="2400" u="sng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找出影响我国债务期限结构的特征因素，以期能提高企业的融资效率，发展资本市场</a:t>
            </a:r>
            <a:r>
              <a:rPr lang="zh-CN" alt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sym typeface="+mn-ea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ea typeface="+mn-ea"/>
              </a:rPr>
              <a:t>锐思金融研究数据库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ea typeface="+mn-ea"/>
              </a:rPr>
              <a:t>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ea typeface="+mn-ea"/>
              </a:rPr>
              <a:t>——</a:t>
            </a:r>
            <a:r>
              <a:rPr sz="2800" i="1" dirty="0">
                <a:latin typeface="+mn-ea"/>
                <a:ea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4818" name="标题 1"/>
          <p:cNvSpPr>
            <a:spLocks noGrp="1"/>
          </p:cNvSpPr>
          <p:nvPr/>
        </p:nvSpPr>
        <p:spPr>
          <a:xfrm>
            <a:off x="1927860" y="1195070"/>
            <a:ext cx="8534400" cy="505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latin typeface="+mn-ea"/>
                <a:ea typeface="+mn-ea"/>
                <a:cs typeface="+mj-cs"/>
                <a:sym typeface="+mn-ea"/>
              </a:rPr>
              <a:t>债务期限结构影响因素研究</a:t>
            </a:r>
            <a:endParaRPr lang="zh-CN" altLang="en-US" sz="3200" dirty="0">
              <a:latin typeface="+mn-ea"/>
              <a:ea typeface="+mn-ea"/>
              <a:cs typeface="+mj-cs"/>
            </a:endParaRPr>
          </a:p>
        </p:txBody>
      </p:sp>
      <p:sp>
        <p:nvSpPr>
          <p:cNvPr id="36867" name="矩形 8"/>
          <p:cNvSpPr/>
          <p:nvPr/>
        </p:nvSpPr>
        <p:spPr>
          <a:xfrm>
            <a:off x="1919288" y="1987868"/>
            <a:ext cx="65532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选择研究方法、设计研究方案：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" name="图示 2"/>
          <p:cNvGraphicFramePr>
            <a:graphicFrameLocks noGrp="1"/>
          </p:cNvGraphicFramePr>
          <p:nvPr/>
        </p:nvGraphicFramePr>
        <p:xfrm>
          <a:off x="1990725" y="1636395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190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4818" name="标题 1"/>
          <p:cNvSpPr>
            <a:spLocks noGrp="1"/>
          </p:cNvSpPr>
          <p:nvPr/>
        </p:nvSpPr>
        <p:spPr>
          <a:xfrm>
            <a:off x="1927860" y="1172210"/>
            <a:ext cx="8534400" cy="505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latin typeface="+mn-ea"/>
                <a:ea typeface="+mn-ea"/>
                <a:cs typeface="+mj-cs"/>
                <a:sym typeface="+mn-ea"/>
              </a:rPr>
              <a:t>债务期限结构影响因素研究</a:t>
            </a:r>
            <a:endParaRPr lang="zh-CN" altLang="en-US" sz="3200" dirty="0">
              <a:latin typeface="+mn-ea"/>
              <a:ea typeface="+mn-ea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59547" y="1677670"/>
            <a:ext cx="9471025" cy="49299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zh-CN" altLang="zh-CN" sz="2400" dirty="0">
                <a:latin typeface="+mn-ea"/>
                <a:sym typeface="+mn-ea"/>
              </a:rPr>
              <a:t>样本原则</a:t>
            </a:r>
            <a:r>
              <a:rPr lang="en-US" altLang="zh-CN" sz="2400" dirty="0">
                <a:latin typeface="+mn-ea"/>
                <a:sym typeface="+mn-ea"/>
              </a:rPr>
              <a:t>:</a:t>
            </a:r>
            <a:endParaRPr lang="zh-CN" altLang="zh-CN" sz="2400" b="0" dirty="0">
              <a:latin typeface="+mn-ea"/>
            </a:endParaRPr>
          </a:p>
          <a:p>
            <a:pPr marL="457200" indent="-457200" algn="just" fontAlgn="auto">
              <a:lnSpc>
                <a:spcPct val="140000"/>
              </a:lnSpc>
              <a:spcBef>
                <a:spcPts val="0"/>
              </a:spcBef>
              <a:buAutoNum type="arabicPeriod"/>
            </a:pPr>
            <a:r>
              <a:rPr lang="zh-CN" altLang="zh-CN" sz="2400" dirty="0">
                <a:latin typeface="+mn-ea"/>
                <a:sym typeface="+mn-ea"/>
              </a:rPr>
              <a:t>研究期限是</a:t>
            </a:r>
            <a:r>
              <a:rPr lang="en-US" altLang="zh-CN" sz="2400" dirty="0">
                <a:latin typeface="+mn-ea"/>
                <a:sym typeface="+mn-ea"/>
              </a:rPr>
              <a:t>2006-2012;</a:t>
            </a:r>
          </a:p>
          <a:p>
            <a:pPr marL="457200" indent="-457200" algn="just" fontAlgn="auto">
              <a:lnSpc>
                <a:spcPct val="140000"/>
              </a:lnSpc>
              <a:spcBef>
                <a:spcPts val="0"/>
              </a:spcBef>
              <a:buAutoNum type="arabicPeriod"/>
            </a:pPr>
            <a:r>
              <a:rPr lang="zh-CN" altLang="zh-CN" sz="2400" dirty="0">
                <a:latin typeface="+mn-ea"/>
                <a:sym typeface="+mn-ea"/>
              </a:rPr>
              <a:t>非金融类上市公司</a:t>
            </a:r>
            <a:r>
              <a:rPr lang="en-US" altLang="zh-CN" sz="2400" dirty="0">
                <a:latin typeface="+mn-ea"/>
                <a:sym typeface="+mn-ea"/>
              </a:rPr>
              <a:t>;</a:t>
            </a:r>
          </a:p>
          <a:p>
            <a:pPr marL="457200" indent="-457200" algn="just" fontAlgn="auto">
              <a:lnSpc>
                <a:spcPct val="140000"/>
              </a:lnSpc>
              <a:spcBef>
                <a:spcPts val="0"/>
              </a:spcBef>
              <a:buAutoNum type="arabicPeriod"/>
            </a:pPr>
            <a:r>
              <a:rPr lang="zh-CN" altLang="zh-CN" sz="2400" dirty="0">
                <a:latin typeface="+mn-ea"/>
                <a:sym typeface="+mn-ea"/>
              </a:rPr>
              <a:t>合并未调整报表数据</a:t>
            </a:r>
            <a:r>
              <a:rPr lang="en-US" altLang="zh-CN" sz="2400" dirty="0">
                <a:latin typeface="+mn-ea"/>
                <a:sym typeface="+mn-ea"/>
              </a:rPr>
              <a:t>;</a:t>
            </a:r>
          </a:p>
          <a:p>
            <a:pPr marL="457200" indent="-457200" algn="just" fontAlgn="auto">
              <a:lnSpc>
                <a:spcPct val="140000"/>
              </a:lnSpc>
              <a:spcBef>
                <a:spcPts val="0"/>
              </a:spcBef>
              <a:buAutoNum type="arabicPeriod"/>
            </a:pPr>
            <a:r>
              <a:rPr lang="zh-CN" altLang="zh-CN" sz="2400" dirty="0">
                <a:latin typeface="+mn-ea"/>
                <a:sym typeface="+mn-ea"/>
              </a:rPr>
              <a:t>只选择</a:t>
            </a:r>
            <a:r>
              <a:rPr lang="en-US" altLang="zh-CN" sz="2400" dirty="0">
                <a:latin typeface="+mn-ea"/>
                <a:sym typeface="+mn-ea"/>
              </a:rPr>
              <a:t>A</a:t>
            </a:r>
            <a:r>
              <a:rPr lang="zh-CN" altLang="zh-CN" sz="2400" dirty="0">
                <a:latin typeface="+mn-ea"/>
                <a:sym typeface="+mn-ea"/>
              </a:rPr>
              <a:t>股市场主板上市公司数据，</a:t>
            </a:r>
            <a:r>
              <a:rPr lang="zh-CN" altLang="en-US" sz="2400" dirty="0">
                <a:latin typeface="+mn-ea"/>
                <a:sym typeface="+mn-ea"/>
              </a:rPr>
              <a:t>剔除</a:t>
            </a:r>
            <a:r>
              <a:rPr lang="en-US" altLang="zh-CN" sz="2400" dirty="0">
                <a:latin typeface="+mn-ea"/>
                <a:sym typeface="+mn-ea"/>
              </a:rPr>
              <a:t>B</a:t>
            </a:r>
            <a:r>
              <a:rPr lang="zh-CN" altLang="zh-CN" sz="2400" dirty="0">
                <a:latin typeface="+mn-ea"/>
                <a:sym typeface="+mn-ea"/>
              </a:rPr>
              <a:t>股或</a:t>
            </a:r>
            <a:r>
              <a:rPr lang="en-US" altLang="zh-CN" sz="2400" dirty="0">
                <a:latin typeface="+mn-ea"/>
                <a:sym typeface="+mn-ea"/>
              </a:rPr>
              <a:t>H</a:t>
            </a:r>
            <a:r>
              <a:rPr lang="zh-CN" altLang="zh-CN" sz="2400" dirty="0">
                <a:latin typeface="+mn-ea"/>
                <a:sym typeface="+mn-ea"/>
              </a:rPr>
              <a:t>股公司，同时拥有</a:t>
            </a:r>
            <a:r>
              <a:rPr lang="en-US" altLang="zh-CN" sz="2400" dirty="0">
                <a:latin typeface="+mn-ea"/>
                <a:sym typeface="+mn-ea"/>
              </a:rPr>
              <a:t>A</a:t>
            </a:r>
            <a:r>
              <a:rPr lang="zh-CN" altLang="zh-CN" sz="2400" dirty="0">
                <a:latin typeface="+mn-ea"/>
                <a:sym typeface="+mn-ea"/>
              </a:rPr>
              <a:t>股和</a:t>
            </a:r>
            <a:r>
              <a:rPr lang="en-US" altLang="zh-CN" sz="2400" dirty="0">
                <a:latin typeface="+mn-ea"/>
                <a:sym typeface="+mn-ea"/>
              </a:rPr>
              <a:t>B</a:t>
            </a:r>
            <a:r>
              <a:rPr lang="zh-CN" altLang="zh-CN" sz="2400" dirty="0">
                <a:latin typeface="+mn-ea"/>
                <a:sym typeface="+mn-ea"/>
              </a:rPr>
              <a:t>股或</a:t>
            </a:r>
            <a:r>
              <a:rPr lang="en-US" altLang="zh-CN" sz="2400" dirty="0">
                <a:latin typeface="+mn-ea"/>
                <a:sym typeface="+mn-ea"/>
              </a:rPr>
              <a:t>A</a:t>
            </a:r>
            <a:r>
              <a:rPr lang="zh-CN" altLang="zh-CN" sz="2400" dirty="0">
                <a:latin typeface="+mn-ea"/>
                <a:sym typeface="+mn-ea"/>
              </a:rPr>
              <a:t>股和</a:t>
            </a:r>
            <a:r>
              <a:rPr lang="en-US" altLang="zh-CN" sz="2400" dirty="0">
                <a:latin typeface="+mn-ea"/>
                <a:sym typeface="+mn-ea"/>
              </a:rPr>
              <a:t>H</a:t>
            </a:r>
            <a:r>
              <a:rPr lang="zh-CN" altLang="zh-CN" sz="2400" dirty="0">
                <a:latin typeface="+mn-ea"/>
                <a:sym typeface="+mn-ea"/>
              </a:rPr>
              <a:t>股的公司也不在</a:t>
            </a:r>
            <a:r>
              <a:rPr lang="zh-CN" altLang="zh-CN" sz="2400">
                <a:latin typeface="+mn-ea"/>
                <a:sym typeface="+mn-ea"/>
              </a:rPr>
              <a:t>考虑范围</a:t>
            </a:r>
            <a:r>
              <a:rPr lang="zh-CN" altLang="en-US" sz="2400">
                <a:latin typeface="+mn-ea"/>
                <a:sym typeface="+mn-ea"/>
              </a:rPr>
              <a:t>之内</a:t>
            </a:r>
            <a:r>
              <a:rPr lang="en-US" altLang="zh-CN" sz="2400">
                <a:latin typeface="+mn-ea"/>
                <a:sym typeface="+mn-ea"/>
              </a:rPr>
              <a:t>;</a:t>
            </a:r>
            <a:endParaRPr lang="en-US" altLang="zh-CN" sz="2400" dirty="0">
              <a:latin typeface="+mn-ea"/>
              <a:sym typeface="+mn-ea"/>
            </a:endParaRPr>
          </a:p>
          <a:p>
            <a:pPr marL="457200" indent="-457200" algn="just" fontAlgn="auto">
              <a:lnSpc>
                <a:spcPct val="140000"/>
              </a:lnSpc>
              <a:spcBef>
                <a:spcPts val="0"/>
              </a:spcBef>
              <a:buAutoNum type="arabicPeriod"/>
            </a:pPr>
            <a:r>
              <a:rPr lang="zh-CN" altLang="zh-CN" sz="2400" dirty="0">
                <a:latin typeface="+mn-ea"/>
                <a:sym typeface="+mn-ea"/>
              </a:rPr>
              <a:t>样本踢除</a:t>
            </a:r>
            <a:r>
              <a:rPr lang="en-US" altLang="zh-CN" sz="2400" dirty="0">
                <a:latin typeface="+mn-ea"/>
                <a:sym typeface="+mn-ea"/>
              </a:rPr>
              <a:t>ST</a:t>
            </a:r>
            <a:r>
              <a:rPr lang="zh-CN" altLang="zh-CN" sz="2400" dirty="0">
                <a:latin typeface="+mn-ea"/>
                <a:sym typeface="+mn-ea"/>
              </a:rPr>
              <a:t>和</a:t>
            </a:r>
            <a:r>
              <a:rPr lang="en-US" altLang="zh-CN" sz="2400" dirty="0">
                <a:latin typeface="+mn-ea"/>
                <a:sym typeface="+mn-ea"/>
              </a:rPr>
              <a:t>PT</a:t>
            </a:r>
            <a:r>
              <a:rPr lang="zh-CN" altLang="zh-CN" sz="2400" dirty="0">
                <a:latin typeface="+mn-ea"/>
                <a:sym typeface="+mn-ea"/>
              </a:rPr>
              <a:t>类上市公司。</a:t>
            </a:r>
            <a:endParaRPr lang="zh-CN" altLang="zh-CN" sz="2400" b="0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altLang="zh-CN" sz="2400" dirty="0">
              <a:latin typeface="+mn-ea"/>
              <a:sym typeface="+mn-ea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zh-CN" sz="2400" u="sng" dirty="0">
                <a:latin typeface="+mn-ea"/>
                <a:sym typeface="+mn-ea"/>
              </a:rPr>
              <a:t>基于上述选择标准，最后筛选出</a:t>
            </a:r>
            <a:r>
              <a:rPr lang="zh-CN" altLang="zh-CN" sz="2400" b="1" u="sng" dirty="0">
                <a:latin typeface="+mn-ea"/>
                <a:sym typeface="+mn-ea"/>
              </a:rPr>
              <a:t>上海</a:t>
            </a:r>
            <a:r>
              <a:rPr lang="zh-CN" altLang="en-US" sz="2400" b="1" u="sng" dirty="0">
                <a:latin typeface="+mn-ea"/>
                <a:sym typeface="+mn-ea"/>
              </a:rPr>
              <a:t>证券</a:t>
            </a:r>
            <a:r>
              <a:rPr lang="zh-CN" altLang="zh-CN" sz="2400" b="1" u="sng" dirty="0">
                <a:latin typeface="+mn-ea"/>
                <a:sym typeface="+mn-ea"/>
              </a:rPr>
              <a:t>交易所上市公司</a:t>
            </a:r>
            <a:r>
              <a:rPr lang="en-US" altLang="zh-CN" sz="2400" b="1" u="sng" dirty="0">
                <a:latin typeface="+mn-ea"/>
                <a:sym typeface="+mn-ea"/>
              </a:rPr>
              <a:t>7</a:t>
            </a:r>
            <a:r>
              <a:rPr lang="zh-CN" altLang="zh-CN" sz="2400" b="1" u="sng" dirty="0">
                <a:latin typeface="+mn-ea"/>
                <a:sym typeface="+mn-ea"/>
              </a:rPr>
              <a:t>年的数据</a:t>
            </a:r>
            <a:r>
              <a:rPr lang="zh-CN" altLang="zh-CN" sz="2400" u="sng" dirty="0">
                <a:latin typeface="+mn-ea"/>
                <a:sym typeface="+mn-ea"/>
              </a:rPr>
              <a:t>作为样本。</a:t>
            </a:r>
            <a:endParaRPr lang="zh-CN" altLang="en-US" sz="2400" u="sng" dirty="0">
              <a:latin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4818" name="标题 1"/>
          <p:cNvSpPr>
            <a:spLocks noGrp="1"/>
          </p:cNvSpPr>
          <p:nvPr/>
        </p:nvSpPr>
        <p:spPr>
          <a:xfrm>
            <a:off x="1927860" y="1217930"/>
            <a:ext cx="8534400" cy="505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latin typeface="+mn-ea"/>
                <a:ea typeface="+mn-ea"/>
                <a:cs typeface="+mj-cs"/>
                <a:sym typeface="+mn-ea"/>
              </a:rPr>
              <a:t>债务期限结构影响因素研究</a:t>
            </a:r>
            <a:endParaRPr lang="zh-CN" altLang="en-US" sz="3200" dirty="0">
              <a:latin typeface="+mn-ea"/>
              <a:ea typeface="+mn-ea"/>
              <a:cs typeface="+mj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2474074"/>
              </p:ext>
            </p:extLst>
          </p:nvPr>
        </p:nvGraphicFramePr>
        <p:xfrm>
          <a:off x="1992313" y="2730818"/>
          <a:ext cx="8410893" cy="2582587"/>
        </p:xfrm>
        <a:graphic>
          <a:graphicData uri="http://schemas.openxmlformats.org/drawingml/2006/table">
            <a:tbl>
              <a:tblPr/>
              <a:tblGrid>
                <a:gridCol w="1607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1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变量名称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数据样本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数据源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42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上市公司代码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）取</a:t>
                      </a: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非金融行业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且</a:t>
                      </a: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只有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A</a:t>
                      </a: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股上市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的公司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）取</a:t>
                      </a: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上交所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）筛选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2006-2012</a:t>
                      </a: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且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剔除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ST</a:t>
                      </a: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和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PT</a:t>
                      </a: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类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上市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公司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最后得到样本公司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公司信息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CInfo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；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最新股票信息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LstkInfo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；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年股票综合数据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YRESSTK</a:t>
                      </a: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28" name="内容占位符 6"/>
          <p:cNvSpPr>
            <a:spLocks noGrp="1"/>
          </p:cNvSpPr>
          <p:nvPr>
            <p:ph idx="4294967295"/>
          </p:nvPr>
        </p:nvSpPr>
        <p:spPr>
          <a:xfrm>
            <a:off x="1862455" y="1928813"/>
            <a:ext cx="8540750" cy="595312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800" dirty="0">
                <a:latin typeface="+mn-ea"/>
                <a:cs typeface="+mn-cs"/>
              </a:rPr>
              <a:t>收集及处理数据</a:t>
            </a:r>
            <a:r>
              <a:rPr lang="en-US" altLang="zh-CN" sz="2800" dirty="0">
                <a:latin typeface="+mn-ea"/>
                <a:cs typeface="+mn-cs"/>
              </a:rPr>
              <a:t>——</a:t>
            </a:r>
            <a:r>
              <a:rPr lang="zh-CN" altLang="en-US" sz="2800" dirty="0">
                <a:latin typeface="+mn-ea"/>
                <a:cs typeface="+mn-cs"/>
              </a:rPr>
              <a:t>样本公司</a:t>
            </a:r>
          </a:p>
        </p:txBody>
      </p:sp>
      <p:sp>
        <p:nvSpPr>
          <p:cNvPr id="38929" name="内容占位符 2"/>
          <p:cNvSpPr txBox="1"/>
          <p:nvPr/>
        </p:nvSpPr>
        <p:spPr>
          <a:xfrm>
            <a:off x="1921510" y="4909750"/>
            <a:ext cx="8540750" cy="99861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</a:pPr>
            <a:endParaRPr lang="zh-CN" altLang="en-US" sz="28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</a:pPr>
            <a:r>
              <a:rPr lang="zh-CN" altLang="en-US" sz="2800" u="sng" dirty="0">
                <a:latin typeface="+mn-ea"/>
              </a:rPr>
              <a:t>筛选得到</a:t>
            </a:r>
            <a:r>
              <a:rPr lang="en-US" altLang="zh-CN" sz="2800" u="sng" dirty="0">
                <a:latin typeface="+mn-ea"/>
              </a:rPr>
              <a:t>822</a:t>
            </a:r>
            <a:r>
              <a:rPr lang="zh-CN" altLang="en-US" sz="2800" u="sng" dirty="0">
                <a:latin typeface="+mn-ea"/>
              </a:rPr>
              <a:t>个样本公司</a:t>
            </a:r>
            <a:endParaRPr lang="en-US" altLang="zh-CN" sz="2800" u="sng" dirty="0">
              <a:latin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</a:pPr>
            <a:endParaRPr lang="zh-CN" altLang="en-US" sz="28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209303" y="348033"/>
            <a:ext cx="7863029" cy="440676"/>
          </a:xfrm>
        </p:spPr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4818" name="标题 1"/>
          <p:cNvSpPr>
            <a:spLocks noGrp="1"/>
          </p:cNvSpPr>
          <p:nvPr/>
        </p:nvSpPr>
        <p:spPr>
          <a:xfrm>
            <a:off x="1927860" y="1263650"/>
            <a:ext cx="8534400" cy="505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latin typeface="+mn-ea"/>
                <a:ea typeface="+mn-ea"/>
                <a:cs typeface="+mj-cs"/>
                <a:sym typeface="+mn-ea"/>
              </a:rPr>
              <a:t>债务期限结构影响因素研究</a:t>
            </a:r>
            <a:endParaRPr lang="zh-CN" altLang="en-US" sz="3200" dirty="0">
              <a:latin typeface="+mn-ea"/>
              <a:ea typeface="+mn-ea"/>
              <a:cs typeface="+mj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822435"/>
              </p:ext>
            </p:extLst>
          </p:nvPr>
        </p:nvGraphicFramePr>
        <p:xfrm>
          <a:off x="1604963" y="2733040"/>
          <a:ext cx="8982075" cy="1391285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911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5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0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9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因变量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变量名称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计算公式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数据源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rgbClr val="080808"/>
                          </a:solidFill>
                          <a:latin typeface="+mn-ea"/>
                          <a:ea typeface="+mn-ea"/>
                          <a:cs typeface="+mn-ea"/>
                        </a:rPr>
                        <a:t>Ｙ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债务期限结构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债务期限结构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=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非流动负债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</a:rPr>
                        <a:t>总负债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资产负债表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BS_ALL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上箭头标注 1"/>
          <p:cNvSpPr/>
          <p:nvPr/>
        </p:nvSpPr>
        <p:spPr>
          <a:xfrm>
            <a:off x="4103688" y="4076700"/>
            <a:ext cx="2665413" cy="136842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4AB1E4">
              <a:lumMod val="20000"/>
              <a:lumOff val="80000"/>
            </a:srgbClr>
          </a:solidFill>
        </p:spPr>
        <p:style>
          <a:lnRef idx="2">
            <a:srgbClr val="4AB1E4">
              <a:shade val="50000"/>
            </a:srgbClr>
          </a:lnRef>
          <a:fillRef idx="1">
            <a:srgbClr val="4AB1E4"/>
          </a:fillRef>
          <a:effectRef idx="0">
            <a:srgbClr val="4AB1E4"/>
          </a:effectRef>
          <a:fontRef idx="minor">
            <a:srgbClr val="FFFFFF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数据下载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www.resset.com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90577" y="3813047"/>
            <a:ext cx="1394076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PART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2481" y="2262988"/>
            <a:ext cx="2229877" cy="24745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5300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6398" y="3123437"/>
            <a:ext cx="3093148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lvl="0" algn="ctr"/>
            <a:r>
              <a:rPr lang="zh-CN" altLang="en-US" sz="3700" b="1" dirty="0">
                <a:solidFill>
                  <a:prstClr val="white"/>
                </a:solidFill>
                <a:sym typeface="+mn-ea"/>
              </a:rPr>
              <a:t>锐思数据简介</a:t>
            </a: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3" descr="E:\文档\doc\04.svn\100.综合\005.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47" y="259488"/>
            <a:ext cx="1600200" cy="63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24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4818" name="标题 1"/>
          <p:cNvSpPr>
            <a:spLocks noGrp="1"/>
          </p:cNvSpPr>
          <p:nvPr/>
        </p:nvSpPr>
        <p:spPr>
          <a:xfrm>
            <a:off x="1927860" y="1229995"/>
            <a:ext cx="8534400" cy="505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latin typeface="+mn-ea"/>
                <a:ea typeface="+mn-ea"/>
                <a:cs typeface="+mj-cs"/>
                <a:sym typeface="+mn-ea"/>
              </a:rPr>
              <a:t>债务期限结构影响因素研究</a:t>
            </a:r>
            <a:endParaRPr lang="zh-CN" altLang="en-US" sz="3200" dirty="0">
              <a:latin typeface="+mn-ea"/>
              <a:ea typeface="+mn-ea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34" y="1794722"/>
            <a:ext cx="9558866" cy="48645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65702" y="1532341"/>
            <a:ext cx="9663446" cy="44318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2966085" y="2452053"/>
            <a:ext cx="1152525" cy="431800"/>
          </a:xfrm>
          <a:prstGeom prst="wedgeRoundRectCallout">
            <a:avLst>
              <a:gd name="adj1" fmla="val -63855"/>
              <a:gd name="adj2" fmla="val -3635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数据库选择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20" y="1671955"/>
            <a:ext cx="9597390" cy="439864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2314575" y="4833303"/>
            <a:ext cx="1152525" cy="431800"/>
          </a:xfrm>
          <a:prstGeom prst="wedgeRoundRectCallout">
            <a:avLst>
              <a:gd name="adj1" fmla="val -42210"/>
              <a:gd name="adj2" fmla="val 8733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数据表选择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950" y="1583210"/>
            <a:ext cx="9721527" cy="44551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6795770" y="3513138"/>
            <a:ext cx="1511300" cy="431800"/>
          </a:xfrm>
          <a:prstGeom prst="wedgeRoundRectCallout">
            <a:avLst>
              <a:gd name="adj1" fmla="val -79156"/>
              <a:gd name="adj2" fmla="val 4354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日期范围选择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680" y="1710690"/>
            <a:ext cx="9559290" cy="43884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6026785" y="4363085"/>
            <a:ext cx="1512888" cy="433388"/>
          </a:xfrm>
          <a:prstGeom prst="wedgeRoundRectCallout">
            <a:avLst>
              <a:gd name="adj1" fmla="val -66645"/>
              <a:gd name="adj2" fmla="val 3624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设置查询条件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960" y="1596390"/>
            <a:ext cx="9481820" cy="43453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7755255" y="3896360"/>
            <a:ext cx="1152525" cy="504825"/>
          </a:xfrm>
          <a:prstGeom prst="wedgeRoundRectCallout">
            <a:avLst>
              <a:gd name="adj1" fmla="val -44751"/>
              <a:gd name="adj2" fmla="val 9880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变量选择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840" y="1588135"/>
            <a:ext cx="9420860" cy="43135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9583420" y="4257040"/>
            <a:ext cx="1223963" cy="431800"/>
          </a:xfrm>
          <a:prstGeom prst="wedgeRoundRectCallout">
            <a:avLst>
              <a:gd name="adj1" fmla="val -44751"/>
              <a:gd name="adj2" fmla="val 9880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变量选择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015" y="1786890"/>
            <a:ext cx="9226550" cy="42443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5981383" y="3693160"/>
            <a:ext cx="1368425" cy="431800"/>
          </a:xfrm>
          <a:prstGeom prst="wedgeRoundRectCallout">
            <a:avLst>
              <a:gd name="adj1" fmla="val -71797"/>
              <a:gd name="adj2" fmla="val 2582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输出格式选择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730" y="1682115"/>
            <a:ext cx="9293225" cy="42595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5084763" y="4137343"/>
            <a:ext cx="1296988" cy="360363"/>
          </a:xfrm>
          <a:prstGeom prst="wedgeRoundRectCallout">
            <a:avLst>
              <a:gd name="adj1" fmla="val -45442"/>
              <a:gd name="adj2" fmla="val 10026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发送邮箱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730" y="1682115"/>
            <a:ext cx="9293225" cy="42595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7502843" y="4635818"/>
            <a:ext cx="1296988" cy="360363"/>
          </a:xfrm>
          <a:prstGeom prst="wedgeRoundRectCallout">
            <a:avLst>
              <a:gd name="adj1" fmla="val -45442"/>
              <a:gd name="adj2" fmla="val 10026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数据预览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 dirty="0"/>
              <a:t>锐思公司介绍</a:t>
            </a:r>
          </a:p>
        </p:txBody>
      </p:sp>
      <p:sp>
        <p:nvSpPr>
          <p:cNvPr id="59" name="内容占位符 2">
            <a:extLst>
              <a:ext uri="{FF2B5EF4-FFF2-40B4-BE49-F238E27FC236}">
                <a16:creationId xmlns:a16="http://schemas.microsoft.com/office/drawing/2014/main" id="{CF811049-A2AD-96DC-2065-A57C97B36F2F}"/>
              </a:ext>
            </a:extLst>
          </p:cNvPr>
          <p:cNvSpPr txBox="1"/>
          <p:nvPr/>
        </p:nvSpPr>
        <p:spPr>
          <a:xfrm>
            <a:off x="1209303" y="1127330"/>
            <a:ext cx="10007941" cy="1282385"/>
          </a:xfrm>
          <a:prstGeom prst="rect">
            <a:avLst/>
          </a:prstGeo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070C0"/>
                </a:solidFill>
                <a:latin typeface="+mn-ea"/>
              </a:rPr>
              <a:t>北京聚源锐思数据科技有限公司</a:t>
            </a:r>
            <a:r>
              <a:rPr lang="zh-CN" altLang="en-US" dirty="0">
                <a:latin typeface="+mn-ea"/>
              </a:rPr>
              <a:t>（简称“</a:t>
            </a:r>
            <a:r>
              <a:rPr lang="zh-CN" altLang="en-US" b="1" dirty="0">
                <a:solidFill>
                  <a:srgbClr val="0070C0"/>
                </a:solidFill>
                <a:latin typeface="+mn-ea"/>
              </a:rPr>
              <a:t>锐思数据</a:t>
            </a:r>
            <a:r>
              <a:rPr lang="zh-CN" altLang="en-US" dirty="0">
                <a:latin typeface="+mn-ea"/>
              </a:rPr>
              <a:t>”）是一家专门从事金融数据库和相关教学科研软件研发的“国家级高新技术企业”。公司自</a:t>
            </a:r>
            <a:r>
              <a:rPr lang="en-US" altLang="zh-CN" dirty="0">
                <a:latin typeface="+mn-ea"/>
              </a:rPr>
              <a:t>2006</a:t>
            </a:r>
            <a:r>
              <a:rPr lang="zh-CN" altLang="en-US" dirty="0">
                <a:latin typeface="+mn-ea"/>
              </a:rPr>
              <a:t>年成立以来，一直致力于为教育科研机构提供一流的金融经济数据库、投资研究工具、教学辅助软件、教学实验室建设服务。公司以知识产权为核心战略，目前已申请专利、著作权、商标近百项，被认定为国家“高新技术企业”、中关村“高新技术企业”、“双软企业”、“信用等级</a:t>
            </a:r>
            <a:r>
              <a:rPr lang="en-US" dirty="0">
                <a:latin typeface="+mn-ea"/>
              </a:rPr>
              <a:t>AAA</a:t>
            </a:r>
            <a:r>
              <a:rPr lang="zh-CN" altLang="en-US" dirty="0">
                <a:latin typeface="+mn-ea"/>
              </a:rPr>
              <a:t>级企业”。</a:t>
            </a:r>
          </a:p>
          <a:p>
            <a:pPr algn="just">
              <a:lnSpc>
                <a:spcPct val="150000"/>
              </a:lnSpc>
            </a:pPr>
            <a:endParaRPr lang="zh-CN" altLang="en-US" dirty="0">
              <a:latin typeface="+mn-ea"/>
            </a:endParaRPr>
          </a:p>
          <a:p>
            <a:pPr marL="0" marR="0" lvl="0" indent="0" algn="just" defTabSz="1363980" rtl="0" eaLnBrk="1" fontAlgn="auto" latinLnBrk="0" hangingPunct="1">
              <a:lnSpc>
                <a:spcPct val="15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66" name="Rectangle 1">
            <a:extLst>
              <a:ext uri="{FF2B5EF4-FFF2-40B4-BE49-F238E27FC236}">
                <a16:creationId xmlns:a16="http://schemas.microsoft.com/office/drawing/2014/main" id="{73F4D3B2-D9E3-8FE3-A34A-1B1D1A8122B9}"/>
              </a:ext>
            </a:extLst>
          </p:cNvPr>
          <p:cNvSpPr/>
          <p:nvPr/>
        </p:nvSpPr>
        <p:spPr>
          <a:xfrm>
            <a:off x="556549" y="3925356"/>
            <a:ext cx="1871980" cy="253619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Rectangle 32">
            <a:extLst>
              <a:ext uri="{FF2B5EF4-FFF2-40B4-BE49-F238E27FC236}">
                <a16:creationId xmlns:a16="http://schemas.microsoft.com/office/drawing/2014/main" id="{2FF10CCD-4AF2-B6E1-4A56-BAFFA69135DF}"/>
              </a:ext>
            </a:extLst>
          </p:cNvPr>
          <p:cNvSpPr/>
          <p:nvPr/>
        </p:nvSpPr>
        <p:spPr>
          <a:xfrm>
            <a:off x="2710469" y="3925356"/>
            <a:ext cx="1979930" cy="253619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B70B4155-D05E-BD3D-A44B-8A3650D2F7CC}"/>
              </a:ext>
            </a:extLst>
          </p:cNvPr>
          <p:cNvSpPr/>
          <p:nvPr/>
        </p:nvSpPr>
        <p:spPr>
          <a:xfrm>
            <a:off x="5002184" y="3925356"/>
            <a:ext cx="1974215" cy="253619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9" name="Group 4">
            <a:extLst>
              <a:ext uri="{FF2B5EF4-FFF2-40B4-BE49-F238E27FC236}">
                <a16:creationId xmlns:a16="http://schemas.microsoft.com/office/drawing/2014/main" id="{75B13995-FFE4-1951-5A4F-E52E40400D7F}"/>
              </a:ext>
            </a:extLst>
          </p:cNvPr>
          <p:cNvGrpSpPr/>
          <p:nvPr/>
        </p:nvGrpSpPr>
        <p:grpSpPr>
          <a:xfrm>
            <a:off x="2236655" y="4456828"/>
            <a:ext cx="572511" cy="630554"/>
            <a:chOff x="7645400" y="4730750"/>
            <a:chExt cx="2006603" cy="2006600"/>
          </a:xfrm>
        </p:grpSpPr>
        <p:sp>
          <p:nvSpPr>
            <p:cNvPr id="70" name="Oval 3">
              <a:extLst>
                <a:ext uri="{FF2B5EF4-FFF2-40B4-BE49-F238E27FC236}">
                  <a16:creationId xmlns:a16="http://schemas.microsoft.com/office/drawing/2014/main" id="{CE501955-7584-E73E-10F4-56A806847C3F}"/>
                </a:ext>
              </a:extLst>
            </p:cNvPr>
            <p:cNvSpPr/>
            <p:nvPr/>
          </p:nvSpPr>
          <p:spPr>
            <a:xfrm>
              <a:off x="7645400" y="4730750"/>
              <a:ext cx="2006603" cy="200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117">
              <a:extLst>
                <a:ext uri="{FF2B5EF4-FFF2-40B4-BE49-F238E27FC236}">
                  <a16:creationId xmlns:a16="http://schemas.microsoft.com/office/drawing/2014/main" id="{A226F55E-042C-2E89-7CD3-40DA487FF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790" y="5247627"/>
              <a:ext cx="903208" cy="932115"/>
            </a:xfrm>
            <a:custGeom>
              <a:avLst/>
              <a:gdLst>
                <a:gd name="T0" fmla="*/ 457 w 458"/>
                <a:gd name="T1" fmla="*/ 221 h 472"/>
                <a:gd name="T2" fmla="*/ 457 w 458"/>
                <a:gd name="T3" fmla="*/ 221 h 472"/>
                <a:gd name="T4" fmla="*/ 236 w 458"/>
                <a:gd name="T5" fmla="*/ 15 h 472"/>
                <a:gd name="T6" fmla="*/ 206 w 458"/>
                <a:gd name="T7" fmla="*/ 15 h 472"/>
                <a:gd name="T8" fmla="*/ 206 w 458"/>
                <a:gd name="T9" fmla="*/ 44 h 472"/>
                <a:gd name="T10" fmla="*/ 412 w 458"/>
                <a:gd name="T11" fmla="*/ 235 h 472"/>
                <a:gd name="T12" fmla="*/ 206 w 458"/>
                <a:gd name="T13" fmla="*/ 442 h 472"/>
                <a:gd name="T14" fmla="*/ 206 w 458"/>
                <a:gd name="T15" fmla="*/ 471 h 472"/>
                <a:gd name="T16" fmla="*/ 236 w 458"/>
                <a:gd name="T17" fmla="*/ 471 h 472"/>
                <a:gd name="T18" fmla="*/ 457 w 458"/>
                <a:gd name="T19" fmla="*/ 250 h 472"/>
                <a:gd name="T20" fmla="*/ 457 w 458"/>
                <a:gd name="T21" fmla="*/ 235 h 472"/>
                <a:gd name="T22" fmla="*/ 457 w 458"/>
                <a:gd name="T23" fmla="*/ 221 h 472"/>
                <a:gd name="T24" fmla="*/ 221 w 458"/>
                <a:gd name="T25" fmla="*/ 235 h 472"/>
                <a:gd name="T26" fmla="*/ 221 w 458"/>
                <a:gd name="T27" fmla="*/ 235 h 472"/>
                <a:gd name="T28" fmla="*/ 221 w 458"/>
                <a:gd name="T29" fmla="*/ 221 h 472"/>
                <a:gd name="T30" fmla="*/ 44 w 458"/>
                <a:gd name="T31" fmla="*/ 44 h 472"/>
                <a:gd name="T32" fmla="*/ 15 w 458"/>
                <a:gd name="T33" fmla="*/ 44 h 472"/>
                <a:gd name="T34" fmla="*/ 15 w 458"/>
                <a:gd name="T35" fmla="*/ 74 h 472"/>
                <a:gd name="T36" fmla="*/ 177 w 458"/>
                <a:gd name="T37" fmla="*/ 235 h 472"/>
                <a:gd name="T38" fmla="*/ 15 w 458"/>
                <a:gd name="T39" fmla="*/ 397 h 472"/>
                <a:gd name="T40" fmla="*/ 15 w 458"/>
                <a:gd name="T41" fmla="*/ 427 h 472"/>
                <a:gd name="T42" fmla="*/ 44 w 458"/>
                <a:gd name="T43" fmla="*/ 427 h 472"/>
                <a:gd name="T44" fmla="*/ 221 w 458"/>
                <a:gd name="T45" fmla="*/ 250 h 472"/>
                <a:gd name="T46" fmla="*/ 221 w 458"/>
                <a:gd name="T47" fmla="*/ 23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>
                <a:solidFill>
                  <a:srgbClr val="73757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Group 53">
            <a:extLst>
              <a:ext uri="{FF2B5EF4-FFF2-40B4-BE49-F238E27FC236}">
                <a16:creationId xmlns:a16="http://schemas.microsoft.com/office/drawing/2014/main" id="{508021AB-F2DF-E255-CFCF-D074C68FC945}"/>
              </a:ext>
            </a:extLst>
          </p:cNvPr>
          <p:cNvGrpSpPr/>
          <p:nvPr/>
        </p:nvGrpSpPr>
        <p:grpSpPr>
          <a:xfrm>
            <a:off x="4590463" y="4456828"/>
            <a:ext cx="572510" cy="630554"/>
            <a:chOff x="7645400" y="4730750"/>
            <a:chExt cx="2006600" cy="2006600"/>
          </a:xfrm>
        </p:grpSpPr>
        <p:sp>
          <p:nvSpPr>
            <p:cNvPr id="99" name="Oval 54">
              <a:extLst>
                <a:ext uri="{FF2B5EF4-FFF2-40B4-BE49-F238E27FC236}">
                  <a16:creationId xmlns:a16="http://schemas.microsoft.com/office/drawing/2014/main" id="{84A3FE03-92D3-E11E-8511-9DF06A58B805}"/>
                </a:ext>
              </a:extLst>
            </p:cNvPr>
            <p:cNvSpPr/>
            <p:nvPr/>
          </p:nvSpPr>
          <p:spPr>
            <a:xfrm>
              <a:off x="7645400" y="4730750"/>
              <a:ext cx="2006600" cy="200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117">
              <a:extLst>
                <a:ext uri="{FF2B5EF4-FFF2-40B4-BE49-F238E27FC236}">
                  <a16:creationId xmlns:a16="http://schemas.microsoft.com/office/drawing/2014/main" id="{832CA8B1-0205-ED35-3662-A2B1FD364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790" y="5247627"/>
              <a:ext cx="903208" cy="932115"/>
            </a:xfrm>
            <a:custGeom>
              <a:avLst/>
              <a:gdLst>
                <a:gd name="T0" fmla="*/ 457 w 458"/>
                <a:gd name="T1" fmla="*/ 221 h 472"/>
                <a:gd name="T2" fmla="*/ 457 w 458"/>
                <a:gd name="T3" fmla="*/ 221 h 472"/>
                <a:gd name="T4" fmla="*/ 236 w 458"/>
                <a:gd name="T5" fmla="*/ 15 h 472"/>
                <a:gd name="T6" fmla="*/ 206 w 458"/>
                <a:gd name="T7" fmla="*/ 15 h 472"/>
                <a:gd name="T8" fmla="*/ 206 w 458"/>
                <a:gd name="T9" fmla="*/ 44 h 472"/>
                <a:gd name="T10" fmla="*/ 412 w 458"/>
                <a:gd name="T11" fmla="*/ 235 h 472"/>
                <a:gd name="T12" fmla="*/ 206 w 458"/>
                <a:gd name="T13" fmla="*/ 442 h 472"/>
                <a:gd name="T14" fmla="*/ 206 w 458"/>
                <a:gd name="T15" fmla="*/ 471 h 472"/>
                <a:gd name="T16" fmla="*/ 236 w 458"/>
                <a:gd name="T17" fmla="*/ 471 h 472"/>
                <a:gd name="T18" fmla="*/ 457 w 458"/>
                <a:gd name="T19" fmla="*/ 250 h 472"/>
                <a:gd name="T20" fmla="*/ 457 w 458"/>
                <a:gd name="T21" fmla="*/ 235 h 472"/>
                <a:gd name="T22" fmla="*/ 457 w 458"/>
                <a:gd name="T23" fmla="*/ 221 h 472"/>
                <a:gd name="T24" fmla="*/ 221 w 458"/>
                <a:gd name="T25" fmla="*/ 235 h 472"/>
                <a:gd name="T26" fmla="*/ 221 w 458"/>
                <a:gd name="T27" fmla="*/ 235 h 472"/>
                <a:gd name="T28" fmla="*/ 221 w 458"/>
                <a:gd name="T29" fmla="*/ 221 h 472"/>
                <a:gd name="T30" fmla="*/ 44 w 458"/>
                <a:gd name="T31" fmla="*/ 44 h 472"/>
                <a:gd name="T32" fmla="*/ 15 w 458"/>
                <a:gd name="T33" fmla="*/ 44 h 472"/>
                <a:gd name="T34" fmla="*/ 15 w 458"/>
                <a:gd name="T35" fmla="*/ 74 h 472"/>
                <a:gd name="T36" fmla="*/ 177 w 458"/>
                <a:gd name="T37" fmla="*/ 235 h 472"/>
                <a:gd name="T38" fmla="*/ 15 w 458"/>
                <a:gd name="T39" fmla="*/ 397 h 472"/>
                <a:gd name="T40" fmla="*/ 15 w 458"/>
                <a:gd name="T41" fmla="*/ 427 h 472"/>
                <a:gd name="T42" fmla="*/ 44 w 458"/>
                <a:gd name="T43" fmla="*/ 427 h 472"/>
                <a:gd name="T44" fmla="*/ 221 w 458"/>
                <a:gd name="T45" fmla="*/ 250 h 472"/>
                <a:gd name="T46" fmla="*/ 221 w 458"/>
                <a:gd name="T47" fmla="*/ 23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>
                <a:solidFill>
                  <a:srgbClr val="73757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1" name="TextBox 31">
            <a:extLst>
              <a:ext uri="{FF2B5EF4-FFF2-40B4-BE49-F238E27FC236}">
                <a16:creationId xmlns:a16="http://schemas.microsoft.com/office/drawing/2014/main" id="{BBC86B4E-7702-27AC-F73B-04A0B5F87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74" y="4830231"/>
            <a:ext cx="1744345" cy="121983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金融研究数据库正式推出</a:t>
            </a:r>
          </a:p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被认定为北京高新技术企业</a:t>
            </a:r>
            <a:endParaRPr lang="en-US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" name="TextBox 33">
            <a:extLst>
              <a:ext uri="{FF2B5EF4-FFF2-40B4-BE49-F238E27FC236}">
                <a16:creationId xmlns:a16="http://schemas.microsoft.com/office/drawing/2014/main" id="{4123FE7F-567C-1E3C-7C6E-16711EA55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719" y="4798232"/>
            <a:ext cx="1781831" cy="63615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金融计算与建模实验平台等辅助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sym typeface="+mn-ea"/>
              </a:rPr>
              <a:t>教学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系列软件正式推出</a:t>
            </a:r>
          </a:p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与众多高校展开科研、教学等合作</a:t>
            </a:r>
          </a:p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被认定为国家级高新技术企业</a:t>
            </a:r>
          </a:p>
        </p:txBody>
      </p:sp>
      <p:sp>
        <p:nvSpPr>
          <p:cNvPr id="103" name="TextBox 35">
            <a:extLst>
              <a:ext uri="{FF2B5EF4-FFF2-40B4-BE49-F238E27FC236}">
                <a16:creationId xmlns:a16="http://schemas.microsoft.com/office/drawing/2014/main" id="{5DDC6CD1-F352-0C6A-7620-CA9BDCBA0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149" y="4798481"/>
            <a:ext cx="1858645" cy="63627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宏观经济数据库、行业数据库正式上线</a:t>
            </a:r>
          </a:p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量化研究平台等投研系列软件正式发布</a:t>
            </a:r>
          </a:p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建立数据库、辅助教学、投资研究三大自主产品系列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" name="TextBox 36">
            <a:extLst>
              <a:ext uri="{FF2B5EF4-FFF2-40B4-BE49-F238E27FC236}">
                <a16:creationId xmlns:a16="http://schemas.microsoft.com/office/drawing/2014/main" id="{9DBDCC12-B721-D8DD-B88D-DEBB7FB8E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596" y="4226666"/>
            <a:ext cx="1530201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ctr" defTabSz="913765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2006</a:t>
            </a:r>
          </a:p>
        </p:txBody>
      </p:sp>
      <p:sp>
        <p:nvSpPr>
          <p:cNvPr id="105" name="TextBox 37">
            <a:extLst>
              <a:ext uri="{FF2B5EF4-FFF2-40B4-BE49-F238E27FC236}">
                <a16:creationId xmlns:a16="http://schemas.microsoft.com/office/drawing/2014/main" id="{C6ACEED1-946F-4D0E-F934-CEE735EFD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887" y="4226666"/>
            <a:ext cx="1781831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ctr" defTabSz="913765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2008</a:t>
            </a:r>
          </a:p>
        </p:txBody>
      </p:sp>
      <p:sp>
        <p:nvSpPr>
          <p:cNvPr id="106" name="TextBox 38">
            <a:extLst>
              <a:ext uri="{FF2B5EF4-FFF2-40B4-BE49-F238E27FC236}">
                <a16:creationId xmlns:a16="http://schemas.microsoft.com/office/drawing/2014/main" id="{71A4835F-24BF-335A-FBDF-910EE4CB4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044" y="4226666"/>
            <a:ext cx="1781831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ctr" defTabSz="913765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2013</a:t>
            </a:r>
          </a:p>
        </p:txBody>
      </p:sp>
      <p:sp>
        <p:nvSpPr>
          <p:cNvPr id="107" name="Rectangle 5">
            <a:extLst>
              <a:ext uri="{FF2B5EF4-FFF2-40B4-BE49-F238E27FC236}">
                <a16:creationId xmlns:a16="http://schemas.microsoft.com/office/drawing/2014/main" id="{B572D3D5-092A-CDB5-95BF-FE4B1B42159F}"/>
              </a:ext>
            </a:extLst>
          </p:cNvPr>
          <p:cNvSpPr/>
          <p:nvPr/>
        </p:nvSpPr>
        <p:spPr>
          <a:xfrm>
            <a:off x="3346421" y="3503345"/>
            <a:ext cx="737560" cy="631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8" name="Freeform 67">
            <a:extLst>
              <a:ext uri="{FF2B5EF4-FFF2-40B4-BE49-F238E27FC236}">
                <a16:creationId xmlns:a16="http://schemas.microsoft.com/office/drawing/2014/main" id="{4ECA7FE4-15A3-1B19-61BB-53927D50D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205" y="3429000"/>
            <a:ext cx="519720" cy="665597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 defTabSz="913765">
              <a:defRPr/>
            </a:pPr>
            <a:endParaRPr lang="en-US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109" name="Rectangle 66">
            <a:extLst>
              <a:ext uri="{FF2B5EF4-FFF2-40B4-BE49-F238E27FC236}">
                <a16:creationId xmlns:a16="http://schemas.microsoft.com/office/drawing/2014/main" id="{01D5AE3F-AF14-F1CC-608B-582115472B62}"/>
              </a:ext>
            </a:extLst>
          </p:cNvPr>
          <p:cNvSpPr/>
          <p:nvPr/>
        </p:nvSpPr>
        <p:spPr>
          <a:xfrm>
            <a:off x="1143167" y="3503345"/>
            <a:ext cx="688102" cy="665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0" name="Rectangle 67">
            <a:extLst>
              <a:ext uri="{FF2B5EF4-FFF2-40B4-BE49-F238E27FC236}">
                <a16:creationId xmlns:a16="http://schemas.microsoft.com/office/drawing/2014/main" id="{D0BE98DF-2654-70F9-F738-250D53411913}"/>
              </a:ext>
            </a:extLst>
          </p:cNvPr>
          <p:cNvSpPr/>
          <p:nvPr/>
        </p:nvSpPr>
        <p:spPr>
          <a:xfrm>
            <a:off x="5623802" y="3474408"/>
            <a:ext cx="704893" cy="65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1" name="Freeform 74">
            <a:extLst>
              <a:ext uri="{FF2B5EF4-FFF2-40B4-BE49-F238E27FC236}">
                <a16:creationId xmlns:a16="http://schemas.microsoft.com/office/drawing/2014/main" id="{D7ADFD4D-EA49-45A4-5B23-6E8101E24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922" y="3574198"/>
            <a:ext cx="483835" cy="48223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 defTabSz="913765">
              <a:defRPr/>
            </a:pPr>
            <a:endParaRPr lang="en-US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112" name="Rectangle 37">
            <a:extLst>
              <a:ext uri="{FF2B5EF4-FFF2-40B4-BE49-F238E27FC236}">
                <a16:creationId xmlns:a16="http://schemas.microsoft.com/office/drawing/2014/main" id="{3CC7EAA3-67F3-860E-9809-705E11954604}"/>
              </a:ext>
            </a:extLst>
          </p:cNvPr>
          <p:cNvSpPr/>
          <p:nvPr/>
        </p:nvSpPr>
        <p:spPr>
          <a:xfrm>
            <a:off x="7281199" y="3922816"/>
            <a:ext cx="2002155" cy="2538730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3" name="TextBox 51">
            <a:extLst>
              <a:ext uri="{FF2B5EF4-FFF2-40B4-BE49-F238E27FC236}">
                <a16:creationId xmlns:a16="http://schemas.microsoft.com/office/drawing/2014/main" id="{F004A836-4535-0B71-3BEA-9F1ECF3F0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124" y="4781971"/>
            <a:ext cx="1988820" cy="63627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海关系列数据库、非上市公司数据库正式上线</a:t>
            </a:r>
          </a:p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大数据综合教学与实训平台、舆情分析及数据可视化平台正式推出</a:t>
            </a:r>
          </a:p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与高校合作开展大数据专业建设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4" name="TextBox 52">
            <a:extLst>
              <a:ext uri="{FF2B5EF4-FFF2-40B4-BE49-F238E27FC236}">
                <a16:creationId xmlns:a16="http://schemas.microsoft.com/office/drawing/2014/main" id="{9E1712B8-DED4-EA3E-A873-DEFDD649E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9050" y="4223791"/>
            <a:ext cx="1781831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ctr" defTabSz="913765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2016</a:t>
            </a:r>
          </a:p>
        </p:txBody>
      </p:sp>
      <p:sp>
        <p:nvSpPr>
          <p:cNvPr id="115" name="Rectangle 67">
            <a:extLst>
              <a:ext uri="{FF2B5EF4-FFF2-40B4-BE49-F238E27FC236}">
                <a16:creationId xmlns:a16="http://schemas.microsoft.com/office/drawing/2014/main" id="{8B7AA9F4-1E34-12B0-B801-B84791FE8FBC}"/>
              </a:ext>
            </a:extLst>
          </p:cNvPr>
          <p:cNvSpPr/>
          <p:nvPr/>
        </p:nvSpPr>
        <p:spPr>
          <a:xfrm>
            <a:off x="7863044" y="3471533"/>
            <a:ext cx="819117" cy="758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16" name="Group 53">
            <a:extLst>
              <a:ext uri="{FF2B5EF4-FFF2-40B4-BE49-F238E27FC236}">
                <a16:creationId xmlns:a16="http://schemas.microsoft.com/office/drawing/2014/main" id="{B0EC3DCD-3454-0179-CA79-303724CFBBD5}"/>
              </a:ext>
            </a:extLst>
          </p:cNvPr>
          <p:cNvGrpSpPr/>
          <p:nvPr/>
        </p:nvGrpSpPr>
        <p:grpSpPr>
          <a:xfrm>
            <a:off x="6842954" y="4453953"/>
            <a:ext cx="572510" cy="630554"/>
            <a:chOff x="7645400" y="4730750"/>
            <a:chExt cx="2006600" cy="2006600"/>
          </a:xfrm>
        </p:grpSpPr>
        <p:sp>
          <p:nvSpPr>
            <p:cNvPr id="117" name="Oval 54">
              <a:extLst>
                <a:ext uri="{FF2B5EF4-FFF2-40B4-BE49-F238E27FC236}">
                  <a16:creationId xmlns:a16="http://schemas.microsoft.com/office/drawing/2014/main" id="{8F8E455D-525C-3D42-7A83-FFED6B78DEBA}"/>
                </a:ext>
              </a:extLst>
            </p:cNvPr>
            <p:cNvSpPr/>
            <p:nvPr/>
          </p:nvSpPr>
          <p:spPr>
            <a:xfrm>
              <a:off x="7645400" y="4730750"/>
              <a:ext cx="2006600" cy="200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C5F570C-3437-7A2E-4E65-AC7BC3AB3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790" y="5247627"/>
              <a:ext cx="903208" cy="932115"/>
            </a:xfrm>
            <a:custGeom>
              <a:avLst/>
              <a:gdLst>
                <a:gd name="T0" fmla="*/ 457 w 458"/>
                <a:gd name="T1" fmla="*/ 221 h 472"/>
                <a:gd name="T2" fmla="*/ 457 w 458"/>
                <a:gd name="T3" fmla="*/ 221 h 472"/>
                <a:gd name="T4" fmla="*/ 236 w 458"/>
                <a:gd name="T5" fmla="*/ 15 h 472"/>
                <a:gd name="T6" fmla="*/ 206 w 458"/>
                <a:gd name="T7" fmla="*/ 15 h 472"/>
                <a:gd name="T8" fmla="*/ 206 w 458"/>
                <a:gd name="T9" fmla="*/ 44 h 472"/>
                <a:gd name="T10" fmla="*/ 412 w 458"/>
                <a:gd name="T11" fmla="*/ 235 h 472"/>
                <a:gd name="T12" fmla="*/ 206 w 458"/>
                <a:gd name="T13" fmla="*/ 442 h 472"/>
                <a:gd name="T14" fmla="*/ 206 w 458"/>
                <a:gd name="T15" fmla="*/ 471 h 472"/>
                <a:gd name="T16" fmla="*/ 236 w 458"/>
                <a:gd name="T17" fmla="*/ 471 h 472"/>
                <a:gd name="T18" fmla="*/ 457 w 458"/>
                <a:gd name="T19" fmla="*/ 250 h 472"/>
                <a:gd name="T20" fmla="*/ 457 w 458"/>
                <a:gd name="T21" fmla="*/ 235 h 472"/>
                <a:gd name="T22" fmla="*/ 457 w 458"/>
                <a:gd name="T23" fmla="*/ 221 h 472"/>
                <a:gd name="T24" fmla="*/ 221 w 458"/>
                <a:gd name="T25" fmla="*/ 235 h 472"/>
                <a:gd name="T26" fmla="*/ 221 w 458"/>
                <a:gd name="T27" fmla="*/ 235 h 472"/>
                <a:gd name="T28" fmla="*/ 221 w 458"/>
                <a:gd name="T29" fmla="*/ 221 h 472"/>
                <a:gd name="T30" fmla="*/ 44 w 458"/>
                <a:gd name="T31" fmla="*/ 44 h 472"/>
                <a:gd name="T32" fmla="*/ 15 w 458"/>
                <a:gd name="T33" fmla="*/ 44 h 472"/>
                <a:gd name="T34" fmla="*/ 15 w 458"/>
                <a:gd name="T35" fmla="*/ 74 h 472"/>
                <a:gd name="T36" fmla="*/ 177 w 458"/>
                <a:gd name="T37" fmla="*/ 235 h 472"/>
                <a:gd name="T38" fmla="*/ 15 w 458"/>
                <a:gd name="T39" fmla="*/ 397 h 472"/>
                <a:gd name="T40" fmla="*/ 15 w 458"/>
                <a:gd name="T41" fmla="*/ 427 h 472"/>
                <a:gd name="T42" fmla="*/ 44 w 458"/>
                <a:gd name="T43" fmla="*/ 427 h 472"/>
                <a:gd name="T44" fmla="*/ 221 w 458"/>
                <a:gd name="T45" fmla="*/ 250 h 472"/>
                <a:gd name="T46" fmla="*/ 221 w 458"/>
                <a:gd name="T47" fmla="*/ 23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>
                <a:solidFill>
                  <a:srgbClr val="73757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9" name="Freeform 6">
            <a:extLst>
              <a:ext uri="{FF2B5EF4-FFF2-40B4-BE49-F238E27FC236}">
                <a16:creationId xmlns:a16="http://schemas.microsoft.com/office/drawing/2014/main" id="{1CEAFF65-F996-8848-CB2F-5877C41BB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257" y="3579747"/>
            <a:ext cx="577969" cy="543465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913765"/>
            <a:endParaRPr lang="en-US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grpSp>
        <p:nvGrpSpPr>
          <p:cNvPr id="120" name="Group 53">
            <a:extLst>
              <a:ext uri="{FF2B5EF4-FFF2-40B4-BE49-F238E27FC236}">
                <a16:creationId xmlns:a16="http://schemas.microsoft.com/office/drawing/2014/main" id="{8ED1C542-EEF0-67EB-D6AF-844C35A07ED3}"/>
              </a:ext>
            </a:extLst>
          </p:cNvPr>
          <p:cNvGrpSpPr/>
          <p:nvPr/>
        </p:nvGrpSpPr>
        <p:grpSpPr>
          <a:xfrm>
            <a:off x="9173043" y="4428552"/>
            <a:ext cx="572510" cy="630554"/>
            <a:chOff x="7645400" y="4730750"/>
            <a:chExt cx="2006600" cy="2006600"/>
          </a:xfrm>
        </p:grpSpPr>
        <p:sp>
          <p:nvSpPr>
            <p:cNvPr id="121" name="Oval 54">
              <a:extLst>
                <a:ext uri="{FF2B5EF4-FFF2-40B4-BE49-F238E27FC236}">
                  <a16:creationId xmlns:a16="http://schemas.microsoft.com/office/drawing/2014/main" id="{B477A4E4-8E06-A476-DEC8-F4AD7A02FE01}"/>
                </a:ext>
              </a:extLst>
            </p:cNvPr>
            <p:cNvSpPr/>
            <p:nvPr/>
          </p:nvSpPr>
          <p:spPr>
            <a:xfrm>
              <a:off x="7645400" y="4730750"/>
              <a:ext cx="2006600" cy="200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383DD34A-A4B7-28F6-D83B-15DC43432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790" y="5247627"/>
              <a:ext cx="903208" cy="932115"/>
            </a:xfrm>
            <a:custGeom>
              <a:avLst/>
              <a:gdLst>
                <a:gd name="T0" fmla="*/ 457 w 458"/>
                <a:gd name="T1" fmla="*/ 221 h 472"/>
                <a:gd name="T2" fmla="*/ 457 w 458"/>
                <a:gd name="T3" fmla="*/ 221 h 472"/>
                <a:gd name="T4" fmla="*/ 236 w 458"/>
                <a:gd name="T5" fmla="*/ 15 h 472"/>
                <a:gd name="T6" fmla="*/ 206 w 458"/>
                <a:gd name="T7" fmla="*/ 15 h 472"/>
                <a:gd name="T8" fmla="*/ 206 w 458"/>
                <a:gd name="T9" fmla="*/ 44 h 472"/>
                <a:gd name="T10" fmla="*/ 412 w 458"/>
                <a:gd name="T11" fmla="*/ 235 h 472"/>
                <a:gd name="T12" fmla="*/ 206 w 458"/>
                <a:gd name="T13" fmla="*/ 442 h 472"/>
                <a:gd name="T14" fmla="*/ 206 w 458"/>
                <a:gd name="T15" fmla="*/ 471 h 472"/>
                <a:gd name="T16" fmla="*/ 236 w 458"/>
                <a:gd name="T17" fmla="*/ 471 h 472"/>
                <a:gd name="T18" fmla="*/ 457 w 458"/>
                <a:gd name="T19" fmla="*/ 250 h 472"/>
                <a:gd name="T20" fmla="*/ 457 w 458"/>
                <a:gd name="T21" fmla="*/ 235 h 472"/>
                <a:gd name="T22" fmla="*/ 457 w 458"/>
                <a:gd name="T23" fmla="*/ 221 h 472"/>
                <a:gd name="T24" fmla="*/ 221 w 458"/>
                <a:gd name="T25" fmla="*/ 235 h 472"/>
                <a:gd name="T26" fmla="*/ 221 w 458"/>
                <a:gd name="T27" fmla="*/ 235 h 472"/>
                <a:gd name="T28" fmla="*/ 221 w 458"/>
                <a:gd name="T29" fmla="*/ 221 h 472"/>
                <a:gd name="T30" fmla="*/ 44 w 458"/>
                <a:gd name="T31" fmla="*/ 44 h 472"/>
                <a:gd name="T32" fmla="*/ 15 w 458"/>
                <a:gd name="T33" fmla="*/ 44 h 472"/>
                <a:gd name="T34" fmla="*/ 15 w 458"/>
                <a:gd name="T35" fmla="*/ 74 h 472"/>
                <a:gd name="T36" fmla="*/ 177 w 458"/>
                <a:gd name="T37" fmla="*/ 235 h 472"/>
                <a:gd name="T38" fmla="*/ 15 w 458"/>
                <a:gd name="T39" fmla="*/ 397 h 472"/>
                <a:gd name="T40" fmla="*/ 15 w 458"/>
                <a:gd name="T41" fmla="*/ 427 h 472"/>
                <a:gd name="T42" fmla="*/ 44 w 458"/>
                <a:gd name="T43" fmla="*/ 427 h 472"/>
                <a:gd name="T44" fmla="*/ 221 w 458"/>
                <a:gd name="T45" fmla="*/ 250 h 472"/>
                <a:gd name="T46" fmla="*/ 221 w 458"/>
                <a:gd name="T47" fmla="*/ 23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>
                <a:solidFill>
                  <a:srgbClr val="73757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3" name="Rectangle 37">
            <a:extLst>
              <a:ext uri="{FF2B5EF4-FFF2-40B4-BE49-F238E27FC236}">
                <a16:creationId xmlns:a16="http://schemas.microsoft.com/office/drawing/2014/main" id="{160F36AB-6FF0-6BE5-C1EC-1F6B6948B34F}"/>
              </a:ext>
            </a:extLst>
          </p:cNvPr>
          <p:cNvSpPr/>
          <p:nvPr/>
        </p:nvSpPr>
        <p:spPr>
          <a:xfrm>
            <a:off x="9595139" y="3932976"/>
            <a:ext cx="1972945" cy="2529205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4" name="TextBox 51">
            <a:extLst>
              <a:ext uri="{FF2B5EF4-FFF2-40B4-BE49-F238E27FC236}">
                <a16:creationId xmlns:a16="http://schemas.microsoft.com/office/drawing/2014/main" id="{04EEA9C7-1324-768B-121C-368F52CD0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9104" y="4792131"/>
            <a:ext cx="2052955" cy="63627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全球财经资讯数据库正式上线</a:t>
            </a:r>
          </a:p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财经文本智能分析平台正式推出</a:t>
            </a:r>
          </a:p>
          <a:p>
            <a:pPr marL="171450" indent="-171450" defTabSz="913765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与近百所高校开展教育部产学合作协同育人项目</a:t>
            </a:r>
          </a:p>
        </p:txBody>
      </p:sp>
      <p:sp>
        <p:nvSpPr>
          <p:cNvPr id="125" name="TextBox 52">
            <a:extLst>
              <a:ext uri="{FF2B5EF4-FFF2-40B4-BE49-F238E27FC236}">
                <a16:creationId xmlns:a16="http://schemas.microsoft.com/office/drawing/2014/main" id="{374D74FC-6C05-7642-5C69-5866094C4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9395" y="4234124"/>
            <a:ext cx="1654827" cy="5530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ctr" defTabSz="913765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2020</a:t>
            </a:r>
          </a:p>
        </p:txBody>
      </p:sp>
      <p:sp>
        <p:nvSpPr>
          <p:cNvPr id="126" name="Rectangle 67">
            <a:extLst>
              <a:ext uri="{FF2B5EF4-FFF2-40B4-BE49-F238E27FC236}">
                <a16:creationId xmlns:a16="http://schemas.microsoft.com/office/drawing/2014/main" id="{221484FF-2A63-17C3-2C0C-4AC63933D4CC}"/>
              </a:ext>
            </a:extLst>
          </p:cNvPr>
          <p:cNvSpPr/>
          <p:nvPr/>
        </p:nvSpPr>
        <p:spPr>
          <a:xfrm>
            <a:off x="10203389" y="3481866"/>
            <a:ext cx="819117" cy="758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21178ACA-F187-1587-E23A-6A7B6CC370C6}"/>
              </a:ext>
            </a:extLst>
          </p:cNvPr>
          <p:cNvGrpSpPr/>
          <p:nvPr/>
        </p:nvGrpSpPr>
        <p:grpSpPr>
          <a:xfrm>
            <a:off x="7917228" y="3582894"/>
            <a:ext cx="707576" cy="631840"/>
            <a:chOff x="1011996" y="4890692"/>
            <a:chExt cx="707576" cy="631840"/>
          </a:xfrm>
          <a:solidFill>
            <a:schemeClr val="accent1"/>
          </a:solidFill>
        </p:grpSpPr>
        <p:sp>
          <p:nvSpPr>
            <p:cNvPr id="128" name="Freeform 417">
              <a:extLst>
                <a:ext uri="{FF2B5EF4-FFF2-40B4-BE49-F238E27FC236}">
                  <a16:creationId xmlns:a16="http://schemas.microsoft.com/office/drawing/2014/main" id="{F6ECAA87-E1B1-DC34-A97F-945C3301CF44}"/>
                </a:ext>
              </a:extLst>
            </p:cNvPr>
            <p:cNvSpPr/>
            <p:nvPr/>
          </p:nvSpPr>
          <p:spPr bwMode="auto">
            <a:xfrm>
              <a:off x="1283198" y="4890692"/>
              <a:ext cx="436374" cy="516436"/>
            </a:xfrm>
            <a:custGeom>
              <a:avLst/>
              <a:gdLst>
                <a:gd name="T0" fmla="*/ 223 w 256"/>
                <a:gd name="T1" fmla="*/ 138 h 303"/>
                <a:gd name="T2" fmla="*/ 256 w 256"/>
                <a:gd name="T3" fmla="*/ 120 h 303"/>
                <a:gd name="T4" fmla="*/ 246 w 256"/>
                <a:gd name="T5" fmla="*/ 92 h 303"/>
                <a:gd name="T6" fmla="*/ 208 w 256"/>
                <a:gd name="T7" fmla="*/ 95 h 303"/>
                <a:gd name="T8" fmla="*/ 195 w 256"/>
                <a:gd name="T9" fmla="*/ 75 h 303"/>
                <a:gd name="T10" fmla="*/ 208 w 256"/>
                <a:gd name="T11" fmla="*/ 37 h 303"/>
                <a:gd name="T12" fmla="*/ 186 w 256"/>
                <a:gd name="T13" fmla="*/ 21 h 303"/>
                <a:gd name="T14" fmla="*/ 156 w 256"/>
                <a:gd name="T15" fmla="*/ 48 h 303"/>
                <a:gd name="T16" fmla="*/ 131 w 256"/>
                <a:gd name="T17" fmla="*/ 41 h 303"/>
                <a:gd name="T18" fmla="*/ 120 w 256"/>
                <a:gd name="T19" fmla="*/ 0 h 303"/>
                <a:gd name="T20" fmla="*/ 90 w 256"/>
                <a:gd name="T21" fmla="*/ 0 h 303"/>
                <a:gd name="T22" fmla="*/ 79 w 256"/>
                <a:gd name="T23" fmla="*/ 40 h 303"/>
                <a:gd name="T24" fmla="*/ 52 w 256"/>
                <a:gd name="T25" fmla="*/ 45 h 303"/>
                <a:gd name="T26" fmla="*/ 24 w 256"/>
                <a:gd name="T27" fmla="*/ 21 h 303"/>
                <a:gd name="T28" fmla="*/ 0 w 256"/>
                <a:gd name="T29" fmla="*/ 41 h 303"/>
                <a:gd name="T30" fmla="*/ 7 w 256"/>
                <a:gd name="T31" fmla="*/ 58 h 303"/>
                <a:gd name="T32" fmla="*/ 23 w 256"/>
                <a:gd name="T33" fmla="*/ 61 h 303"/>
                <a:gd name="T34" fmla="*/ 70 w 256"/>
                <a:gd name="T35" fmla="*/ 85 h 303"/>
                <a:gd name="T36" fmla="*/ 80 w 256"/>
                <a:gd name="T37" fmla="*/ 95 h 303"/>
                <a:gd name="T38" fmla="*/ 104 w 256"/>
                <a:gd name="T39" fmla="*/ 90 h 303"/>
                <a:gd name="T40" fmla="*/ 166 w 256"/>
                <a:gd name="T41" fmla="*/ 152 h 303"/>
                <a:gd name="T42" fmla="*/ 165 w 256"/>
                <a:gd name="T43" fmla="*/ 161 h 303"/>
                <a:gd name="T44" fmla="*/ 104 w 256"/>
                <a:gd name="T45" fmla="*/ 214 h 303"/>
                <a:gd name="T46" fmla="*/ 103 w 256"/>
                <a:gd name="T47" fmla="*/ 214 h 303"/>
                <a:gd name="T48" fmla="*/ 83 w 256"/>
                <a:gd name="T49" fmla="*/ 248 h 303"/>
                <a:gd name="T50" fmla="*/ 68 w 256"/>
                <a:gd name="T51" fmla="*/ 263 h 303"/>
                <a:gd name="T52" fmla="*/ 79 w 256"/>
                <a:gd name="T53" fmla="*/ 267 h 303"/>
                <a:gd name="T54" fmla="*/ 89 w 256"/>
                <a:gd name="T55" fmla="*/ 303 h 303"/>
                <a:gd name="T56" fmla="*/ 115 w 256"/>
                <a:gd name="T57" fmla="*/ 303 h 303"/>
                <a:gd name="T58" fmla="*/ 117 w 256"/>
                <a:gd name="T59" fmla="*/ 303 h 303"/>
                <a:gd name="T60" fmla="*/ 127 w 256"/>
                <a:gd name="T61" fmla="*/ 265 h 303"/>
                <a:gd name="T62" fmla="*/ 156 w 256"/>
                <a:gd name="T63" fmla="*/ 259 h 303"/>
                <a:gd name="T64" fmla="*/ 183 w 256"/>
                <a:gd name="T65" fmla="*/ 282 h 303"/>
                <a:gd name="T66" fmla="*/ 206 w 256"/>
                <a:gd name="T67" fmla="*/ 266 h 303"/>
                <a:gd name="T68" fmla="*/ 192 w 256"/>
                <a:gd name="T69" fmla="*/ 230 h 303"/>
                <a:gd name="T70" fmla="*/ 209 w 256"/>
                <a:gd name="T71" fmla="*/ 211 h 303"/>
                <a:gd name="T72" fmla="*/ 248 w 256"/>
                <a:gd name="T73" fmla="*/ 211 h 303"/>
                <a:gd name="T74" fmla="*/ 256 w 256"/>
                <a:gd name="T75" fmla="*/ 185 h 303"/>
                <a:gd name="T76" fmla="*/ 223 w 256"/>
                <a:gd name="T77" fmla="*/ 164 h 303"/>
                <a:gd name="T78" fmla="*/ 223 w 256"/>
                <a:gd name="T79" fmla="*/ 13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6" h="303">
                  <a:moveTo>
                    <a:pt x="223" y="138"/>
                  </a:moveTo>
                  <a:cubicBezTo>
                    <a:pt x="256" y="120"/>
                    <a:pt x="256" y="120"/>
                    <a:pt x="256" y="120"/>
                  </a:cubicBezTo>
                  <a:cubicBezTo>
                    <a:pt x="246" y="92"/>
                    <a:pt x="246" y="92"/>
                    <a:pt x="246" y="92"/>
                  </a:cubicBezTo>
                  <a:cubicBezTo>
                    <a:pt x="208" y="95"/>
                    <a:pt x="208" y="95"/>
                    <a:pt x="208" y="9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12" y="59"/>
                    <a:pt x="17" y="60"/>
                    <a:pt x="23" y="61"/>
                  </a:cubicBezTo>
                  <a:cubicBezTo>
                    <a:pt x="40" y="65"/>
                    <a:pt x="56" y="73"/>
                    <a:pt x="70" y="85"/>
                  </a:cubicBezTo>
                  <a:cubicBezTo>
                    <a:pt x="74" y="88"/>
                    <a:pt x="77" y="92"/>
                    <a:pt x="80" y="95"/>
                  </a:cubicBezTo>
                  <a:cubicBezTo>
                    <a:pt x="87" y="92"/>
                    <a:pt x="96" y="90"/>
                    <a:pt x="104" y="90"/>
                  </a:cubicBezTo>
                  <a:cubicBezTo>
                    <a:pt x="138" y="90"/>
                    <a:pt x="166" y="118"/>
                    <a:pt x="166" y="152"/>
                  </a:cubicBezTo>
                  <a:cubicBezTo>
                    <a:pt x="166" y="155"/>
                    <a:pt x="166" y="158"/>
                    <a:pt x="165" y="161"/>
                  </a:cubicBezTo>
                  <a:cubicBezTo>
                    <a:pt x="161" y="191"/>
                    <a:pt x="135" y="214"/>
                    <a:pt x="104" y="214"/>
                  </a:cubicBezTo>
                  <a:cubicBezTo>
                    <a:pt x="104" y="214"/>
                    <a:pt x="104" y="214"/>
                    <a:pt x="103" y="214"/>
                  </a:cubicBezTo>
                  <a:cubicBezTo>
                    <a:pt x="99" y="226"/>
                    <a:pt x="92" y="238"/>
                    <a:pt x="83" y="248"/>
                  </a:cubicBezTo>
                  <a:cubicBezTo>
                    <a:pt x="78" y="254"/>
                    <a:pt x="73" y="258"/>
                    <a:pt x="68" y="263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89" y="303"/>
                    <a:pt x="89" y="303"/>
                    <a:pt x="89" y="303"/>
                  </a:cubicBezTo>
                  <a:cubicBezTo>
                    <a:pt x="115" y="303"/>
                    <a:pt x="115" y="303"/>
                    <a:pt x="115" y="303"/>
                  </a:cubicBezTo>
                  <a:cubicBezTo>
                    <a:pt x="117" y="303"/>
                    <a:pt x="117" y="303"/>
                    <a:pt x="117" y="303"/>
                  </a:cubicBezTo>
                  <a:cubicBezTo>
                    <a:pt x="127" y="265"/>
                    <a:pt x="127" y="265"/>
                    <a:pt x="127" y="265"/>
                  </a:cubicBezTo>
                  <a:cubicBezTo>
                    <a:pt x="156" y="259"/>
                    <a:pt x="156" y="259"/>
                    <a:pt x="156" y="259"/>
                  </a:cubicBezTo>
                  <a:cubicBezTo>
                    <a:pt x="183" y="282"/>
                    <a:pt x="183" y="282"/>
                    <a:pt x="183" y="282"/>
                  </a:cubicBezTo>
                  <a:cubicBezTo>
                    <a:pt x="206" y="266"/>
                    <a:pt x="206" y="266"/>
                    <a:pt x="206" y="266"/>
                  </a:cubicBezTo>
                  <a:cubicBezTo>
                    <a:pt x="192" y="230"/>
                    <a:pt x="192" y="230"/>
                    <a:pt x="192" y="230"/>
                  </a:cubicBezTo>
                  <a:cubicBezTo>
                    <a:pt x="209" y="211"/>
                    <a:pt x="209" y="211"/>
                    <a:pt x="209" y="211"/>
                  </a:cubicBezTo>
                  <a:cubicBezTo>
                    <a:pt x="248" y="211"/>
                    <a:pt x="248" y="211"/>
                    <a:pt x="248" y="211"/>
                  </a:cubicBezTo>
                  <a:cubicBezTo>
                    <a:pt x="256" y="185"/>
                    <a:pt x="256" y="185"/>
                    <a:pt x="256" y="185"/>
                  </a:cubicBezTo>
                  <a:cubicBezTo>
                    <a:pt x="223" y="164"/>
                    <a:pt x="223" y="164"/>
                    <a:pt x="223" y="164"/>
                  </a:cubicBezTo>
                  <a:lnTo>
                    <a:pt x="223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418">
              <a:extLst>
                <a:ext uri="{FF2B5EF4-FFF2-40B4-BE49-F238E27FC236}">
                  <a16:creationId xmlns:a16="http://schemas.microsoft.com/office/drawing/2014/main" id="{95D3DEBC-6D69-1925-422C-DD007EF80E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47" y="5418668"/>
              <a:ext cx="52654" cy="52654"/>
            </a:xfrm>
            <a:custGeom>
              <a:avLst/>
              <a:gdLst>
                <a:gd name="T0" fmla="*/ 15 w 31"/>
                <a:gd name="T1" fmla="*/ 0 h 31"/>
                <a:gd name="T2" fmla="*/ 0 w 31"/>
                <a:gd name="T3" fmla="*/ 16 h 31"/>
                <a:gd name="T4" fmla="*/ 15 w 31"/>
                <a:gd name="T5" fmla="*/ 31 h 31"/>
                <a:gd name="T6" fmla="*/ 31 w 31"/>
                <a:gd name="T7" fmla="*/ 16 h 31"/>
                <a:gd name="T8" fmla="*/ 15 w 31"/>
                <a:gd name="T9" fmla="*/ 0 h 31"/>
                <a:gd name="T10" fmla="*/ 15 w 31"/>
                <a:gd name="T11" fmla="*/ 27 h 31"/>
                <a:gd name="T12" fmla="*/ 4 w 31"/>
                <a:gd name="T13" fmla="*/ 16 h 31"/>
                <a:gd name="T14" fmla="*/ 15 w 31"/>
                <a:gd name="T15" fmla="*/ 4 h 31"/>
                <a:gd name="T16" fmla="*/ 27 w 31"/>
                <a:gd name="T17" fmla="*/ 16 h 31"/>
                <a:gd name="T18" fmla="*/ 15 w 31"/>
                <a:gd name="T1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5" y="0"/>
                  </a:cubicBezTo>
                  <a:close/>
                  <a:moveTo>
                    <a:pt x="15" y="27"/>
                  </a:moveTo>
                  <a:cubicBezTo>
                    <a:pt x="9" y="27"/>
                    <a:pt x="4" y="22"/>
                    <a:pt x="4" y="16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22" y="4"/>
                    <a:pt x="27" y="9"/>
                    <a:pt x="27" y="16"/>
                  </a:cubicBezTo>
                  <a:cubicBezTo>
                    <a:pt x="27" y="22"/>
                    <a:pt x="22" y="27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419">
              <a:extLst>
                <a:ext uri="{FF2B5EF4-FFF2-40B4-BE49-F238E27FC236}">
                  <a16:creationId xmlns:a16="http://schemas.microsoft.com/office/drawing/2014/main" id="{4A9E476D-547C-4C0A-B3AF-0EDFE23F38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4337" y="5369621"/>
              <a:ext cx="155075" cy="152911"/>
            </a:xfrm>
            <a:custGeom>
              <a:avLst/>
              <a:gdLst>
                <a:gd name="T0" fmla="*/ 91 w 91"/>
                <a:gd name="T1" fmla="*/ 35 h 90"/>
                <a:gd name="T2" fmla="*/ 88 w 91"/>
                <a:gd name="T3" fmla="*/ 27 h 90"/>
                <a:gd name="T4" fmla="*/ 76 w 91"/>
                <a:gd name="T5" fmla="*/ 28 h 90"/>
                <a:gd name="T6" fmla="*/ 72 w 91"/>
                <a:gd name="T7" fmla="*/ 22 h 90"/>
                <a:gd name="T8" fmla="*/ 76 w 91"/>
                <a:gd name="T9" fmla="*/ 11 h 90"/>
                <a:gd name="T10" fmla="*/ 70 w 91"/>
                <a:gd name="T11" fmla="*/ 6 h 90"/>
                <a:gd name="T12" fmla="*/ 61 w 91"/>
                <a:gd name="T13" fmla="*/ 14 h 90"/>
                <a:gd name="T14" fmla="*/ 53 w 91"/>
                <a:gd name="T15" fmla="*/ 12 h 90"/>
                <a:gd name="T16" fmla="*/ 50 w 91"/>
                <a:gd name="T17" fmla="*/ 0 h 90"/>
                <a:gd name="T18" fmla="*/ 41 w 91"/>
                <a:gd name="T19" fmla="*/ 0 h 90"/>
                <a:gd name="T20" fmla="*/ 38 w 91"/>
                <a:gd name="T21" fmla="*/ 11 h 90"/>
                <a:gd name="T22" fmla="*/ 30 w 91"/>
                <a:gd name="T23" fmla="*/ 13 h 90"/>
                <a:gd name="T24" fmla="*/ 22 w 91"/>
                <a:gd name="T25" fmla="*/ 6 h 90"/>
                <a:gd name="T26" fmla="*/ 15 w 91"/>
                <a:gd name="T27" fmla="*/ 12 h 90"/>
                <a:gd name="T28" fmla="*/ 19 w 91"/>
                <a:gd name="T29" fmla="*/ 22 h 90"/>
                <a:gd name="T30" fmla="*/ 15 w 91"/>
                <a:gd name="T31" fmla="*/ 27 h 90"/>
                <a:gd name="T32" fmla="*/ 3 w 91"/>
                <a:gd name="T33" fmla="*/ 26 h 90"/>
                <a:gd name="T34" fmla="*/ 0 w 91"/>
                <a:gd name="T35" fmla="*/ 34 h 90"/>
                <a:gd name="T36" fmla="*/ 11 w 91"/>
                <a:gd name="T37" fmla="*/ 40 h 90"/>
                <a:gd name="T38" fmla="*/ 10 w 91"/>
                <a:gd name="T39" fmla="*/ 48 h 90"/>
                <a:gd name="T40" fmla="*/ 0 w 91"/>
                <a:gd name="T41" fmla="*/ 54 h 90"/>
                <a:gd name="T42" fmla="*/ 3 w 91"/>
                <a:gd name="T43" fmla="*/ 62 h 90"/>
                <a:gd name="T44" fmla="*/ 15 w 91"/>
                <a:gd name="T45" fmla="*/ 61 h 90"/>
                <a:gd name="T46" fmla="*/ 18 w 91"/>
                <a:gd name="T47" fmla="*/ 68 h 90"/>
                <a:gd name="T48" fmla="*/ 15 w 91"/>
                <a:gd name="T49" fmla="*/ 78 h 90"/>
                <a:gd name="T50" fmla="*/ 22 w 91"/>
                <a:gd name="T51" fmla="*/ 83 h 90"/>
                <a:gd name="T52" fmla="*/ 31 w 91"/>
                <a:gd name="T53" fmla="*/ 76 h 90"/>
                <a:gd name="T54" fmla="*/ 38 w 91"/>
                <a:gd name="T55" fmla="*/ 79 h 90"/>
                <a:gd name="T56" fmla="*/ 41 w 91"/>
                <a:gd name="T57" fmla="*/ 90 h 90"/>
                <a:gd name="T58" fmla="*/ 49 w 91"/>
                <a:gd name="T59" fmla="*/ 90 h 90"/>
                <a:gd name="T60" fmla="*/ 52 w 91"/>
                <a:gd name="T61" fmla="*/ 78 h 90"/>
                <a:gd name="T62" fmla="*/ 61 w 91"/>
                <a:gd name="T63" fmla="*/ 76 h 90"/>
                <a:gd name="T64" fmla="*/ 69 w 91"/>
                <a:gd name="T65" fmla="*/ 83 h 90"/>
                <a:gd name="T66" fmla="*/ 76 w 91"/>
                <a:gd name="T67" fmla="*/ 78 h 90"/>
                <a:gd name="T68" fmla="*/ 72 w 91"/>
                <a:gd name="T69" fmla="*/ 68 h 90"/>
                <a:gd name="T70" fmla="*/ 76 w 91"/>
                <a:gd name="T71" fmla="*/ 62 h 90"/>
                <a:gd name="T72" fmla="*/ 88 w 91"/>
                <a:gd name="T73" fmla="*/ 62 h 90"/>
                <a:gd name="T74" fmla="*/ 91 w 91"/>
                <a:gd name="T75" fmla="*/ 55 h 90"/>
                <a:gd name="T76" fmla="*/ 81 w 91"/>
                <a:gd name="T77" fmla="*/ 48 h 90"/>
                <a:gd name="T78" fmla="*/ 81 w 91"/>
                <a:gd name="T79" fmla="*/ 41 h 90"/>
                <a:gd name="T80" fmla="*/ 91 w 91"/>
                <a:gd name="T81" fmla="*/ 35 h 90"/>
                <a:gd name="T82" fmla="*/ 45 w 91"/>
                <a:gd name="T83" fmla="*/ 63 h 90"/>
                <a:gd name="T84" fmla="*/ 27 w 91"/>
                <a:gd name="T85" fmla="*/ 45 h 90"/>
                <a:gd name="T86" fmla="*/ 45 w 91"/>
                <a:gd name="T87" fmla="*/ 26 h 90"/>
                <a:gd name="T88" fmla="*/ 64 w 91"/>
                <a:gd name="T89" fmla="*/ 45 h 90"/>
                <a:gd name="T90" fmla="*/ 45 w 91"/>
                <a:gd name="T91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" h="90">
                  <a:moveTo>
                    <a:pt x="91" y="35"/>
                  </a:moveTo>
                  <a:cubicBezTo>
                    <a:pt x="88" y="27"/>
                    <a:pt x="88" y="27"/>
                    <a:pt x="88" y="27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1"/>
                    <a:pt x="81" y="41"/>
                    <a:pt x="81" y="41"/>
                  </a:cubicBezTo>
                  <a:lnTo>
                    <a:pt x="91" y="35"/>
                  </a:lnTo>
                  <a:close/>
                  <a:moveTo>
                    <a:pt x="45" y="63"/>
                  </a:moveTo>
                  <a:cubicBezTo>
                    <a:pt x="35" y="63"/>
                    <a:pt x="27" y="55"/>
                    <a:pt x="27" y="45"/>
                  </a:cubicBezTo>
                  <a:cubicBezTo>
                    <a:pt x="27" y="34"/>
                    <a:pt x="35" y="26"/>
                    <a:pt x="45" y="26"/>
                  </a:cubicBezTo>
                  <a:cubicBezTo>
                    <a:pt x="56" y="26"/>
                    <a:pt x="64" y="34"/>
                    <a:pt x="64" y="45"/>
                  </a:cubicBezTo>
                  <a:cubicBezTo>
                    <a:pt x="64" y="55"/>
                    <a:pt x="56" y="63"/>
                    <a:pt x="4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Freeform 420">
              <a:extLst>
                <a:ext uri="{FF2B5EF4-FFF2-40B4-BE49-F238E27FC236}">
                  <a16:creationId xmlns:a16="http://schemas.microsoft.com/office/drawing/2014/main" id="{91496666-D63D-988E-8692-600AD95AF63C}"/>
                </a:ext>
              </a:extLst>
            </p:cNvPr>
            <p:cNvSpPr/>
            <p:nvPr/>
          </p:nvSpPr>
          <p:spPr bwMode="auto">
            <a:xfrm>
              <a:off x="1429617" y="5060914"/>
              <a:ext cx="119732" cy="177435"/>
            </a:xfrm>
            <a:custGeom>
              <a:avLst/>
              <a:gdLst>
                <a:gd name="T0" fmla="*/ 23 w 70"/>
                <a:gd name="T1" fmla="*/ 91 h 104"/>
                <a:gd name="T2" fmla="*/ 20 w 70"/>
                <a:gd name="T3" fmla="*/ 104 h 104"/>
                <a:gd name="T4" fmla="*/ 70 w 70"/>
                <a:gd name="T5" fmla="*/ 60 h 104"/>
                <a:gd name="T6" fmla="*/ 70 w 70"/>
                <a:gd name="T7" fmla="*/ 52 h 104"/>
                <a:gd name="T8" fmla="*/ 18 w 70"/>
                <a:gd name="T9" fmla="*/ 0 h 104"/>
                <a:gd name="T10" fmla="*/ 0 w 70"/>
                <a:gd name="T11" fmla="*/ 3 h 104"/>
                <a:gd name="T12" fmla="*/ 8 w 70"/>
                <a:gd name="T13" fmla="*/ 13 h 104"/>
                <a:gd name="T14" fmla="*/ 18 w 70"/>
                <a:gd name="T15" fmla="*/ 12 h 104"/>
                <a:gd name="T16" fmla="*/ 58 w 70"/>
                <a:gd name="T17" fmla="*/ 52 h 104"/>
                <a:gd name="T18" fmla="*/ 23 w 70"/>
                <a:gd name="T19" fmla="*/ 9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04">
                  <a:moveTo>
                    <a:pt x="23" y="91"/>
                  </a:moveTo>
                  <a:cubicBezTo>
                    <a:pt x="22" y="96"/>
                    <a:pt x="22" y="100"/>
                    <a:pt x="20" y="104"/>
                  </a:cubicBezTo>
                  <a:cubicBezTo>
                    <a:pt x="46" y="103"/>
                    <a:pt x="66" y="84"/>
                    <a:pt x="70" y="60"/>
                  </a:cubicBezTo>
                  <a:cubicBezTo>
                    <a:pt x="70" y="57"/>
                    <a:pt x="70" y="55"/>
                    <a:pt x="70" y="52"/>
                  </a:cubicBezTo>
                  <a:cubicBezTo>
                    <a:pt x="70" y="23"/>
                    <a:pt x="47" y="0"/>
                    <a:pt x="18" y="0"/>
                  </a:cubicBezTo>
                  <a:cubicBezTo>
                    <a:pt x="12" y="0"/>
                    <a:pt x="6" y="1"/>
                    <a:pt x="0" y="3"/>
                  </a:cubicBezTo>
                  <a:cubicBezTo>
                    <a:pt x="3" y="6"/>
                    <a:pt x="6" y="10"/>
                    <a:pt x="8" y="13"/>
                  </a:cubicBezTo>
                  <a:cubicBezTo>
                    <a:pt x="11" y="13"/>
                    <a:pt x="15" y="12"/>
                    <a:pt x="18" y="12"/>
                  </a:cubicBezTo>
                  <a:cubicBezTo>
                    <a:pt x="40" y="12"/>
                    <a:pt x="58" y="30"/>
                    <a:pt x="58" y="52"/>
                  </a:cubicBezTo>
                  <a:cubicBezTo>
                    <a:pt x="58" y="72"/>
                    <a:pt x="43" y="89"/>
                    <a:pt x="23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421">
              <a:extLst>
                <a:ext uri="{FF2B5EF4-FFF2-40B4-BE49-F238E27FC236}">
                  <a16:creationId xmlns:a16="http://schemas.microsoft.com/office/drawing/2014/main" id="{6D2212D9-7227-C7AF-8B17-8A7AC346E8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124" y="5006097"/>
              <a:ext cx="366410" cy="356312"/>
            </a:xfrm>
            <a:custGeom>
              <a:avLst/>
              <a:gdLst>
                <a:gd name="T0" fmla="*/ 205 w 215"/>
                <a:gd name="T1" fmla="*/ 143 h 209"/>
                <a:gd name="T2" fmla="*/ 208 w 215"/>
                <a:gd name="T3" fmla="*/ 135 h 209"/>
                <a:gd name="T4" fmla="*/ 211 w 215"/>
                <a:gd name="T5" fmla="*/ 122 h 209"/>
                <a:gd name="T6" fmla="*/ 197 w 215"/>
                <a:gd name="T7" fmla="*/ 52 h 209"/>
                <a:gd name="T8" fmla="*/ 190 w 215"/>
                <a:gd name="T9" fmla="*/ 42 h 209"/>
                <a:gd name="T10" fmla="*/ 184 w 215"/>
                <a:gd name="T11" fmla="*/ 35 h 209"/>
                <a:gd name="T12" fmla="*/ 177 w 215"/>
                <a:gd name="T13" fmla="*/ 29 h 209"/>
                <a:gd name="T14" fmla="*/ 136 w 215"/>
                <a:gd name="T15" fmla="*/ 8 h 209"/>
                <a:gd name="T16" fmla="*/ 130 w 215"/>
                <a:gd name="T17" fmla="*/ 6 h 209"/>
                <a:gd name="T18" fmla="*/ 36 w 215"/>
                <a:gd name="T19" fmla="*/ 40 h 209"/>
                <a:gd name="T20" fmla="*/ 47 w 215"/>
                <a:gd name="T21" fmla="*/ 182 h 209"/>
                <a:gd name="T22" fmla="*/ 128 w 215"/>
                <a:gd name="T23" fmla="*/ 204 h 209"/>
                <a:gd name="T24" fmla="*/ 188 w 215"/>
                <a:gd name="T25" fmla="*/ 171 h 209"/>
                <a:gd name="T26" fmla="*/ 205 w 215"/>
                <a:gd name="T27" fmla="*/ 143 h 209"/>
                <a:gd name="T28" fmla="*/ 152 w 215"/>
                <a:gd name="T29" fmla="*/ 140 h 209"/>
                <a:gd name="T30" fmla="*/ 127 w 215"/>
                <a:gd name="T31" fmla="*/ 157 h 209"/>
                <a:gd name="T32" fmla="*/ 76 w 215"/>
                <a:gd name="T33" fmla="*/ 146 h 209"/>
                <a:gd name="T34" fmla="*/ 70 w 215"/>
                <a:gd name="T35" fmla="*/ 70 h 209"/>
                <a:gd name="T36" fmla="*/ 86 w 215"/>
                <a:gd name="T37" fmla="*/ 57 h 209"/>
                <a:gd name="T38" fmla="*/ 146 w 215"/>
                <a:gd name="T39" fmla="*/ 64 h 209"/>
                <a:gd name="T40" fmla="*/ 159 w 215"/>
                <a:gd name="T41" fmla="*/ 81 h 209"/>
                <a:gd name="T42" fmla="*/ 165 w 215"/>
                <a:gd name="T43" fmla="*/ 110 h 209"/>
                <a:gd name="T44" fmla="*/ 152 w 215"/>
                <a:gd name="T45" fmla="*/ 14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" h="209">
                  <a:moveTo>
                    <a:pt x="205" y="143"/>
                  </a:moveTo>
                  <a:cubicBezTo>
                    <a:pt x="206" y="141"/>
                    <a:pt x="207" y="138"/>
                    <a:pt x="208" y="135"/>
                  </a:cubicBezTo>
                  <a:cubicBezTo>
                    <a:pt x="209" y="131"/>
                    <a:pt x="210" y="127"/>
                    <a:pt x="211" y="122"/>
                  </a:cubicBezTo>
                  <a:cubicBezTo>
                    <a:pt x="215" y="98"/>
                    <a:pt x="210" y="73"/>
                    <a:pt x="197" y="52"/>
                  </a:cubicBezTo>
                  <a:cubicBezTo>
                    <a:pt x="195" y="49"/>
                    <a:pt x="193" y="45"/>
                    <a:pt x="190" y="42"/>
                  </a:cubicBezTo>
                  <a:cubicBezTo>
                    <a:pt x="188" y="39"/>
                    <a:pt x="186" y="37"/>
                    <a:pt x="184" y="35"/>
                  </a:cubicBezTo>
                  <a:cubicBezTo>
                    <a:pt x="182" y="33"/>
                    <a:pt x="180" y="31"/>
                    <a:pt x="177" y="29"/>
                  </a:cubicBezTo>
                  <a:cubicBezTo>
                    <a:pt x="165" y="18"/>
                    <a:pt x="151" y="11"/>
                    <a:pt x="136" y="8"/>
                  </a:cubicBezTo>
                  <a:cubicBezTo>
                    <a:pt x="134" y="7"/>
                    <a:pt x="132" y="7"/>
                    <a:pt x="130" y="6"/>
                  </a:cubicBezTo>
                  <a:cubicBezTo>
                    <a:pt x="96" y="0"/>
                    <a:pt x="60" y="12"/>
                    <a:pt x="36" y="40"/>
                  </a:cubicBezTo>
                  <a:cubicBezTo>
                    <a:pt x="0" y="82"/>
                    <a:pt x="4" y="145"/>
                    <a:pt x="47" y="182"/>
                  </a:cubicBezTo>
                  <a:cubicBezTo>
                    <a:pt x="70" y="202"/>
                    <a:pt x="100" y="209"/>
                    <a:pt x="128" y="204"/>
                  </a:cubicBezTo>
                  <a:cubicBezTo>
                    <a:pt x="151" y="201"/>
                    <a:pt x="172" y="189"/>
                    <a:pt x="188" y="171"/>
                  </a:cubicBezTo>
                  <a:cubicBezTo>
                    <a:pt x="195" y="162"/>
                    <a:pt x="201" y="153"/>
                    <a:pt x="205" y="143"/>
                  </a:cubicBezTo>
                  <a:close/>
                  <a:moveTo>
                    <a:pt x="152" y="140"/>
                  </a:moveTo>
                  <a:cubicBezTo>
                    <a:pt x="145" y="149"/>
                    <a:pt x="136" y="154"/>
                    <a:pt x="127" y="157"/>
                  </a:cubicBezTo>
                  <a:cubicBezTo>
                    <a:pt x="110" y="162"/>
                    <a:pt x="91" y="159"/>
                    <a:pt x="76" y="146"/>
                  </a:cubicBezTo>
                  <a:cubicBezTo>
                    <a:pt x="54" y="127"/>
                    <a:pt x="51" y="93"/>
                    <a:pt x="70" y="70"/>
                  </a:cubicBezTo>
                  <a:cubicBezTo>
                    <a:pt x="75" y="65"/>
                    <a:pt x="80" y="61"/>
                    <a:pt x="86" y="57"/>
                  </a:cubicBezTo>
                  <a:cubicBezTo>
                    <a:pt x="105" y="48"/>
                    <a:pt x="129" y="50"/>
                    <a:pt x="146" y="64"/>
                  </a:cubicBezTo>
                  <a:cubicBezTo>
                    <a:pt x="152" y="69"/>
                    <a:pt x="156" y="75"/>
                    <a:pt x="159" y="81"/>
                  </a:cubicBezTo>
                  <a:cubicBezTo>
                    <a:pt x="164" y="90"/>
                    <a:pt x="166" y="100"/>
                    <a:pt x="165" y="110"/>
                  </a:cubicBezTo>
                  <a:cubicBezTo>
                    <a:pt x="164" y="121"/>
                    <a:pt x="160" y="132"/>
                    <a:pt x="152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422">
              <a:extLst>
                <a:ext uri="{FF2B5EF4-FFF2-40B4-BE49-F238E27FC236}">
                  <a16:creationId xmlns:a16="http://schemas.microsoft.com/office/drawing/2014/main" id="{3662752E-57D0-5CD7-90BE-DCF103DE0074}"/>
                </a:ext>
              </a:extLst>
            </p:cNvPr>
            <p:cNvSpPr/>
            <p:nvPr/>
          </p:nvSpPr>
          <p:spPr bwMode="auto">
            <a:xfrm>
              <a:off x="1011996" y="5301100"/>
              <a:ext cx="173829" cy="181041"/>
            </a:xfrm>
            <a:custGeom>
              <a:avLst/>
              <a:gdLst>
                <a:gd name="T0" fmla="*/ 60 w 102"/>
                <a:gd name="T1" fmla="*/ 0 h 106"/>
                <a:gd name="T2" fmla="*/ 14 w 102"/>
                <a:gd name="T3" fmla="*/ 54 h 106"/>
                <a:gd name="T4" fmla="*/ 19 w 102"/>
                <a:gd name="T5" fmla="*/ 89 h 106"/>
                <a:gd name="T6" fmla="*/ 56 w 102"/>
                <a:gd name="T7" fmla="*/ 89 h 106"/>
                <a:gd name="T8" fmla="*/ 102 w 102"/>
                <a:gd name="T9" fmla="*/ 35 h 106"/>
                <a:gd name="T10" fmla="*/ 79 w 102"/>
                <a:gd name="T11" fmla="*/ 20 h 106"/>
                <a:gd name="T12" fmla="*/ 60 w 10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6">
                  <a:moveTo>
                    <a:pt x="60" y="0"/>
                  </a:move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0" y="73"/>
                    <a:pt x="19" y="89"/>
                  </a:cubicBezTo>
                  <a:cubicBezTo>
                    <a:pt x="38" y="106"/>
                    <a:pt x="56" y="89"/>
                    <a:pt x="56" y="89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4" y="31"/>
                    <a:pt x="86" y="26"/>
                    <a:pt x="79" y="20"/>
                  </a:cubicBezTo>
                  <a:cubicBezTo>
                    <a:pt x="71" y="14"/>
                    <a:pt x="65" y="7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4" name="Freeform 29">
            <a:extLst>
              <a:ext uri="{FF2B5EF4-FFF2-40B4-BE49-F238E27FC236}">
                <a16:creationId xmlns:a16="http://schemas.microsoft.com/office/drawing/2014/main" id="{FB334793-21B1-2553-E61B-B7FA810DB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6431" y="3596317"/>
            <a:ext cx="573032" cy="618417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 defTabSz="913765">
              <a:defRPr/>
            </a:pPr>
            <a:endParaRPr lang="en-US" dirty="0">
              <a:solidFill>
                <a:srgbClr val="73757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800" y="1651000"/>
            <a:ext cx="8774430" cy="4418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7377113" y="1931988"/>
            <a:ext cx="1296988" cy="360363"/>
          </a:xfrm>
          <a:prstGeom prst="wedgeRoundRectCallout">
            <a:avLst>
              <a:gd name="adj1" fmla="val -45442"/>
              <a:gd name="adj2" fmla="val 10026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数据预览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730" y="1682115"/>
            <a:ext cx="9293225" cy="42595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6373813" y="4562158"/>
            <a:ext cx="1296988" cy="360363"/>
          </a:xfrm>
          <a:prstGeom prst="wedgeRoundRectCallout">
            <a:avLst>
              <a:gd name="adj1" fmla="val -45442"/>
              <a:gd name="adj2" fmla="val 10026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下载数据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300" y="1755140"/>
            <a:ext cx="9424035" cy="431863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5721985" y="4213225"/>
            <a:ext cx="1238885" cy="266700"/>
          </a:xfrm>
          <a:prstGeom prst="wedgeRoundRectCallout">
            <a:avLst>
              <a:gd name="adj1" fmla="val -45442"/>
              <a:gd name="adj2" fmla="val 10026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点击下载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7143750" y="4479925"/>
            <a:ext cx="1106170" cy="304165"/>
          </a:xfrm>
          <a:prstGeom prst="wedgeRoundRectCallout">
            <a:avLst>
              <a:gd name="adj1" fmla="val -66934"/>
              <a:gd name="adj2" fmla="val 10908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连续下载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355" y="1730375"/>
            <a:ext cx="9305925" cy="42646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4384040" y="3281680"/>
            <a:ext cx="1513205" cy="207010"/>
          </a:xfrm>
          <a:prstGeom prst="wedgeRoundRectCallout">
            <a:avLst>
              <a:gd name="adj1" fmla="val -43357"/>
              <a:gd name="adj2" fmla="val -10408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数据词典查看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625" y="1697355"/>
            <a:ext cx="9460230" cy="439039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94205" y="4051300"/>
            <a:ext cx="8064500" cy="27241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5298" name="内容占位符 2"/>
          <p:cNvSpPr>
            <a:spLocks noGrp="1"/>
          </p:cNvSpPr>
          <p:nvPr>
            <p:ph idx="4294967295"/>
          </p:nvPr>
        </p:nvSpPr>
        <p:spPr>
          <a:xfrm>
            <a:off x="1269009" y="1171808"/>
            <a:ext cx="8540750" cy="574675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800" dirty="0">
                <a:latin typeface="+mn-ea"/>
                <a:cs typeface="+mn-cs"/>
              </a:rPr>
              <a:t>收集及处理数据</a:t>
            </a:r>
            <a:r>
              <a:rPr lang="en-US" altLang="zh-CN" sz="2800" dirty="0">
                <a:latin typeface="+mn-ea"/>
                <a:cs typeface="+mn-cs"/>
              </a:rPr>
              <a:t>——</a:t>
            </a:r>
            <a:r>
              <a:rPr lang="zh-CN" altLang="en-US" sz="2800" dirty="0">
                <a:latin typeface="+mn-ea"/>
                <a:cs typeface="+mn-cs"/>
              </a:rPr>
              <a:t>自变量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+mn-ea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9298190"/>
              </p:ext>
            </p:extLst>
          </p:nvPr>
        </p:nvGraphicFramePr>
        <p:xfrm>
          <a:off x="1361288" y="2035513"/>
          <a:ext cx="9341485" cy="3329305"/>
        </p:xfrm>
        <a:graphic>
          <a:graphicData uri="http://schemas.openxmlformats.org/drawingml/2006/table">
            <a:tbl>
              <a:tblPr/>
              <a:tblGrid>
                <a:gridCol w="55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3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3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变量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变量名称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计算公式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数据源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企业规模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企业规模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总资产的自然对数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资产负债表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BS_ALL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利润表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IS_ALL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现金流量表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SCF</a:t>
                      </a:r>
                      <a:r>
                        <a:rPr lang="en-US" altLang="zh-CN" sz="1600" dirty="0">
                          <a:ln>
                            <a:noFill/>
                          </a:ln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_ALL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资产负债表附注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固定资产及折旧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BSNotE_FixassDepr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财务指标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FinRatio</a:t>
                      </a: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；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年市值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YrMv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财务杠杆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财务杠杆</a:t>
                      </a: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总负债</a:t>
                      </a: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总资产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6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资产流动性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资产流动性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流动资产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流动负债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资产期限结构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_BS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计算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资产期限结构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_BS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计算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=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固定资产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/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总资产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6322" name="内容占位符 2"/>
          <p:cNvSpPr>
            <a:spLocks noGrp="1"/>
          </p:cNvSpPr>
          <p:nvPr>
            <p:ph idx="4294967295"/>
          </p:nvPr>
        </p:nvSpPr>
        <p:spPr>
          <a:xfrm>
            <a:off x="1209303" y="1117411"/>
            <a:ext cx="8540750" cy="884237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800" dirty="0">
                <a:latin typeface="+mn-ea"/>
                <a:cs typeface="+mn-cs"/>
              </a:rPr>
              <a:t>收集及处理数据</a:t>
            </a:r>
            <a:r>
              <a:rPr lang="en-US" altLang="zh-CN" sz="2800" dirty="0">
                <a:latin typeface="+mn-ea"/>
                <a:cs typeface="+mn-cs"/>
              </a:rPr>
              <a:t>——</a:t>
            </a:r>
            <a:r>
              <a:rPr lang="zh-CN" altLang="en-US" sz="2800" dirty="0">
                <a:latin typeface="+mn-ea"/>
                <a:cs typeface="+mn-cs"/>
              </a:rPr>
              <a:t>自变量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+mn-ea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406923"/>
              </p:ext>
            </p:extLst>
          </p:nvPr>
        </p:nvGraphicFramePr>
        <p:xfrm>
          <a:off x="1363764" y="1911299"/>
          <a:ext cx="9033218" cy="4395470"/>
        </p:xfrm>
        <a:graphic>
          <a:graphicData uri="http://schemas.openxmlformats.org/drawingml/2006/table">
            <a:tbl>
              <a:tblPr/>
              <a:tblGrid>
                <a:gridCol w="607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3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9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序号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变量名称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计算公式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数据源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自由现金流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自由现金流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税后利润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固定资产折旧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投资项目现金流出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资产负债表BS_ALL</a:t>
                      </a:r>
                      <a:r>
                        <a:rPr kumimoji="0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利润表IS_ALL</a:t>
                      </a:r>
                      <a:r>
                        <a:rPr kumimoji="0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现金流量表SCF_ALL</a:t>
                      </a:r>
                      <a:r>
                        <a:rPr kumimoji="0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资产负债表附注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固定资产及折旧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BSNotE_FixassDepr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财务比率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FinRatio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Courier New" panose="02070309020205020404" pitchFamily="49" charset="0"/>
                        </a:rPr>
                        <a:t>；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年市值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YrMv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实际税率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实际税率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当前所得税额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税前利润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1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自由现金流销售比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自由现金流销售比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自由现金流量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销售收入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85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企业价值波动性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股票收益计算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企业价值波动性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股票收益计算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股票收益率的标准差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日收益波动率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年度数据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Dretvolatility_yr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6322" name="内容占位符 2"/>
          <p:cNvSpPr>
            <a:spLocks noGrp="1"/>
          </p:cNvSpPr>
          <p:nvPr>
            <p:ph idx="4294967295"/>
          </p:nvPr>
        </p:nvSpPr>
        <p:spPr>
          <a:xfrm>
            <a:off x="1209303" y="1239943"/>
            <a:ext cx="8540750" cy="884237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800" dirty="0">
                <a:latin typeface="+mn-ea"/>
                <a:cs typeface="+mn-cs"/>
              </a:rPr>
              <a:t>收集及处理数据</a:t>
            </a:r>
            <a:r>
              <a:rPr lang="en-US" altLang="zh-CN" sz="2800" dirty="0">
                <a:latin typeface="+mn-ea"/>
                <a:cs typeface="+mn-cs"/>
              </a:rPr>
              <a:t>——</a:t>
            </a:r>
            <a:r>
              <a:rPr lang="zh-CN" altLang="en-US" sz="2800" dirty="0">
                <a:latin typeface="+mn-ea"/>
                <a:cs typeface="+mn-cs"/>
              </a:rPr>
              <a:t>自变量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+mn-ea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11192"/>
              </p:ext>
            </p:extLst>
          </p:nvPr>
        </p:nvGraphicFramePr>
        <p:xfrm>
          <a:off x="1344347" y="2124180"/>
          <a:ext cx="8640445" cy="3743960"/>
        </p:xfrm>
        <a:graphic>
          <a:graphicData uri="http://schemas.openxmlformats.org/drawingml/2006/table">
            <a:tbl>
              <a:tblPr/>
              <a:tblGrid>
                <a:gridCol w="56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4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序号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变量名称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计算公式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数据源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企业质量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企业质量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本年每股收益增加额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年末每股市价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年股票综合数据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YRESSTK</a:t>
                      </a: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4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行业管制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虚拟变量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当公司属于管制行业时为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，否则为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0;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其中将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类（电力、煤气及水的生产和供应业）和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类（交通运输、仓储业）的企业视为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管制型企业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国家持股比例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国家持股比例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国有股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总股本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股权集中度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OwnCon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资产收益率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财务指标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FININD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6322" name="内容占位符 2"/>
          <p:cNvSpPr>
            <a:spLocks noGrp="1"/>
          </p:cNvSpPr>
          <p:nvPr>
            <p:ph idx="4294967295"/>
          </p:nvPr>
        </p:nvSpPr>
        <p:spPr>
          <a:xfrm>
            <a:off x="1209303" y="1293580"/>
            <a:ext cx="8540750" cy="884237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800" dirty="0">
                <a:latin typeface="+mn-ea"/>
                <a:cs typeface="+mn-cs"/>
              </a:rPr>
              <a:t>收集及处理数据</a:t>
            </a:r>
            <a:r>
              <a:rPr lang="en-US" altLang="zh-CN" sz="2800" dirty="0">
                <a:latin typeface="+mn-ea"/>
                <a:cs typeface="+mn-cs"/>
              </a:rPr>
              <a:t>——</a:t>
            </a:r>
            <a:r>
              <a:rPr lang="zh-CN" altLang="en-US" sz="2800" dirty="0">
                <a:latin typeface="+mn-ea"/>
                <a:cs typeface="+mn-cs"/>
              </a:rPr>
              <a:t>自变量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+mn-ea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906891"/>
              </p:ext>
            </p:extLst>
          </p:nvPr>
        </p:nvGraphicFramePr>
        <p:xfrm>
          <a:off x="1330209" y="2351405"/>
          <a:ext cx="8825442" cy="2155190"/>
        </p:xfrm>
        <a:graphic>
          <a:graphicData uri="http://schemas.openxmlformats.org/drawingml/2006/table">
            <a:tbl>
              <a:tblPr/>
              <a:tblGrid>
                <a:gridCol w="661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4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8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序号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变量名称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计算公式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数据源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管理者持股比例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管理者持股比例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管理层持股总和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总股本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管理层持股与薪酬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ExeHold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公司股数变动历史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CShrHis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政府债利差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政府债利差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长期债劵利率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年期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)-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短期债劵利率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年期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债券信息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Bdinfo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graphicFrame>
        <p:nvGraphicFramePr>
          <p:cNvPr id="2" name="内容占位符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54939872"/>
              </p:ext>
            </p:extLst>
          </p:nvPr>
        </p:nvGraphicFramePr>
        <p:xfrm>
          <a:off x="1209303" y="1877549"/>
          <a:ext cx="8807152" cy="462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9396" name="矩形 8"/>
          <p:cNvSpPr/>
          <p:nvPr/>
        </p:nvSpPr>
        <p:spPr>
          <a:xfrm>
            <a:off x="1209303" y="1178838"/>
            <a:ext cx="38877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zh-CN" altLang="zh-CN" sz="2800" dirty="0">
                <a:latin typeface="+mn-ea"/>
              </a:rPr>
              <a:t>数据处理与计算</a:t>
            </a:r>
            <a:r>
              <a:rPr lang="zh-CN" altLang="en-US" sz="2800" dirty="0">
                <a:latin typeface="+mn-ea"/>
              </a:rPr>
              <a:t>：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锐思公司荣誉</a:t>
            </a:r>
            <a:endParaRPr sz="3600" b="1" dirty="0"/>
          </a:p>
        </p:txBody>
      </p:sp>
      <p:sp>
        <p:nvSpPr>
          <p:cNvPr id="22" name="矩形 21"/>
          <p:cNvSpPr/>
          <p:nvPr/>
        </p:nvSpPr>
        <p:spPr>
          <a:xfrm>
            <a:off x="1199456" y="1642809"/>
            <a:ext cx="3216357" cy="2126067"/>
          </a:xfrm>
          <a:prstGeom prst="rect">
            <a:avLst/>
          </a:prstGeom>
          <a:blipFill>
            <a:blip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199456" y="3909053"/>
            <a:ext cx="3216357" cy="2126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607835" y="3899893"/>
            <a:ext cx="3216357" cy="2126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D:\工作\投标-公司资质\resset\公司证书\软件企业证书正本201312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020" y="1299914"/>
            <a:ext cx="3405719" cy="2414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工作\投标-公司资质\resset\公司证书\高新技术企业证书-2015年年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1989" y="1333485"/>
            <a:ext cx="3238523" cy="238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D:\工作\投标-公司资质\resset\公司证书\高新证书-中关村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048243" y="3333749"/>
            <a:ext cx="2286016" cy="3238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7716" y="3810004"/>
            <a:ext cx="3438057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05763" y="1333485"/>
            <a:ext cx="3333773" cy="238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05763" y="3810003"/>
            <a:ext cx="3333773" cy="228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31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8914" name="内容占位符 2"/>
          <p:cNvSpPr>
            <a:spLocks noGrp="1"/>
          </p:cNvSpPr>
          <p:nvPr>
            <p:ph idx="4294967295"/>
          </p:nvPr>
        </p:nvSpPr>
        <p:spPr>
          <a:xfrm>
            <a:off x="1209303" y="1391349"/>
            <a:ext cx="8239125" cy="4469765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建立线性回归模型：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Ｙ：因变量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Ｘ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1</a:t>
            </a:r>
            <a:r>
              <a:rPr kumimoji="0" lang="en-US" altLang="zh-CN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~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Ｘ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14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：自变量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1</a:t>
            </a:r>
            <a:r>
              <a:rPr kumimoji="0" lang="en-US" altLang="zh-CN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~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14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 ：回归系数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just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变量较多，采用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逐步回归法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。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60423" name="Picture 10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6942" y="2225105"/>
            <a:ext cx="5363845" cy="381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61442" name="内容占位符 2"/>
          <p:cNvSpPr>
            <a:spLocks noGrp="1"/>
          </p:cNvSpPr>
          <p:nvPr>
            <p:ph idx="4294967295"/>
          </p:nvPr>
        </p:nvSpPr>
        <p:spPr>
          <a:xfrm>
            <a:off x="1209303" y="1031409"/>
            <a:ext cx="10300392" cy="5029200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+mn-ea"/>
                <a:cs typeface="+mn-cs"/>
              </a:rPr>
              <a:t>逐步回归结果：</a:t>
            </a:r>
            <a:endParaRPr lang="en-US" altLang="zh-CN" sz="2000" dirty="0">
              <a:latin typeface="+mn-ea"/>
              <a:cs typeface="+mn-cs"/>
            </a:endParaRPr>
          </a:p>
          <a:p>
            <a:pPr marL="0" indent="0">
              <a:buNone/>
            </a:pPr>
            <a:r>
              <a:rPr lang="zh-CN" altLang="en-US" sz="2000" b="0" dirty="0">
                <a:latin typeface="+mn-ea"/>
                <a:cs typeface="+mn-cs"/>
              </a:rPr>
              <a:t>    在</a:t>
            </a:r>
            <a:r>
              <a:rPr lang="en-US" altLang="zh-CN" sz="2000" b="0" dirty="0">
                <a:latin typeface="+mn-ea"/>
                <a:cs typeface="+mn-cs"/>
              </a:rPr>
              <a:t>0.10</a:t>
            </a:r>
            <a:r>
              <a:rPr lang="zh-CN" altLang="en-US" sz="2000" b="0" dirty="0">
                <a:latin typeface="+mn-ea"/>
                <a:cs typeface="+mn-cs"/>
              </a:rPr>
              <a:t>水平下，主要影响因素有下列</a:t>
            </a:r>
            <a:r>
              <a:rPr lang="en-US" altLang="zh-CN" sz="2000" b="0" dirty="0">
                <a:latin typeface="+mn-ea"/>
                <a:cs typeface="+mn-cs"/>
              </a:rPr>
              <a:t>9</a:t>
            </a:r>
            <a:r>
              <a:rPr lang="zh-CN" altLang="en-US" sz="2000" b="0" dirty="0">
                <a:latin typeface="+mn-ea"/>
                <a:cs typeface="+mn-cs"/>
              </a:rPr>
              <a:t>个：行业管制</a:t>
            </a:r>
            <a:r>
              <a:rPr lang="en-US" altLang="zh-CN" sz="2000" b="0" dirty="0">
                <a:latin typeface="+mn-ea"/>
                <a:cs typeface="+mn-cs"/>
              </a:rPr>
              <a:t>(</a:t>
            </a:r>
            <a:r>
              <a:rPr lang="zh-CN" altLang="en-US" sz="2000" b="0" dirty="0">
                <a:latin typeface="+mn-ea"/>
                <a:cs typeface="+mn-cs"/>
              </a:rPr>
              <a:t>虚拟变量</a:t>
            </a:r>
            <a:r>
              <a:rPr lang="en-US" altLang="zh-CN" sz="2000" b="0" dirty="0">
                <a:latin typeface="+mn-ea"/>
                <a:cs typeface="+mn-cs"/>
              </a:rPr>
              <a:t>)</a:t>
            </a:r>
            <a:r>
              <a:rPr lang="zh-CN" altLang="en-US" sz="2000" b="0" dirty="0">
                <a:latin typeface="+mn-ea"/>
                <a:cs typeface="+mn-cs"/>
              </a:rPr>
              <a:t>、企业规模、资产期限结构</a:t>
            </a:r>
            <a:r>
              <a:rPr lang="en-US" altLang="zh-CN" sz="2000" b="0" dirty="0">
                <a:latin typeface="+mn-ea"/>
                <a:cs typeface="+mn-cs"/>
              </a:rPr>
              <a:t>_BS</a:t>
            </a:r>
            <a:r>
              <a:rPr lang="zh-CN" altLang="en-US" sz="2000" b="0" dirty="0">
                <a:latin typeface="+mn-ea"/>
                <a:cs typeface="+mn-cs"/>
              </a:rPr>
              <a:t>计算、资产流动性、</a:t>
            </a:r>
            <a:r>
              <a:rPr lang="zh-CN" altLang="zh-CN" sz="2000" b="0" dirty="0">
                <a:latin typeface="+mn-ea"/>
                <a:cs typeface="+mn-cs"/>
              </a:rPr>
              <a:t>自由现金流</a:t>
            </a:r>
            <a:r>
              <a:rPr lang="zh-CN" altLang="en-US" sz="2000" b="0" dirty="0">
                <a:latin typeface="+mn-ea"/>
                <a:cs typeface="+mn-cs"/>
              </a:rPr>
              <a:t>、财务杠杆、国家持股比例、</a:t>
            </a:r>
            <a:r>
              <a:rPr lang="zh-CN" altLang="zh-CN" sz="2000" b="0" dirty="0">
                <a:latin typeface="+mn-ea"/>
                <a:cs typeface="+mn-cs"/>
              </a:rPr>
              <a:t>管理者持股比例</a:t>
            </a:r>
            <a:r>
              <a:rPr lang="zh-CN" altLang="en-US" sz="2000" b="0" dirty="0">
                <a:latin typeface="+mn-ea"/>
                <a:cs typeface="+mn-cs"/>
              </a:rPr>
              <a:t>、政府债利差。</a:t>
            </a:r>
            <a:endParaRPr lang="en-US" altLang="zh-CN" sz="2000" b="0" dirty="0">
              <a:latin typeface="+mn-ea"/>
              <a:cs typeface="+mn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792604"/>
              </p:ext>
            </p:extLst>
          </p:nvPr>
        </p:nvGraphicFramePr>
        <p:xfrm>
          <a:off x="2063750" y="2411998"/>
          <a:ext cx="8064500" cy="4196080"/>
        </p:xfrm>
        <a:graphic>
          <a:graphicData uri="http://schemas.openxmlformats.org/drawingml/2006/table">
            <a:tbl>
              <a:tblPr/>
              <a:tblGrid>
                <a:gridCol w="563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90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09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4475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Summary of Stepwise Selection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Step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自变量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Label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Partial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R-Square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Model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R-Square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C(p)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 Value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Pr &gt; F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行业管制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虚拟变量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)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0.1420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0.1420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908.707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866.24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&lt;.0001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企业规模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0.0797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0.2217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339.962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536.22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&lt;.0001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资产期限结构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_BS</a:t>
                      </a: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计算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0.0127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0.2345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250.731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87.12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&lt;.0001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资产流动性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0.0174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0.2519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128.262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121.60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&lt;.0001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自由现金流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0.0060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0.2579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87.3424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42.26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&lt;.0001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财务杠杆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0.0050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0.2629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53.5337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35.49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&lt;.0001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国家持股比例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0.0037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0.2666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29.1430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26.28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&lt;.0001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管理者持股比例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0.0017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0.2683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18.7241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12.40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0.0004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政府债利差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0.0015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0.2699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9.6503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11.07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0.0009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锐思金融研究数据库应用案例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</a:rPr>
              <a:t>——</a:t>
            </a:r>
            <a:r>
              <a:rPr lang="zh-CN" altLang="en-US" sz="2800" i="1" dirty="0">
                <a:latin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62466" name="内容占位符 2"/>
          <p:cNvSpPr>
            <a:spLocks noGrp="1"/>
          </p:cNvSpPr>
          <p:nvPr>
            <p:ph idx="4294967295"/>
          </p:nvPr>
        </p:nvSpPr>
        <p:spPr>
          <a:xfrm>
            <a:off x="1209302" y="1195706"/>
            <a:ext cx="10526895" cy="4282306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+mn-ea"/>
                <a:cs typeface="+mn-cs"/>
              </a:rPr>
              <a:t>影响因素较多，对其进行</a:t>
            </a:r>
            <a:r>
              <a:rPr lang="zh-CN" altLang="en-US" sz="2400" b="1" dirty="0">
                <a:latin typeface="+mn-ea"/>
                <a:cs typeface="+mn-cs"/>
              </a:rPr>
              <a:t>主成分分析</a:t>
            </a:r>
            <a:r>
              <a:rPr lang="zh-CN" altLang="en-US" sz="2400" dirty="0">
                <a:latin typeface="+mn-ea"/>
                <a:cs typeface="+mn-cs"/>
              </a:rPr>
              <a:t>：</a:t>
            </a:r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pPr marL="0" indent="0">
              <a:buNone/>
            </a:pPr>
            <a:endParaRPr lang="en-US" altLang="zh-CN" sz="2400" dirty="0">
              <a:latin typeface="+mn-ea"/>
              <a:cs typeface="+mn-cs"/>
            </a:endParaRPr>
          </a:p>
          <a:p>
            <a:pPr marL="0" indent="0">
              <a:buNone/>
            </a:pPr>
            <a:endParaRPr lang="en-US" altLang="zh-CN" sz="2400" dirty="0">
              <a:latin typeface="+mn-ea"/>
            </a:endParaRPr>
          </a:p>
          <a:p>
            <a:pPr marL="0" indent="0">
              <a:buNone/>
            </a:pPr>
            <a:endParaRPr lang="en-US" altLang="zh-CN" sz="2400" dirty="0">
              <a:latin typeface="+mn-ea"/>
              <a:cs typeface="+mn-cs"/>
            </a:endParaRPr>
          </a:p>
          <a:p>
            <a:pPr marL="0" indent="0">
              <a:buNone/>
            </a:pPr>
            <a:r>
              <a:rPr lang="zh-CN" altLang="en-US" sz="2000" dirty="0">
                <a:latin typeface="+mn-ea"/>
                <a:cs typeface="+mn-cs"/>
              </a:rPr>
              <a:t>                    </a:t>
            </a:r>
            <a:endParaRPr lang="en-US" altLang="zh-CN" sz="2000" dirty="0">
              <a:latin typeface="+mn-ea"/>
              <a:cs typeface="+mn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103108"/>
              </p:ext>
            </p:extLst>
          </p:nvPr>
        </p:nvGraphicFramePr>
        <p:xfrm>
          <a:off x="2702877" y="1965647"/>
          <a:ext cx="6786245" cy="3312795"/>
        </p:xfrm>
        <a:graphic>
          <a:graphicData uri="http://schemas.openxmlformats.org/drawingml/2006/table">
            <a:tbl>
              <a:tblPr/>
              <a:tblGrid>
                <a:gridCol w="1356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179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 err="1">
                          <a:solidFill>
                            <a:schemeClr val="bg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Eigenvalues</a:t>
                      </a:r>
                      <a:r>
                        <a:rPr lang="en-US" sz="1400" b="1" kern="0" dirty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of the Correlation Matrix</a:t>
                      </a: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 err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Eigenvalue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Difference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Proportion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Cumulative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1.75908372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0.42796845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0.1955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0.1955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1.33111527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0.17435932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0.1479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0.3434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1.15675595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0.14824638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0.1285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0.4719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1.00850958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0.00700419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0.1121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0.5839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1.00150538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0.17610671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0.1113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0.6952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0.82539867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0.06347234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0.0917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0.7869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83118AA6-A62B-D59C-DED8-7859709197E5}"/>
              </a:ext>
            </a:extLst>
          </p:cNvPr>
          <p:cNvSpPr txBox="1"/>
          <p:nvPr/>
        </p:nvSpPr>
        <p:spPr>
          <a:xfrm>
            <a:off x="3768054" y="5473496"/>
            <a:ext cx="465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latin typeface="+mn-ea"/>
                <a:cs typeface="+mn-cs"/>
              </a:rPr>
              <a:t>（取前</a:t>
            </a:r>
            <a:r>
              <a:rPr lang="en-US" altLang="zh-CN" sz="1800" dirty="0">
                <a:latin typeface="+mn-ea"/>
                <a:cs typeface="+mn-cs"/>
              </a:rPr>
              <a:t>6</a:t>
            </a:r>
            <a:r>
              <a:rPr lang="zh-CN" altLang="en-US" sz="1800" dirty="0">
                <a:latin typeface="+mn-ea"/>
                <a:cs typeface="+mn-cs"/>
              </a:rPr>
              <a:t>个主成分，解释度</a:t>
            </a:r>
            <a:r>
              <a:rPr lang="en-US" altLang="zh-CN" sz="1800" dirty="0">
                <a:latin typeface="+mn-ea"/>
                <a:cs typeface="+mn-cs"/>
              </a:rPr>
              <a:t>78.69%</a:t>
            </a:r>
            <a:r>
              <a:rPr lang="zh-CN" altLang="en-US" sz="1800" dirty="0">
                <a:latin typeface="+mn-ea"/>
                <a:cs typeface="+mn-cs"/>
              </a:rPr>
              <a:t>）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ea typeface="+mn-ea"/>
              </a:rPr>
              <a:t>锐思金融研究数据库应用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ea typeface="+mn-ea"/>
              </a:rPr>
              <a:t>案例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ea typeface="+mn-ea"/>
              </a:rPr>
              <a:t>——</a:t>
            </a:r>
            <a:r>
              <a:rPr sz="2800" i="1" dirty="0">
                <a:latin typeface="+mn-ea"/>
                <a:ea typeface="+mn-ea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63490" name="内容占位符 2"/>
          <p:cNvSpPr>
            <a:spLocks noGrp="1"/>
          </p:cNvSpPr>
          <p:nvPr>
            <p:ph idx="4294967295"/>
          </p:nvPr>
        </p:nvSpPr>
        <p:spPr>
          <a:xfrm>
            <a:off x="1209303" y="1254125"/>
            <a:ext cx="8153400" cy="4981575"/>
          </a:xfrm>
        </p:spPr>
        <p:txBody>
          <a:bodyPr vert="horz" wrap="square" lIns="91440" tIns="45720" rIns="91440" bIns="45720" anchor="t"/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+mn-ea"/>
                <a:cs typeface="+mn-cs"/>
              </a:rPr>
              <a:t>主成分分析结果：</a:t>
            </a:r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+mn-ea"/>
                <a:cs typeface="+mn-cs"/>
              </a:rPr>
              <a:t>结果分析</a:t>
            </a:r>
            <a:endParaRPr lang="en-US" altLang="zh-CN" sz="2400" dirty="0">
              <a:latin typeface="+mn-ea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400" dirty="0">
                <a:latin typeface="+mn-ea"/>
                <a:cs typeface="+mn-cs"/>
              </a:rPr>
              <a:t>论文写作</a:t>
            </a:r>
          </a:p>
          <a:p>
            <a:endParaRPr lang="en-US" altLang="zh-CN" sz="2400" dirty="0">
              <a:latin typeface="+mn-ea"/>
              <a:cs typeface="+mn-cs"/>
            </a:endParaRPr>
          </a:p>
          <a:p>
            <a:endParaRPr lang="en-US" altLang="zh-CN" sz="2400" dirty="0">
              <a:latin typeface="+mn-ea"/>
              <a:cs typeface="+mn-cs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524000" y="1254125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3508" name="Picture 3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2728" y="1968296"/>
            <a:ext cx="7419975" cy="23050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锐思金融研究数据库：科研应用</a:t>
            </a:r>
            <a:endParaRPr sz="2800" b="1" dirty="0"/>
          </a:p>
        </p:txBody>
      </p:sp>
      <p:grpSp>
        <p:nvGrpSpPr>
          <p:cNvPr id="22" name="组合 21"/>
          <p:cNvGrpSpPr/>
          <p:nvPr/>
        </p:nvGrpSpPr>
        <p:grpSpPr>
          <a:xfrm>
            <a:off x="3233944" y="1433500"/>
            <a:ext cx="4710961" cy="4337572"/>
            <a:chOff x="2742262" y="1442126"/>
            <a:chExt cx="3577221" cy="3378065"/>
          </a:xfrm>
        </p:grpSpPr>
        <p:sp>
          <p:nvSpPr>
            <p:cNvPr id="13" name="椭圆 12"/>
            <p:cNvSpPr/>
            <p:nvPr/>
          </p:nvSpPr>
          <p:spPr bwMode="auto">
            <a:xfrm>
              <a:off x="5230916" y="1442126"/>
              <a:ext cx="1088567" cy="10869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策略研究</a:t>
              </a: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2742262" y="1442126"/>
              <a:ext cx="1088567" cy="10869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事件研究</a:t>
              </a: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5230916" y="3733260"/>
              <a:ext cx="1088567" cy="10869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其它领域</a:t>
              </a: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2742262" y="3733260"/>
              <a:ext cx="1088567" cy="10869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固定收益研究</a:t>
              </a:r>
            </a:p>
          </p:txBody>
        </p:sp>
        <p:sp>
          <p:nvSpPr>
            <p:cNvPr id="21" name="文本框 12"/>
            <p:cNvSpPr/>
            <p:nvPr/>
          </p:nvSpPr>
          <p:spPr bwMode="auto">
            <a:xfrm>
              <a:off x="3813328" y="2389036"/>
              <a:ext cx="1435089" cy="1436989"/>
            </a:xfrm>
            <a:custGeom>
              <a:avLst/>
              <a:gdLst>
                <a:gd name="T0" fmla="*/ 0 w 1302418"/>
                <a:gd name="T1" fmla="*/ 0 h 1302419"/>
                <a:gd name="T2" fmla="*/ 1302418 w 1302418"/>
                <a:gd name="T3" fmla="*/ 1302419 h 1302419"/>
              </a:gdLst>
              <a:ahLst/>
              <a:cxnLst/>
              <a:rect l="T0" t="T1" r="T2" b="T3"/>
              <a:pathLst>
                <a:path w="1302418" h="1302419">
                  <a:moveTo>
                    <a:pt x="0" y="0"/>
                  </a:moveTo>
                  <a:lnTo>
                    <a:pt x="325500" y="106"/>
                  </a:lnTo>
                  <a:lnTo>
                    <a:pt x="244151" y="81454"/>
                  </a:lnTo>
                  <a:lnTo>
                    <a:pt x="406953" y="244256"/>
                  </a:lnTo>
                  <a:lnTo>
                    <a:pt x="650999" y="211"/>
                  </a:lnTo>
                  <a:lnTo>
                    <a:pt x="895202" y="244414"/>
                  </a:lnTo>
                  <a:lnTo>
                    <a:pt x="1057899" y="81717"/>
                  </a:lnTo>
                  <a:lnTo>
                    <a:pt x="976498" y="316"/>
                  </a:lnTo>
                  <a:lnTo>
                    <a:pt x="1301997" y="422"/>
                  </a:lnTo>
                  <a:lnTo>
                    <a:pt x="1302102" y="325921"/>
                  </a:lnTo>
                  <a:lnTo>
                    <a:pt x="1220701" y="244520"/>
                  </a:lnTo>
                  <a:lnTo>
                    <a:pt x="1058004" y="407217"/>
                  </a:lnTo>
                  <a:lnTo>
                    <a:pt x="1302208" y="651420"/>
                  </a:lnTo>
                  <a:lnTo>
                    <a:pt x="1058162" y="895466"/>
                  </a:lnTo>
                  <a:lnTo>
                    <a:pt x="1220964" y="1058268"/>
                  </a:lnTo>
                  <a:lnTo>
                    <a:pt x="1302313" y="976919"/>
                  </a:lnTo>
                  <a:lnTo>
                    <a:pt x="1302418" y="1302419"/>
                  </a:lnTo>
                  <a:lnTo>
                    <a:pt x="976919" y="1302313"/>
                  </a:lnTo>
                  <a:lnTo>
                    <a:pt x="1058267" y="1220965"/>
                  </a:lnTo>
                  <a:lnTo>
                    <a:pt x="895465" y="1058163"/>
                  </a:lnTo>
                  <a:lnTo>
                    <a:pt x="651420" y="1302208"/>
                  </a:lnTo>
                  <a:lnTo>
                    <a:pt x="407216" y="1058005"/>
                  </a:lnTo>
                  <a:lnTo>
                    <a:pt x="244519" y="1220702"/>
                  </a:lnTo>
                  <a:lnTo>
                    <a:pt x="325921" y="1302103"/>
                  </a:lnTo>
                  <a:lnTo>
                    <a:pt x="421" y="1301998"/>
                  </a:lnTo>
                  <a:lnTo>
                    <a:pt x="316" y="976498"/>
                  </a:lnTo>
                  <a:lnTo>
                    <a:pt x="81717" y="1057899"/>
                  </a:lnTo>
                  <a:lnTo>
                    <a:pt x="244414" y="895202"/>
                  </a:lnTo>
                  <a:lnTo>
                    <a:pt x="210" y="650999"/>
                  </a:lnTo>
                  <a:lnTo>
                    <a:pt x="244256" y="406953"/>
                  </a:lnTo>
                  <a:lnTo>
                    <a:pt x="81454" y="244151"/>
                  </a:lnTo>
                  <a:lnTo>
                    <a:pt x="105" y="325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 eaLnBrk="1" hangingPunct="1"/>
              <a:r>
                <a:rPr lang="zh-CN" altLang="en-US" sz="2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研究</a:t>
              </a:r>
              <a:endParaRPr lang="en-US" altLang="zh-CN" sz="2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eaLnBrk="1" hangingPunct="1"/>
              <a:r>
                <a:rPr lang="zh-CN" altLang="en-US" sz="2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领域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锐思金融研究数据库：科研应用</a:t>
            </a:r>
            <a:endParaRPr lang="zh-CN" altLang="en-US" sz="28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6504612"/>
              </p:ext>
            </p:extLst>
          </p:nvPr>
        </p:nvGraphicFramePr>
        <p:xfrm>
          <a:off x="1209040" y="1127760"/>
          <a:ext cx="10252075" cy="5433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4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4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论文标题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时间</a:t>
                      </a:r>
                    </a:p>
                  </a:txBody>
                  <a:tcPr marL="6006" marR="6006" marT="600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来源</a:t>
                      </a:r>
                    </a:p>
                  </a:txBody>
                  <a:tcPr marL="6006" marR="6006" marT="600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数据引用</a:t>
                      </a:r>
                      <a:endParaRPr lang="zh-CN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金融科技对商业银行风险承担的影响：</a:t>
                      </a:r>
                      <a:br>
                        <a:rPr lang="zh-CN" altLang="en-US" sz="1200" u="none" strike="noStrike" dirty="0">
                          <a:effectLst/>
                        </a:rPr>
                      </a:br>
                      <a:r>
                        <a:rPr lang="zh-CN" altLang="en-US" sz="1200" u="none" strike="noStrike" dirty="0">
                          <a:effectLst/>
                        </a:rPr>
                        <a:t>竞争效应还是创新效应？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2022-08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金融与经济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中国</a:t>
                      </a:r>
                      <a:r>
                        <a:rPr lang="en-US" altLang="zh-CN" sz="1200" u="none" strike="noStrike" dirty="0">
                          <a:effectLst/>
                        </a:rPr>
                        <a:t>199</a:t>
                      </a:r>
                      <a:r>
                        <a:rPr lang="zh-CN" altLang="en-US" sz="1200" u="none" strike="noStrike" dirty="0">
                          <a:effectLst/>
                        </a:rPr>
                        <a:t>家</a:t>
                      </a:r>
                      <a:r>
                        <a:rPr lang="zh-CN" altLang="en-US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商业银行年度数据</a:t>
                      </a:r>
                      <a:r>
                        <a:rPr lang="zh-CN" altLang="en-US" sz="1200" u="none" strike="noStrike" dirty="0">
                          <a:effectLst/>
                        </a:rPr>
                        <a:t>（</a:t>
                      </a:r>
                      <a:r>
                        <a:rPr lang="en-US" altLang="zh-CN" sz="1200" u="none" strike="noStrike" dirty="0">
                          <a:effectLst/>
                        </a:rPr>
                        <a:t>2010-2018</a:t>
                      </a:r>
                      <a:r>
                        <a:rPr lang="zh-CN" altLang="en-US" sz="1200" u="none" strike="noStrike" dirty="0">
                          <a:effectLst/>
                        </a:rPr>
                        <a:t>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经济政策不确定性、企业融资行为与多元化经营策略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2022-08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63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科学决策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ctr" defTabSz="1363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</a:rPr>
                        <a:t>有关</a:t>
                      </a:r>
                      <a:r>
                        <a:rPr lang="zh-CN" altLang="en-US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上市公司财务数据</a:t>
                      </a:r>
                      <a:endParaRPr lang="zh-CN" altLang="en-US" sz="1200" b="0" i="0" u="none" strike="noStrike" dirty="0">
                        <a:solidFill>
                          <a:schemeClr val="accent5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校友关系能带来基金经理的信息溢价吗</a:t>
                      </a:r>
                      <a:r>
                        <a:rPr lang="en-US" altLang="zh-CN" sz="1200" u="none" strike="noStrike" dirty="0">
                          <a:effectLst/>
                        </a:rPr>
                        <a:t>?——</a:t>
                      </a:r>
                      <a:r>
                        <a:rPr lang="zh-CN" altLang="en-US" sz="1200" u="none" strike="noStrike" dirty="0">
                          <a:effectLst/>
                        </a:rPr>
                        <a:t>基于中国资本市场的实证研究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2022-08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63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管理评论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股票收益率</a:t>
                      </a:r>
                      <a:r>
                        <a:rPr lang="zh-CN" altLang="en-US" sz="1200" u="none" strike="noStrike" dirty="0">
                          <a:effectLst/>
                        </a:rPr>
                        <a:t>、基金特征、基金经理特征和上市公司特征相关数据；</a:t>
                      </a:r>
                      <a:r>
                        <a:rPr lang="en-US" altLang="zh-CN" sz="1200" u="none" strike="noStrike" dirty="0">
                          <a:effectLst/>
                        </a:rPr>
                        <a:t>2005—2016</a:t>
                      </a:r>
                      <a:r>
                        <a:rPr lang="zh-CN" altLang="en-US" sz="1200" u="none" strike="noStrike" dirty="0">
                          <a:effectLst/>
                        </a:rPr>
                        <a:t>年基金经理、上市公司董监高的任职情况和简历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信用风险、政府支持与企业创新意愿</a:t>
                      </a:r>
                      <a:br>
                        <a:rPr lang="zh-CN" altLang="en-US" sz="1200" u="none" strike="noStrike" dirty="0">
                          <a:effectLst/>
                        </a:rPr>
                      </a:br>
                      <a:r>
                        <a:rPr lang="en-US" altLang="zh-CN" sz="1200" u="none" strike="noStrike" dirty="0">
                          <a:effectLst/>
                        </a:rPr>
                        <a:t>——</a:t>
                      </a:r>
                      <a:r>
                        <a:rPr lang="zh-CN" altLang="en-US" sz="1200" u="none" strike="noStrike" dirty="0">
                          <a:effectLst/>
                        </a:rPr>
                        <a:t>来自汽车行业的证据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2022-07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63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华北金融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2012—2020</a:t>
                      </a:r>
                      <a:r>
                        <a:rPr lang="zh-CN" altLang="en-US" sz="1200" u="none" strike="noStrike" dirty="0">
                          <a:effectLst/>
                        </a:rPr>
                        <a:t>年</a:t>
                      </a:r>
                      <a:r>
                        <a:rPr lang="zh-CN" altLang="en-US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上市汽车企业数据</a:t>
                      </a:r>
                      <a:endParaRPr lang="zh-CN" altLang="en-US" sz="1200" b="0" i="0" u="none" strike="noStrike" dirty="0">
                        <a:solidFill>
                          <a:schemeClr val="accent5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4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控股股东股权质押与上市公司传闻澄清</a:t>
                      </a:r>
                      <a:br>
                        <a:rPr lang="zh-CN" altLang="en-US" sz="1200" u="none" strike="noStrike" dirty="0">
                          <a:effectLst/>
                        </a:rPr>
                      </a:br>
                      <a:r>
                        <a:rPr lang="zh-CN" altLang="en-US" sz="1200" u="none" strike="noStrike" dirty="0">
                          <a:effectLst/>
                        </a:rPr>
                        <a:t>行为</a:t>
                      </a:r>
                      <a:r>
                        <a:rPr lang="en-US" altLang="zh-CN" sz="1200" u="none" strike="noStrike" dirty="0">
                          <a:effectLst/>
                        </a:rPr>
                        <a:t>——</a:t>
                      </a:r>
                      <a:r>
                        <a:rPr lang="zh-CN" altLang="en-US" sz="1200" u="none" strike="noStrike" dirty="0">
                          <a:effectLst/>
                        </a:rPr>
                        <a:t>基于控制权转移风险的视角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2022-07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63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管理理论与实践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机构投资者持股比例</a:t>
                      </a:r>
                      <a:r>
                        <a:rPr lang="zh-CN" altLang="en-US" sz="1200" u="none" strike="noStrike" dirty="0">
                          <a:effectLst/>
                        </a:rPr>
                        <a:t>数据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线上销售与未来股票收益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2022-06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639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金融研究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三因子、五因子</a:t>
                      </a:r>
                      <a:r>
                        <a:rPr lang="zh-CN" altLang="en-US" sz="1200" u="none" strike="noStrike" dirty="0">
                          <a:effectLst/>
                        </a:rPr>
                        <a:t>数据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19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基于新冠疫情背景下金融市场动荡的数字货币对冲和避险研究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2022-06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金融视线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沪深</a:t>
                      </a:r>
                      <a:r>
                        <a:rPr lang="en-US" altLang="zh-CN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300</a:t>
                      </a:r>
                      <a:r>
                        <a:rPr lang="zh-CN" altLang="en-US" sz="1200" u="none" strike="noStrike" dirty="0">
                          <a:effectLst/>
                        </a:rPr>
                        <a:t>和标普</a:t>
                      </a:r>
                      <a:br>
                        <a:rPr lang="zh-CN" altLang="en-US" sz="1200" u="none" strike="noStrike" dirty="0">
                          <a:effectLst/>
                        </a:rPr>
                      </a:br>
                      <a:r>
                        <a:rPr lang="en-US" altLang="zh-CN" sz="1200" u="none" strike="noStrike" dirty="0">
                          <a:effectLst/>
                        </a:rPr>
                        <a:t>500</a:t>
                      </a:r>
                      <a:r>
                        <a:rPr lang="zh-CN" altLang="en-US" sz="1200" u="none" strike="noStrike" dirty="0">
                          <a:effectLst/>
                        </a:rPr>
                        <a:t>指数、</a:t>
                      </a:r>
                      <a:r>
                        <a:rPr lang="zh-CN" altLang="en-US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中国</a:t>
                      </a:r>
                      <a:r>
                        <a:rPr lang="en-US" altLang="zh-CN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5</a:t>
                      </a:r>
                      <a:r>
                        <a:rPr lang="zh-CN" altLang="en-US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年期国债</a:t>
                      </a:r>
                      <a:r>
                        <a:rPr lang="zh-CN" altLang="en-US" sz="1200" u="none" strike="noStrike" dirty="0">
                          <a:effectLst/>
                        </a:rPr>
                        <a:t>和美国</a:t>
                      </a:r>
                      <a:r>
                        <a:rPr lang="en-US" altLang="zh-CN" sz="1200" u="none" strike="noStrike" dirty="0">
                          <a:effectLst/>
                        </a:rPr>
                        <a:t>5</a:t>
                      </a:r>
                      <a:r>
                        <a:rPr lang="zh-CN" altLang="en-US" sz="1200" u="none" strike="noStrike" dirty="0">
                          <a:effectLst/>
                        </a:rPr>
                        <a:t>年期国债数据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</a:rPr>
                        <a:t>货币政策、质押率与债券信用利差研究</a:t>
                      </a:r>
                      <a:r>
                        <a:rPr lang="en-US" altLang="zh-CN" sz="1200" u="none" strike="noStrike" dirty="0">
                          <a:effectLst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2022-05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《</a:t>
                      </a:r>
                      <a:r>
                        <a:rPr lang="zh-CN" altLang="en-US" sz="1200" u="none" strike="noStrike" dirty="0">
                          <a:effectLst/>
                          <a:latin typeface="+mn-ea"/>
                          <a:ea typeface="+mn-ea"/>
                        </a:rPr>
                        <a:t>技术经济员管理研究</a:t>
                      </a:r>
                      <a:r>
                        <a:rPr lang="en-US" altLang="zh-CN" sz="1200" u="none" strike="noStrike" dirty="0">
                          <a:effectLst/>
                          <a:latin typeface="+mn-ea"/>
                          <a:ea typeface="+mn-ea"/>
                        </a:rPr>
                        <a:t>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06" marR="6006" marT="6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债券</a:t>
                      </a:r>
                      <a:r>
                        <a:rPr lang="zh-CN" altLang="en-US" sz="1200" u="none" strike="noStrike" dirty="0">
                          <a:effectLst/>
                        </a:rPr>
                        <a:t>相关数据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6006" marR="6006" marT="600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-18"/>
            <a:ext cx="12192000" cy="6846147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177CC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309879" y="306493"/>
            <a:ext cx="11629813" cy="6268720"/>
          </a:xfrm>
          <a:custGeom>
            <a:avLst/>
            <a:gdLst/>
            <a:ahLst/>
            <a:cxnLst/>
            <a:rect l="l" t="t" r="r" b="b"/>
            <a:pathLst>
              <a:path w="8722360" h="4701540">
                <a:moveTo>
                  <a:pt x="0" y="0"/>
                </a:moveTo>
                <a:lnTo>
                  <a:pt x="8722360" y="0"/>
                </a:lnTo>
                <a:lnTo>
                  <a:pt x="8722360" y="4701540"/>
                </a:lnTo>
                <a:lnTo>
                  <a:pt x="0" y="470154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TextBox 17"/>
          <p:cNvSpPr txBox="1"/>
          <p:nvPr/>
        </p:nvSpPr>
        <p:spPr>
          <a:xfrm>
            <a:off x="6709540" y="3909482"/>
            <a:ext cx="5048285" cy="1296035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总部地址：北京市 海淀区中关村东路</a:t>
            </a:r>
            <a:r>
              <a:rPr lang="en-US" altLang="zh-CN" sz="1400" dirty="0">
                <a:solidFill>
                  <a:schemeClr val="bg1"/>
                </a:solidFill>
              </a:rPr>
              <a:t>18</a:t>
            </a:r>
            <a:r>
              <a:rPr lang="zh-CN" altLang="en-US" sz="1400" dirty="0">
                <a:solidFill>
                  <a:schemeClr val="bg1"/>
                </a:solidFill>
              </a:rPr>
              <a:t>号财智大厦</a:t>
            </a:r>
            <a:r>
              <a:rPr lang="en-US" altLang="zh-CN" sz="1400" dirty="0">
                <a:solidFill>
                  <a:schemeClr val="bg1"/>
                </a:solidFill>
              </a:rPr>
              <a:t>B</a:t>
            </a:r>
            <a:r>
              <a:rPr lang="zh-CN" altLang="en-US" sz="1400" dirty="0">
                <a:solidFill>
                  <a:schemeClr val="bg1"/>
                </a:solidFill>
              </a:rPr>
              <a:t>座</a:t>
            </a:r>
            <a:r>
              <a:rPr lang="en-US" altLang="zh-CN" sz="1400" dirty="0">
                <a:solidFill>
                  <a:schemeClr val="bg1"/>
                </a:solidFill>
              </a:rPr>
              <a:t>10</a:t>
            </a:r>
            <a:r>
              <a:rPr lang="zh-CN" altLang="en-US" sz="1400" dirty="0">
                <a:solidFill>
                  <a:schemeClr val="bg1"/>
                </a:solidFill>
              </a:rPr>
              <a:t>层</a:t>
            </a:r>
          </a:p>
          <a:p>
            <a:r>
              <a:rPr lang="zh-CN" altLang="en-US" sz="1400" dirty="0">
                <a:solidFill>
                  <a:schemeClr val="bg1"/>
                </a:solidFill>
              </a:rPr>
              <a:t>上海地址：上海市 沪闵路</a:t>
            </a:r>
            <a:r>
              <a:rPr lang="en-US" altLang="zh-CN" sz="1400" dirty="0">
                <a:solidFill>
                  <a:schemeClr val="bg1"/>
                </a:solidFill>
              </a:rPr>
              <a:t>6088</a:t>
            </a:r>
            <a:r>
              <a:rPr lang="zh-CN" altLang="en-US" sz="1400" dirty="0">
                <a:solidFill>
                  <a:schemeClr val="bg1"/>
                </a:solidFill>
              </a:rPr>
              <a:t>号凯德龙之梦广场</a:t>
            </a:r>
            <a:r>
              <a:rPr lang="en-US" altLang="zh-CN" sz="1400" dirty="0">
                <a:solidFill>
                  <a:schemeClr val="bg1"/>
                </a:solidFill>
              </a:rPr>
              <a:t>29</a:t>
            </a:r>
            <a:r>
              <a:rPr lang="zh-CN" altLang="en-US" sz="1400" dirty="0">
                <a:solidFill>
                  <a:schemeClr val="bg1"/>
                </a:solidFill>
              </a:rPr>
              <a:t>层</a:t>
            </a: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电话：</a:t>
            </a:r>
            <a:r>
              <a:rPr lang="en-US" altLang="zh-CN" sz="1400" dirty="0">
                <a:solidFill>
                  <a:schemeClr val="bg1"/>
                </a:solidFill>
              </a:rPr>
              <a:t>010-82601461</a:t>
            </a: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网址：</a:t>
            </a:r>
            <a:r>
              <a:rPr lang="en-US" altLang="en-US" sz="1400" dirty="0">
                <a:solidFill>
                  <a:schemeClr val="bg1"/>
                </a:solidFill>
              </a:rPr>
              <a:t>www.resset.com</a:t>
            </a:r>
            <a:endParaRPr lang="en-US" altLang="zh-CN" sz="1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邮箱：</a:t>
            </a:r>
            <a:r>
              <a:rPr lang="en-US" altLang="en-US" sz="1400" dirty="0">
                <a:solidFill>
                  <a:schemeClr val="bg1"/>
                </a:solidFill>
              </a:rPr>
              <a:t>resset@resset.cn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09409" y="3271983"/>
            <a:ext cx="48469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北京聚源锐思数据科技有限公司</a:t>
            </a:r>
          </a:p>
        </p:txBody>
      </p:sp>
      <p:sp>
        <p:nvSpPr>
          <p:cNvPr id="11" name="object 12"/>
          <p:cNvSpPr txBox="1">
            <a:spLocks noGrp="1"/>
          </p:cNvSpPr>
          <p:nvPr>
            <p:ph type="title"/>
          </p:nvPr>
        </p:nvSpPr>
        <p:spPr>
          <a:xfrm>
            <a:off x="7201192" y="2479362"/>
            <a:ext cx="3047881" cy="44884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7145">
              <a:lnSpc>
                <a:spcPts val="3515"/>
              </a:lnSpc>
            </a:pPr>
            <a:r>
              <a:rPr lang="zh-CN" altLang="en-US" sz="3600" b="1" spc="-7">
                <a:solidFill>
                  <a:srgbClr val="FFD495"/>
                </a:solidFill>
                <a:latin typeface="+mn-ea"/>
                <a:ea typeface="+mn-ea"/>
              </a:rPr>
              <a:t>感 谢 </a:t>
            </a:r>
            <a:r>
              <a:rPr lang="zh-CN" altLang="en-US" sz="3600" b="1" spc="-7" dirty="0">
                <a:solidFill>
                  <a:srgbClr val="FFD495"/>
                </a:solidFill>
                <a:latin typeface="+mn-ea"/>
                <a:ea typeface="+mn-ea"/>
              </a:rPr>
              <a:t>聆 听 ！</a:t>
            </a:r>
            <a:endParaRPr sz="3600" b="1" dirty="0">
              <a:solidFill>
                <a:srgbClr val="FFD495"/>
              </a:solidFill>
              <a:latin typeface="+mn-ea"/>
              <a:ea typeface="+mn-ea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8896349" y="542255"/>
            <a:ext cx="404025" cy="39878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26" name="矩形 25"/>
          <p:cNvSpPr/>
          <p:nvPr/>
        </p:nvSpPr>
        <p:spPr>
          <a:xfrm>
            <a:off x="9300375" y="542255"/>
            <a:ext cx="242887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l">
              <a:lnSpc>
                <a:spcPct val="100000"/>
              </a:lnSpc>
              <a:buClrTx/>
              <a:buSzTx/>
              <a:buFontTx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</a:rPr>
              <a:t>专业  让学术更高效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79451" y="1892405"/>
            <a:ext cx="5302250" cy="3458845"/>
            <a:chOff x="1719" y="3004"/>
            <a:chExt cx="8350" cy="5447"/>
          </a:xfrm>
        </p:grpSpPr>
        <p:sp>
          <p:nvSpPr>
            <p:cNvPr id="16" name="object 8"/>
            <p:cNvSpPr/>
            <p:nvPr/>
          </p:nvSpPr>
          <p:spPr>
            <a:xfrm>
              <a:off x="2410" y="3580"/>
              <a:ext cx="7054" cy="432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9"/>
            <p:cNvSpPr/>
            <p:nvPr/>
          </p:nvSpPr>
          <p:spPr>
            <a:xfrm>
              <a:off x="1719" y="3004"/>
              <a:ext cx="8164" cy="5240"/>
            </a:xfrm>
            <a:custGeom>
              <a:avLst/>
              <a:gdLst/>
              <a:ahLst/>
              <a:cxnLst/>
              <a:rect l="l" t="t" r="r" b="b"/>
              <a:pathLst>
                <a:path w="3888104" h="2495550">
                  <a:moveTo>
                    <a:pt x="0" y="0"/>
                  </a:moveTo>
                  <a:lnTo>
                    <a:pt x="3888104" y="0"/>
                  </a:lnTo>
                  <a:lnTo>
                    <a:pt x="3888104" y="2495550"/>
                  </a:lnTo>
                  <a:lnTo>
                    <a:pt x="0" y="24955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10"/>
            <p:cNvSpPr/>
            <p:nvPr/>
          </p:nvSpPr>
          <p:spPr>
            <a:xfrm>
              <a:off x="1905" y="3211"/>
              <a:ext cx="8164" cy="5240"/>
            </a:xfrm>
            <a:custGeom>
              <a:avLst/>
              <a:gdLst/>
              <a:ahLst/>
              <a:cxnLst/>
              <a:rect l="l" t="t" r="r" b="b"/>
              <a:pathLst>
                <a:path w="3888104" h="2495550">
                  <a:moveTo>
                    <a:pt x="0" y="0"/>
                  </a:moveTo>
                  <a:lnTo>
                    <a:pt x="3888104" y="0"/>
                  </a:lnTo>
                  <a:lnTo>
                    <a:pt x="3888104" y="2495550"/>
                  </a:lnTo>
                  <a:lnTo>
                    <a:pt x="0" y="24955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5" name="图片 24" descr="QR 代码&#10;&#10;描述已自动生成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" y="4359"/>
              <a:ext cx="2842" cy="284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锐思公司荣誉</a:t>
            </a:r>
            <a:endParaRPr lang="zh-CN" altLang="en-US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4573" y="1333485"/>
            <a:ext cx="118966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483" y="1333485"/>
            <a:ext cx="118966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7716" y="1333485"/>
            <a:ext cx="117566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 descr="RESSET非上市公司数据库系统软件V2.0.jpg"/>
          <p:cNvPicPr>
            <a:picLocks noChangeAspect="1"/>
          </p:cNvPicPr>
          <p:nvPr/>
        </p:nvPicPr>
        <p:blipFill>
          <a:blip r:embed="rId7" cstate="print"/>
          <a:srcRect l="4811" t="4166" r="14634" b="12500"/>
          <a:stretch>
            <a:fillRect/>
          </a:stretch>
        </p:blipFill>
        <p:spPr>
          <a:xfrm rot="16200000">
            <a:off x="9543255" y="2839269"/>
            <a:ext cx="1536397" cy="2334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 descr="RESSET金融学院教育平台软件V2.0.jpg"/>
          <p:cNvPicPr>
            <a:picLocks noChangeAspect="1"/>
          </p:cNvPicPr>
          <p:nvPr/>
        </p:nvPicPr>
        <p:blipFill>
          <a:blip r:embed="rId8" cstate="print"/>
          <a:srcRect l="3727" t="4167" r="15718" b="11110"/>
          <a:stretch>
            <a:fillRect/>
          </a:stretch>
        </p:blipFill>
        <p:spPr>
          <a:xfrm rot="16200000">
            <a:off x="7044658" y="2898973"/>
            <a:ext cx="1569335" cy="2248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 descr="RESSET股票仿真交易系统软件V2.0.jpg"/>
          <p:cNvPicPr>
            <a:picLocks noChangeAspect="1"/>
          </p:cNvPicPr>
          <p:nvPr/>
        </p:nvPicPr>
        <p:blipFill>
          <a:blip r:embed="rId9" cstate="print"/>
          <a:srcRect l="2846" t="4166" r="14634" b="12500"/>
          <a:stretch>
            <a:fillRect/>
          </a:stretch>
        </p:blipFill>
        <p:spPr>
          <a:xfrm rot="16200000">
            <a:off x="7042390" y="1186728"/>
            <a:ext cx="1573871" cy="2248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6" descr="RESSET行情终端软件V2.0.jpg"/>
          <p:cNvPicPr>
            <a:picLocks noChangeAspect="1"/>
          </p:cNvPicPr>
          <p:nvPr/>
        </p:nvPicPr>
        <p:blipFill>
          <a:blip r:embed="rId10" cstate="print"/>
          <a:srcRect l="4811" t="3543" r="14634" b="11734"/>
          <a:stretch>
            <a:fillRect/>
          </a:stretch>
        </p:blipFill>
        <p:spPr>
          <a:xfrm rot="16200000">
            <a:off x="9526789" y="1141224"/>
            <a:ext cx="1569336" cy="2334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 descr="RESSET财务管理与上市公司财务报表分析系统软件V2.0.jpg"/>
          <p:cNvPicPr>
            <a:picLocks noChangeAspect="1"/>
          </p:cNvPicPr>
          <p:nvPr/>
        </p:nvPicPr>
        <p:blipFill>
          <a:blip r:embed="rId11" cstate="print"/>
          <a:srcRect l="3854" t="16667" r="12691" b="4166"/>
          <a:stretch>
            <a:fillRect/>
          </a:stretch>
        </p:blipFill>
        <p:spPr>
          <a:xfrm>
            <a:off x="6705133" y="4953012"/>
            <a:ext cx="2248388" cy="1595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图片 18" descr="RESSET Level2 高频数据系统软件V2.0.jpg"/>
          <p:cNvPicPr>
            <a:picLocks noChangeAspect="1"/>
          </p:cNvPicPr>
          <p:nvPr/>
        </p:nvPicPr>
        <p:blipFill>
          <a:blip r:embed="rId12" cstate="print"/>
          <a:srcRect l="4811" t="4166" r="14634" b="12500"/>
          <a:stretch>
            <a:fillRect/>
          </a:stretch>
        </p:blipFill>
        <p:spPr>
          <a:xfrm rot="16200000">
            <a:off x="9550604" y="4546435"/>
            <a:ext cx="1568107" cy="238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图片 19" descr="RESSET非上市公司数据库系统v2.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57742" y="1333485"/>
            <a:ext cx="1256613" cy="171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图片 20" descr="RESSETLevel2 高频数据系统v2.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47715" y="3143248"/>
            <a:ext cx="1186819" cy="161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图片 21" descr="RESSET期权仿真交易系统v2.0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337896" y="3143248"/>
            <a:ext cx="1186337" cy="161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图片 22" descr="RESSET信用风险管理系统v2.0.jpg"/>
          <p:cNvPicPr>
            <a:picLocks noChangeAspect="1"/>
          </p:cNvPicPr>
          <p:nvPr/>
        </p:nvPicPr>
        <p:blipFill>
          <a:blip r:embed="rId16" cstate="print"/>
          <a:srcRect l="4150" b="2777"/>
          <a:stretch>
            <a:fillRect/>
          </a:stretch>
        </p:blipFill>
        <p:spPr>
          <a:xfrm>
            <a:off x="3619483" y="3143250"/>
            <a:ext cx="1160603" cy="1619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57741" y="3143248"/>
            <a:ext cx="1238259" cy="161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4573" y="4857760"/>
            <a:ext cx="118966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19483" y="4857760"/>
            <a:ext cx="118966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7716" y="4857760"/>
            <a:ext cx="117566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图片 27" descr="RESSET非上市公司数据库系统v2.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57742" y="4857760"/>
            <a:ext cx="1256613" cy="171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976874" y="983691"/>
            <a:ext cx="3094717" cy="3539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500" b="1" dirty="0">
                <a:latin typeface="+mn-ea"/>
              </a:rPr>
              <a:t>《</a:t>
            </a:r>
            <a:r>
              <a:rPr lang="zh-CN" altLang="en-US" sz="1500" b="1" dirty="0">
                <a:latin typeface="+mn-ea"/>
              </a:rPr>
              <a:t>软件著作权证书</a:t>
            </a:r>
            <a:r>
              <a:rPr lang="en-US" altLang="zh-CN" sz="1500" b="1" dirty="0">
                <a:latin typeface="+mn-ea"/>
              </a:rPr>
              <a:t>》</a:t>
            </a:r>
            <a:r>
              <a:rPr lang="zh-CN" altLang="en-US" sz="1500" b="1" dirty="0">
                <a:latin typeface="+mn-ea"/>
              </a:rPr>
              <a:t>共计</a:t>
            </a:r>
            <a:r>
              <a:rPr lang="en-US" altLang="zh-CN" sz="1500" b="1" dirty="0">
                <a:solidFill>
                  <a:srgbClr val="0070C0"/>
                </a:solidFill>
                <a:latin typeface="+mn-ea"/>
              </a:rPr>
              <a:t>120</a:t>
            </a:r>
            <a:r>
              <a:rPr lang="zh-CN" altLang="en-US" sz="1500" b="1" dirty="0">
                <a:solidFill>
                  <a:srgbClr val="0070C0"/>
                </a:solidFill>
                <a:latin typeface="+mn-ea"/>
              </a:rPr>
              <a:t>余项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89034" y="1024871"/>
            <a:ext cx="3166596" cy="3539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500" b="1" dirty="0">
                <a:latin typeface="+mn-ea"/>
              </a:rPr>
              <a:t>《</a:t>
            </a:r>
            <a:r>
              <a:rPr lang="zh-CN" altLang="en-US" sz="1500" b="1" dirty="0">
                <a:latin typeface="+mn-ea"/>
              </a:rPr>
              <a:t>软件产品登记证书</a:t>
            </a:r>
            <a:r>
              <a:rPr lang="en-US" altLang="zh-CN" sz="1500" b="1" dirty="0">
                <a:latin typeface="+mn-ea"/>
              </a:rPr>
              <a:t>》</a:t>
            </a:r>
            <a:r>
              <a:rPr lang="zh-CN" altLang="en-US" sz="1500" b="1" dirty="0">
                <a:latin typeface="+mn-ea"/>
              </a:rPr>
              <a:t>共计</a:t>
            </a:r>
            <a:r>
              <a:rPr lang="en-US" altLang="zh-CN" sz="1500" b="1" dirty="0">
                <a:solidFill>
                  <a:srgbClr val="0070C0"/>
                </a:solidFill>
                <a:latin typeface="+mn-ea"/>
              </a:rPr>
              <a:t>40</a:t>
            </a:r>
            <a:r>
              <a:rPr lang="zh-CN" altLang="en-US" sz="1500" b="1" dirty="0">
                <a:solidFill>
                  <a:srgbClr val="0070C0"/>
                </a:solidFill>
                <a:latin typeface="+mn-ea"/>
              </a:rPr>
              <a:t>余项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89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锐思三大产品系列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0" name="圆角矩形 139"/>
          <p:cNvSpPr/>
          <p:nvPr/>
        </p:nvSpPr>
        <p:spPr>
          <a:xfrm>
            <a:off x="1127725" y="1582545"/>
            <a:ext cx="2338707" cy="4064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</a:rPr>
              <a:t>投资研究系列</a:t>
            </a:r>
          </a:p>
        </p:txBody>
      </p:sp>
      <p:sp>
        <p:nvSpPr>
          <p:cNvPr id="141" name="圆角矩形 140"/>
          <p:cNvSpPr/>
          <p:nvPr/>
        </p:nvSpPr>
        <p:spPr>
          <a:xfrm>
            <a:off x="1218294" y="2310917"/>
            <a:ext cx="2110572" cy="489923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基金经理实训平台</a:t>
            </a:r>
          </a:p>
        </p:txBody>
      </p:sp>
      <p:sp>
        <p:nvSpPr>
          <p:cNvPr id="142" name="圆角矩形 141"/>
          <p:cNvSpPr/>
          <p:nvPr/>
        </p:nvSpPr>
        <p:spPr>
          <a:xfrm>
            <a:off x="3947109" y="1599586"/>
            <a:ext cx="4329105" cy="369429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</a:rPr>
              <a:t>数据库系列</a:t>
            </a:r>
          </a:p>
        </p:txBody>
      </p:sp>
      <p:sp>
        <p:nvSpPr>
          <p:cNvPr id="143" name="圆角矩形 142"/>
          <p:cNvSpPr/>
          <p:nvPr/>
        </p:nvSpPr>
        <p:spPr>
          <a:xfrm>
            <a:off x="8713955" y="1604482"/>
            <a:ext cx="2753965" cy="384479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</a:rPr>
              <a:t>辅助教学系列</a:t>
            </a:r>
          </a:p>
        </p:txBody>
      </p:sp>
      <p:sp>
        <p:nvSpPr>
          <p:cNvPr id="146" name="圆角矩形 145"/>
          <p:cNvSpPr/>
          <p:nvPr/>
        </p:nvSpPr>
        <p:spPr>
          <a:xfrm>
            <a:off x="4013009" y="3718747"/>
            <a:ext cx="4239259" cy="25527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</a:rPr>
              <a:t>RESSET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高频类数据库</a:t>
            </a:r>
          </a:p>
        </p:txBody>
      </p:sp>
      <p:sp>
        <p:nvSpPr>
          <p:cNvPr id="147" name="圆角矩形 146"/>
          <p:cNvSpPr/>
          <p:nvPr/>
        </p:nvSpPr>
        <p:spPr>
          <a:xfrm>
            <a:off x="1038191" y="5645927"/>
            <a:ext cx="10477573" cy="340141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</a:rPr>
              <a:t>经济、金融实验室 </a:t>
            </a:r>
            <a:r>
              <a:rPr lang="en-US" altLang="zh-CN" sz="1400" b="1" dirty="0">
                <a:solidFill>
                  <a:srgbClr val="FFFFFF"/>
                </a:solidFill>
                <a:latin typeface="微软雅黑" panose="020B0503020204020204" charset="-122"/>
              </a:rPr>
              <a:t>| </a:t>
            </a:r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charset="-122"/>
              </a:rPr>
              <a:t>虚拟仿真 解决方案</a:t>
            </a:r>
          </a:p>
        </p:txBody>
      </p:sp>
      <p:sp>
        <p:nvSpPr>
          <p:cNvPr id="148" name="右箭头 147"/>
          <p:cNvSpPr/>
          <p:nvPr/>
        </p:nvSpPr>
        <p:spPr>
          <a:xfrm>
            <a:off x="8263855" y="3306571"/>
            <a:ext cx="441325" cy="363220"/>
          </a:xfrm>
          <a:prstGeom prst="rightArrow">
            <a:avLst/>
          </a:prstGeom>
          <a:solidFill>
            <a:srgbClr val="00B0F0"/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49" name="右箭头 148"/>
          <p:cNvSpPr/>
          <p:nvPr/>
        </p:nvSpPr>
        <p:spPr>
          <a:xfrm>
            <a:off x="3466305" y="3287997"/>
            <a:ext cx="431345" cy="375107"/>
          </a:xfrm>
          <a:prstGeom prst="rightArrow">
            <a:avLst/>
          </a:prstGeom>
          <a:solidFill>
            <a:srgbClr val="4AB1E4"/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50" name="右箭头 149"/>
          <p:cNvSpPr/>
          <p:nvPr/>
        </p:nvSpPr>
        <p:spPr>
          <a:xfrm>
            <a:off x="5926863" y="5297711"/>
            <a:ext cx="258829" cy="375107"/>
          </a:xfrm>
          <a:prstGeom prst="rightArrow">
            <a:avLst/>
          </a:prstGeom>
          <a:solidFill>
            <a:srgbClr val="4AB1E4"/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51" name="圆角矩形 150"/>
          <p:cNvSpPr/>
          <p:nvPr/>
        </p:nvSpPr>
        <p:spPr>
          <a:xfrm>
            <a:off x="3991201" y="2032759"/>
            <a:ext cx="4235060" cy="278159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</a:rPr>
              <a:t>RESSET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金融研究数据库</a:t>
            </a:r>
          </a:p>
        </p:txBody>
      </p:sp>
      <p:sp>
        <p:nvSpPr>
          <p:cNvPr id="162" name="圆角矩形 161"/>
          <p:cNvSpPr/>
          <p:nvPr/>
        </p:nvSpPr>
        <p:spPr>
          <a:xfrm>
            <a:off x="4013015" y="4107872"/>
            <a:ext cx="4228963" cy="253659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</a:rPr>
              <a:t>RESSET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经济类数据库</a:t>
            </a:r>
          </a:p>
        </p:txBody>
      </p:sp>
      <p:sp>
        <p:nvSpPr>
          <p:cNvPr id="163" name="圆角矩形 162"/>
          <p:cNvSpPr/>
          <p:nvPr/>
        </p:nvSpPr>
        <p:spPr>
          <a:xfrm>
            <a:off x="4006419" y="4504067"/>
            <a:ext cx="4228965" cy="255100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</a:rPr>
              <a:t>RESSET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特色类数据库</a:t>
            </a:r>
          </a:p>
        </p:txBody>
      </p:sp>
      <p:sp>
        <p:nvSpPr>
          <p:cNvPr id="170" name="圆角矩形 169"/>
          <p:cNvSpPr/>
          <p:nvPr/>
        </p:nvSpPr>
        <p:spPr>
          <a:xfrm>
            <a:off x="1218293" y="2936168"/>
            <a:ext cx="2119563" cy="48992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量化策略研究平台</a:t>
            </a:r>
          </a:p>
        </p:txBody>
      </p:sp>
      <p:sp>
        <p:nvSpPr>
          <p:cNvPr id="172" name="圆角矩形 171"/>
          <p:cNvSpPr/>
          <p:nvPr/>
        </p:nvSpPr>
        <p:spPr>
          <a:xfrm>
            <a:off x="1209303" y="3553028"/>
            <a:ext cx="2119563" cy="48992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金融风险管理系统</a:t>
            </a:r>
          </a:p>
        </p:txBody>
      </p:sp>
      <p:sp>
        <p:nvSpPr>
          <p:cNvPr id="173" name="圆角矩形 172"/>
          <p:cNvSpPr/>
          <p:nvPr/>
        </p:nvSpPr>
        <p:spPr>
          <a:xfrm>
            <a:off x="1209303" y="4176508"/>
            <a:ext cx="2119563" cy="497705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财经文本智能分析平台</a:t>
            </a:r>
          </a:p>
        </p:txBody>
      </p:sp>
      <p:sp>
        <p:nvSpPr>
          <p:cNvPr id="177" name="圆角矩形 176"/>
          <p:cNvSpPr/>
          <p:nvPr/>
        </p:nvSpPr>
        <p:spPr>
          <a:xfrm>
            <a:off x="8773038" y="2319040"/>
            <a:ext cx="2546321" cy="48992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金融计算与建模云实验平台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4088744" y="2372891"/>
            <a:ext cx="1119731" cy="257983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股票</a:t>
            </a:r>
          </a:p>
        </p:txBody>
      </p:sp>
      <p:sp>
        <p:nvSpPr>
          <p:cNvPr id="46" name="圆角矩形 45"/>
          <p:cNvSpPr/>
          <p:nvPr/>
        </p:nvSpPr>
        <p:spPr>
          <a:xfrm>
            <a:off x="4090776" y="2999831"/>
            <a:ext cx="1119731" cy="256541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研究报告</a:t>
            </a:r>
          </a:p>
        </p:txBody>
      </p:sp>
      <p:sp>
        <p:nvSpPr>
          <p:cNvPr id="47" name="圆角矩形 46"/>
          <p:cNvSpPr/>
          <p:nvPr/>
        </p:nvSpPr>
        <p:spPr>
          <a:xfrm>
            <a:off x="4092809" y="2694289"/>
            <a:ext cx="1119731" cy="239247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期货</a:t>
            </a:r>
          </a:p>
        </p:txBody>
      </p:sp>
      <p:sp>
        <p:nvSpPr>
          <p:cNvPr id="48" name="圆角矩形 47"/>
          <p:cNvSpPr/>
          <p:nvPr/>
        </p:nvSpPr>
        <p:spPr>
          <a:xfrm>
            <a:off x="5564107" y="2377215"/>
            <a:ext cx="1117699" cy="253659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外汇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7006953" y="2698612"/>
            <a:ext cx="1117699" cy="234923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黄金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7008985" y="2358479"/>
            <a:ext cx="1119731" cy="283924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债券</a:t>
            </a:r>
          </a:p>
        </p:txBody>
      </p:sp>
      <p:sp>
        <p:nvSpPr>
          <p:cNvPr id="51" name="圆角矩形 50"/>
          <p:cNvSpPr/>
          <p:nvPr/>
        </p:nvSpPr>
        <p:spPr>
          <a:xfrm>
            <a:off x="5555977" y="2689964"/>
            <a:ext cx="1119731" cy="253659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基金</a:t>
            </a:r>
          </a:p>
        </p:txBody>
      </p:sp>
      <p:sp>
        <p:nvSpPr>
          <p:cNvPr id="52" name="圆角矩形 51"/>
          <p:cNvSpPr/>
          <p:nvPr/>
        </p:nvSpPr>
        <p:spPr>
          <a:xfrm>
            <a:off x="5547849" y="3331316"/>
            <a:ext cx="1119731" cy="259424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宏观统计</a:t>
            </a:r>
          </a:p>
        </p:txBody>
      </p:sp>
      <p:sp>
        <p:nvSpPr>
          <p:cNvPr id="53" name="圆角矩形 52"/>
          <p:cNvSpPr/>
          <p:nvPr/>
        </p:nvSpPr>
        <p:spPr>
          <a:xfrm>
            <a:off x="7017113" y="3002714"/>
            <a:ext cx="1119731" cy="265188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金融统计</a:t>
            </a:r>
          </a:p>
        </p:txBody>
      </p:sp>
      <p:sp>
        <p:nvSpPr>
          <p:cNvPr id="54" name="圆角矩形 53"/>
          <p:cNvSpPr/>
          <p:nvPr/>
        </p:nvSpPr>
        <p:spPr>
          <a:xfrm>
            <a:off x="4084680" y="3322670"/>
            <a:ext cx="1119731" cy="246453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行业统计</a:t>
            </a:r>
          </a:p>
        </p:txBody>
      </p:sp>
      <p:sp>
        <p:nvSpPr>
          <p:cNvPr id="55" name="圆角矩形 54"/>
          <p:cNvSpPr/>
          <p:nvPr/>
        </p:nvSpPr>
        <p:spPr>
          <a:xfrm>
            <a:off x="5553945" y="3007039"/>
            <a:ext cx="1119731" cy="260864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融资融券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4004311" y="4907281"/>
            <a:ext cx="2261235" cy="246380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中国企业大数据平台</a:t>
            </a:r>
          </a:p>
        </p:txBody>
      </p:sp>
      <p:sp>
        <p:nvSpPr>
          <p:cNvPr id="58" name="圆角矩形 57"/>
          <p:cNvSpPr/>
          <p:nvPr/>
        </p:nvSpPr>
        <p:spPr>
          <a:xfrm>
            <a:off x="6394451" y="4898391"/>
            <a:ext cx="1838960" cy="246380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全球财经资讯平台</a:t>
            </a:r>
          </a:p>
        </p:txBody>
      </p:sp>
      <p:sp>
        <p:nvSpPr>
          <p:cNvPr id="37" name="圆角矩形 176"/>
          <p:cNvSpPr/>
          <p:nvPr/>
        </p:nvSpPr>
        <p:spPr>
          <a:xfrm>
            <a:off x="8783326" y="2935660"/>
            <a:ext cx="2546321" cy="48992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上市公司财务报表分析系统</a:t>
            </a:r>
          </a:p>
        </p:txBody>
      </p:sp>
      <p:sp>
        <p:nvSpPr>
          <p:cNvPr id="38" name="圆角矩形 176"/>
          <p:cNvSpPr/>
          <p:nvPr/>
        </p:nvSpPr>
        <p:spPr>
          <a:xfrm>
            <a:off x="8783326" y="3549049"/>
            <a:ext cx="2546321" cy="48992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625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00" dirty="0">
                <a:solidFill>
                  <a:srgbClr val="000000"/>
                </a:solidFill>
                <a:latin typeface="微软雅黑" panose="020B0503020204020204" charset="-122"/>
              </a:rPr>
              <a:t>国家自然科学基金数据分析平台</a:t>
            </a:r>
          </a:p>
        </p:txBody>
      </p:sp>
      <p:sp>
        <p:nvSpPr>
          <p:cNvPr id="39" name="圆角矩形 176"/>
          <p:cNvSpPr/>
          <p:nvPr/>
        </p:nvSpPr>
        <p:spPr>
          <a:xfrm>
            <a:off x="8783326" y="4172126"/>
            <a:ext cx="2546321" cy="48992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</a:rPr>
              <a:t>Python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金融大数据分析平台</a:t>
            </a:r>
          </a:p>
        </p:txBody>
      </p:sp>
      <p:sp>
        <p:nvSpPr>
          <p:cNvPr id="40" name="圆角矩形 176"/>
          <p:cNvSpPr/>
          <p:nvPr/>
        </p:nvSpPr>
        <p:spPr>
          <a:xfrm>
            <a:off x="8783326" y="4796096"/>
            <a:ext cx="2546321" cy="48992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大数据综合教学与实训平台</a:t>
            </a:r>
          </a:p>
        </p:txBody>
      </p:sp>
      <p:sp>
        <p:nvSpPr>
          <p:cNvPr id="41" name="圆角矩形 172"/>
          <p:cNvSpPr/>
          <p:nvPr/>
        </p:nvSpPr>
        <p:spPr>
          <a:xfrm>
            <a:off x="1209303" y="4811024"/>
            <a:ext cx="2119563" cy="489920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聚源金融信息终端</a:t>
            </a:r>
          </a:p>
        </p:txBody>
      </p:sp>
      <p:sp>
        <p:nvSpPr>
          <p:cNvPr id="2" name="矩形 1"/>
          <p:cNvSpPr/>
          <p:nvPr/>
        </p:nvSpPr>
        <p:spPr>
          <a:xfrm>
            <a:off x="3802616" y="1943530"/>
            <a:ext cx="4576511" cy="16798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6987591" y="3256372"/>
            <a:ext cx="91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……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210946" y="356942"/>
            <a:ext cx="7863029" cy="440676"/>
          </a:xfrm>
        </p:spPr>
        <p:txBody>
          <a:bodyPr/>
          <a:lstStyle/>
          <a:p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锐思（</a:t>
            </a:r>
            <a:r>
              <a:rPr lang="en-US"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RESSET</a:t>
            </a:r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）数据库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产品体系</a:t>
            </a:r>
            <a:endParaRPr lang="zh-CN" altLang="en-US" sz="2800" b="1" dirty="0"/>
          </a:p>
        </p:txBody>
      </p:sp>
      <p:sp>
        <p:nvSpPr>
          <p:cNvPr id="227" name="圆角矩形 71"/>
          <p:cNvSpPr/>
          <p:nvPr/>
        </p:nvSpPr>
        <p:spPr>
          <a:xfrm>
            <a:off x="8474075" y="2659380"/>
            <a:ext cx="2301240" cy="284480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</a:rPr>
              <a:t>RESSET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全球财经资讯平台</a:t>
            </a:r>
          </a:p>
        </p:txBody>
      </p:sp>
      <p:sp>
        <p:nvSpPr>
          <p:cNvPr id="228" name="圆角矩形 90"/>
          <p:cNvSpPr/>
          <p:nvPr/>
        </p:nvSpPr>
        <p:spPr>
          <a:xfrm>
            <a:off x="7827844" y="2246702"/>
            <a:ext cx="1438275" cy="30162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旅游</a:t>
            </a:r>
            <a:r>
              <a:rPr lang="zh-TW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数据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库</a:t>
            </a:r>
          </a:p>
        </p:txBody>
      </p:sp>
      <p:sp>
        <p:nvSpPr>
          <p:cNvPr id="229" name="圆角矩形 91"/>
          <p:cNvSpPr/>
          <p:nvPr/>
        </p:nvSpPr>
        <p:spPr>
          <a:xfrm>
            <a:off x="1200785" y="5392420"/>
            <a:ext cx="2009775" cy="24892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zh-TW" sz="1400" dirty="0">
                <a:solidFill>
                  <a:srgbClr val="000000"/>
                </a:solidFill>
                <a:latin typeface="微软雅黑" panose="020B0503020204020204" charset="-122"/>
              </a:rPr>
              <a:t>量化研究</a:t>
            </a:r>
            <a:r>
              <a:rPr lang="zh-TW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数据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库</a:t>
            </a:r>
          </a:p>
        </p:txBody>
      </p:sp>
      <p:sp>
        <p:nvSpPr>
          <p:cNvPr id="230" name="圆角矩形 92"/>
          <p:cNvSpPr/>
          <p:nvPr/>
        </p:nvSpPr>
        <p:spPr>
          <a:xfrm>
            <a:off x="1196975" y="5722620"/>
            <a:ext cx="2009775" cy="2540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TW" sz="1400" dirty="0">
                <a:solidFill>
                  <a:srgbClr val="000000"/>
                </a:solidFill>
                <a:latin typeface="微软雅黑" panose="020B0503020204020204" charset="-122"/>
              </a:rPr>
              <a:t>FF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因子</a:t>
            </a:r>
            <a:r>
              <a:rPr lang="zh-TW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数据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库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196975" y="1047382"/>
            <a:ext cx="9659399" cy="5264148"/>
            <a:chOff x="1872" y="1721"/>
            <a:chExt cx="15212" cy="8290"/>
          </a:xfrm>
        </p:grpSpPr>
        <p:grpSp>
          <p:nvGrpSpPr>
            <p:cNvPr id="157" name="组合 7"/>
            <p:cNvGrpSpPr/>
            <p:nvPr/>
          </p:nvGrpSpPr>
          <p:grpSpPr>
            <a:xfrm>
              <a:off x="1872" y="1721"/>
              <a:ext cx="15212" cy="8290"/>
              <a:chOff x="841760" y="1950581"/>
              <a:chExt cx="8178038" cy="4656908"/>
            </a:xfrm>
          </p:grpSpPr>
          <p:sp>
            <p:nvSpPr>
              <p:cNvPr id="158" name="Line 60"/>
              <p:cNvSpPr>
                <a:spLocks noChangeShapeType="1"/>
              </p:cNvSpPr>
              <p:nvPr/>
            </p:nvSpPr>
            <p:spPr bwMode="auto">
              <a:xfrm>
                <a:off x="1832715" y="4944308"/>
                <a:ext cx="598745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tailEnd type="none" w="lg" len="sm"/>
              </a:ln>
            </p:spPr>
            <p:txBody>
              <a:bodyPr tIns="91440" bIns="91440">
                <a:spAutoFit/>
              </a:bodyPr>
              <a:lstStyle/>
              <a:p>
                <a:endParaRPr lang="zh-CN" alt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圆角矩形 10"/>
              <p:cNvSpPr/>
              <p:nvPr/>
            </p:nvSpPr>
            <p:spPr>
              <a:xfrm>
                <a:off x="893909" y="2324871"/>
                <a:ext cx="770405" cy="19997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股票</a:t>
                </a:r>
              </a:p>
            </p:txBody>
          </p:sp>
          <p:sp>
            <p:nvSpPr>
              <p:cNvPr id="161" name="圆角矩形 12"/>
              <p:cNvSpPr/>
              <p:nvPr/>
            </p:nvSpPr>
            <p:spPr>
              <a:xfrm>
                <a:off x="1759472" y="2324309"/>
                <a:ext cx="762340" cy="19997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债券</a:t>
                </a:r>
              </a:p>
            </p:txBody>
          </p:sp>
          <p:sp>
            <p:nvSpPr>
              <p:cNvPr id="168" name="圆角矩形 19"/>
              <p:cNvSpPr/>
              <p:nvPr/>
            </p:nvSpPr>
            <p:spPr>
              <a:xfrm>
                <a:off x="863851" y="3565291"/>
                <a:ext cx="1651021" cy="205594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行业统计</a:t>
                </a:r>
              </a:p>
            </p:txBody>
          </p:sp>
          <p:sp>
            <p:nvSpPr>
              <p:cNvPr id="170" name="圆角矩形 21"/>
              <p:cNvSpPr/>
              <p:nvPr/>
            </p:nvSpPr>
            <p:spPr>
              <a:xfrm>
                <a:off x="2702968" y="3587754"/>
                <a:ext cx="2138377" cy="22586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沪深高频（基础版）</a:t>
                </a:r>
              </a:p>
            </p:txBody>
          </p:sp>
          <p:sp>
            <p:nvSpPr>
              <p:cNvPr id="171" name="圆角矩形 22"/>
              <p:cNvSpPr/>
              <p:nvPr/>
            </p:nvSpPr>
            <p:spPr>
              <a:xfrm>
                <a:off x="2699988" y="5593154"/>
                <a:ext cx="2141357" cy="26966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能源期货高频数据</a:t>
                </a:r>
              </a:p>
            </p:txBody>
          </p:sp>
          <p:sp>
            <p:nvSpPr>
              <p:cNvPr id="172" name="圆角矩形 23"/>
              <p:cNvSpPr/>
              <p:nvPr/>
            </p:nvSpPr>
            <p:spPr>
              <a:xfrm>
                <a:off x="841760" y="3784077"/>
                <a:ext cx="1701557" cy="22806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港股数据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  <a:endPara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73" name="圆角矩形 24"/>
              <p:cNvSpPr/>
              <p:nvPr/>
            </p:nvSpPr>
            <p:spPr>
              <a:xfrm>
                <a:off x="5031944" y="4132527"/>
                <a:ext cx="1216089" cy="254465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宏观经济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174" name="圆角矩形 25"/>
              <p:cNvSpPr/>
              <p:nvPr/>
            </p:nvSpPr>
            <p:spPr>
              <a:xfrm>
                <a:off x="5037321" y="3373266"/>
                <a:ext cx="1882196" cy="25502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空气质量监测大数据平台</a:t>
                </a:r>
              </a:p>
            </p:txBody>
          </p:sp>
          <p:sp>
            <p:nvSpPr>
              <p:cNvPr id="175" name="圆角矩形 26"/>
              <p:cNvSpPr/>
              <p:nvPr/>
            </p:nvSpPr>
            <p:spPr>
              <a:xfrm>
                <a:off x="841760" y="5204699"/>
                <a:ext cx="1701557" cy="22750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科创板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176" name="圆角矩形 27"/>
              <p:cNvSpPr/>
              <p:nvPr/>
            </p:nvSpPr>
            <p:spPr>
              <a:xfrm>
                <a:off x="841760" y="4360975"/>
                <a:ext cx="1701557" cy="22694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转融通数据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  <a:endPara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77" name="圆角矩形 29"/>
              <p:cNvSpPr/>
              <p:nvPr/>
            </p:nvSpPr>
            <p:spPr>
              <a:xfrm>
                <a:off x="841760" y="4919339"/>
                <a:ext cx="1701557" cy="22413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理财产品数据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  <a:endPara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78" name="圆角矩形 30"/>
              <p:cNvSpPr/>
              <p:nvPr/>
            </p:nvSpPr>
            <p:spPr>
              <a:xfrm>
                <a:off x="841760" y="1957884"/>
                <a:ext cx="1701557" cy="31400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金融研究数据库</a:t>
                </a:r>
              </a:p>
            </p:txBody>
          </p:sp>
          <p:sp>
            <p:nvSpPr>
              <p:cNvPr id="179" name="圆角矩形 31"/>
              <p:cNvSpPr/>
              <p:nvPr/>
            </p:nvSpPr>
            <p:spPr>
              <a:xfrm>
                <a:off x="2610578" y="1961532"/>
                <a:ext cx="2297824" cy="30936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高频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180" name="圆角矩形 32"/>
              <p:cNvSpPr/>
              <p:nvPr/>
            </p:nvSpPr>
            <p:spPr>
              <a:xfrm>
                <a:off x="841760" y="4068874"/>
                <a:ext cx="1701557" cy="23143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  <a:sym typeface="+mn-ea"/>
                  </a:rPr>
                  <a:t>沪港通和深港通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  <a:endPara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81" name="圆角矩形 33"/>
              <p:cNvSpPr/>
              <p:nvPr/>
            </p:nvSpPr>
            <p:spPr>
              <a:xfrm>
                <a:off x="2701477" y="4838904"/>
                <a:ext cx="2139867" cy="27788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沪深高频（增强版）</a:t>
                </a:r>
              </a:p>
            </p:txBody>
          </p:sp>
          <p:sp>
            <p:nvSpPr>
              <p:cNvPr id="182" name="圆角矩形 34"/>
              <p:cNvSpPr/>
              <p:nvPr/>
            </p:nvSpPr>
            <p:spPr>
              <a:xfrm>
                <a:off x="2701477" y="5196180"/>
                <a:ext cx="2139867" cy="29293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股指期货、国债期货高频数据</a:t>
                </a:r>
              </a:p>
            </p:txBody>
          </p:sp>
          <p:sp>
            <p:nvSpPr>
              <p:cNvPr id="183" name="圆角矩形 35"/>
              <p:cNvSpPr/>
              <p:nvPr/>
            </p:nvSpPr>
            <p:spPr>
              <a:xfrm>
                <a:off x="3015901" y="3910808"/>
                <a:ext cx="679512" cy="25871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债券</a:t>
                </a:r>
              </a:p>
            </p:txBody>
          </p:sp>
          <p:sp>
            <p:nvSpPr>
              <p:cNvPr id="184" name="圆角矩形 36"/>
              <p:cNvSpPr/>
              <p:nvPr/>
            </p:nvSpPr>
            <p:spPr>
              <a:xfrm>
                <a:off x="3807175" y="3910808"/>
                <a:ext cx="691433" cy="25871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指数</a:t>
                </a:r>
              </a:p>
            </p:txBody>
          </p:sp>
          <p:sp>
            <p:nvSpPr>
              <p:cNvPr id="185" name="圆角矩形 37"/>
              <p:cNvSpPr/>
              <p:nvPr/>
            </p:nvSpPr>
            <p:spPr>
              <a:xfrm>
                <a:off x="3015901" y="4221542"/>
                <a:ext cx="670571" cy="23407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股票</a:t>
                </a:r>
              </a:p>
            </p:txBody>
          </p:sp>
          <p:sp>
            <p:nvSpPr>
              <p:cNvPr id="186" name="圆角矩形 38"/>
              <p:cNvSpPr/>
              <p:nvPr/>
            </p:nvSpPr>
            <p:spPr>
              <a:xfrm>
                <a:off x="3795253" y="4206484"/>
                <a:ext cx="707826" cy="260086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权证</a:t>
                </a:r>
              </a:p>
            </p:txBody>
          </p:sp>
          <p:sp>
            <p:nvSpPr>
              <p:cNvPr id="187" name="圆角矩形 4"/>
              <p:cNvSpPr/>
              <p:nvPr/>
            </p:nvSpPr>
            <p:spPr>
              <a:xfrm>
                <a:off x="2881787" y="2669240"/>
                <a:ext cx="1756896" cy="212175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上海期货交易所</a:t>
                </a:r>
              </a:p>
            </p:txBody>
          </p:sp>
          <p:sp>
            <p:nvSpPr>
              <p:cNvPr id="188" name="圆角矩形 5"/>
              <p:cNvSpPr/>
              <p:nvPr/>
            </p:nvSpPr>
            <p:spPr>
              <a:xfrm>
                <a:off x="2881787" y="3261962"/>
                <a:ext cx="1756896" cy="240922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大连商品交易所</a:t>
                </a:r>
              </a:p>
            </p:txBody>
          </p:sp>
          <p:sp>
            <p:nvSpPr>
              <p:cNvPr id="189" name="圆角矩形 6"/>
              <p:cNvSpPr/>
              <p:nvPr/>
            </p:nvSpPr>
            <p:spPr>
              <a:xfrm>
                <a:off x="2881787" y="2966285"/>
                <a:ext cx="1756896" cy="225865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郑州商品交易所</a:t>
                </a:r>
              </a:p>
            </p:txBody>
          </p:sp>
          <p:sp>
            <p:nvSpPr>
              <p:cNvPr id="190" name="圆角矩形 42"/>
              <p:cNvSpPr/>
              <p:nvPr/>
            </p:nvSpPr>
            <p:spPr>
              <a:xfrm>
                <a:off x="3024842" y="4517219"/>
                <a:ext cx="669081" cy="255979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基金</a:t>
                </a:r>
              </a:p>
            </p:txBody>
          </p:sp>
          <p:sp>
            <p:nvSpPr>
              <p:cNvPr id="191" name="圆角矩形 43"/>
              <p:cNvSpPr/>
              <p:nvPr/>
            </p:nvSpPr>
            <p:spPr>
              <a:xfrm>
                <a:off x="2705948" y="5986020"/>
                <a:ext cx="2135396" cy="247767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期权高频数据</a:t>
                </a:r>
              </a:p>
            </p:txBody>
          </p:sp>
          <p:sp>
            <p:nvSpPr>
              <p:cNvPr id="192" name="圆角矩形 7"/>
              <p:cNvSpPr/>
              <p:nvPr/>
            </p:nvSpPr>
            <p:spPr>
              <a:xfrm>
                <a:off x="5037321" y="4503271"/>
                <a:ext cx="1217702" cy="27131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zh-TW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城市经济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193" name="圆角矩形 8"/>
              <p:cNvSpPr/>
              <p:nvPr/>
            </p:nvSpPr>
            <p:spPr>
              <a:xfrm>
                <a:off x="6328704" y="4501837"/>
                <a:ext cx="899771" cy="264552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行业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194" name="圆角矩形 28"/>
              <p:cNvSpPr/>
              <p:nvPr/>
            </p:nvSpPr>
            <p:spPr>
              <a:xfrm>
                <a:off x="7613039" y="4125738"/>
                <a:ext cx="1215969" cy="24776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zh-TW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区县经济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195" name="圆角矩形 55"/>
              <p:cNvSpPr/>
              <p:nvPr/>
            </p:nvSpPr>
            <p:spPr>
              <a:xfrm>
                <a:off x="5044006" y="4869019"/>
                <a:ext cx="1217460" cy="261455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农林牧渔数据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196" name="圆角矩形 58"/>
              <p:cNvSpPr/>
              <p:nvPr/>
            </p:nvSpPr>
            <p:spPr>
              <a:xfrm>
                <a:off x="5044006" y="6341927"/>
                <a:ext cx="1217460" cy="265561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医药生物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197" name="圆角矩形 59"/>
              <p:cNvSpPr/>
              <p:nvPr/>
            </p:nvSpPr>
            <p:spPr>
              <a:xfrm>
                <a:off x="6328522" y="5612318"/>
                <a:ext cx="1215969" cy="249135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水资源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198" name="圆角矩形 60"/>
              <p:cNvSpPr/>
              <p:nvPr/>
            </p:nvSpPr>
            <p:spPr>
              <a:xfrm>
                <a:off x="7613039" y="4869019"/>
                <a:ext cx="1215969" cy="24776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房地产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199" name="圆角矩形 61"/>
              <p:cNvSpPr/>
              <p:nvPr/>
            </p:nvSpPr>
            <p:spPr>
              <a:xfrm>
                <a:off x="5044006" y="5986020"/>
                <a:ext cx="1217460" cy="249135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煤炭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00" name="圆角矩形 62"/>
              <p:cNvSpPr/>
              <p:nvPr/>
            </p:nvSpPr>
            <p:spPr>
              <a:xfrm>
                <a:off x="6328522" y="4869019"/>
                <a:ext cx="1215969" cy="24776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交通运输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01" name="圆角矩形 63"/>
              <p:cNvSpPr/>
              <p:nvPr/>
            </p:nvSpPr>
            <p:spPr>
              <a:xfrm>
                <a:off x="7613039" y="6350140"/>
                <a:ext cx="1215969" cy="257348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en-US" altLang="zh-CN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……</a:t>
                </a:r>
                <a:endPara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02" name="圆角矩形 64"/>
              <p:cNvSpPr/>
              <p:nvPr/>
            </p:nvSpPr>
            <p:spPr>
              <a:xfrm>
                <a:off x="6328522" y="4131199"/>
                <a:ext cx="1215969" cy="247766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区域经济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03" name="圆角矩形 65"/>
              <p:cNvSpPr/>
              <p:nvPr/>
            </p:nvSpPr>
            <p:spPr>
              <a:xfrm>
                <a:off x="6328522" y="6001078"/>
                <a:ext cx="1215969" cy="242290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黑色金属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04" name="圆角矩形 66"/>
              <p:cNvSpPr/>
              <p:nvPr/>
            </p:nvSpPr>
            <p:spPr>
              <a:xfrm>
                <a:off x="7613039" y="5987389"/>
                <a:ext cx="1215969" cy="262824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有色金属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05" name="圆角矩形 67"/>
              <p:cNvSpPr/>
              <p:nvPr/>
            </p:nvSpPr>
            <p:spPr>
              <a:xfrm>
                <a:off x="7613039" y="5613686"/>
                <a:ext cx="1215969" cy="24776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机械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06" name="圆角矩形 68"/>
              <p:cNvSpPr/>
              <p:nvPr/>
            </p:nvSpPr>
            <p:spPr>
              <a:xfrm>
                <a:off x="5032134" y="3712034"/>
                <a:ext cx="3987664" cy="29978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经济类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07" name="圆角矩形 69"/>
              <p:cNvSpPr/>
              <p:nvPr/>
            </p:nvSpPr>
            <p:spPr>
              <a:xfrm>
                <a:off x="6328522" y="5241353"/>
                <a:ext cx="1215969" cy="24776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交运设备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08" name="圆角矩形 70"/>
              <p:cNvSpPr/>
              <p:nvPr/>
            </p:nvSpPr>
            <p:spPr>
              <a:xfrm>
                <a:off x="2704458" y="2358505"/>
                <a:ext cx="2136887" cy="21217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商品期货高频数据</a:t>
                </a:r>
              </a:p>
            </p:txBody>
          </p:sp>
          <p:sp>
            <p:nvSpPr>
              <p:cNvPr id="209" name="圆角矩形 71"/>
              <p:cNvSpPr/>
              <p:nvPr/>
            </p:nvSpPr>
            <p:spPr>
              <a:xfrm>
                <a:off x="5044006" y="5615056"/>
                <a:ext cx="1217460" cy="24639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海洋经济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10" name="圆角矩形 72"/>
              <p:cNvSpPr/>
              <p:nvPr/>
            </p:nvSpPr>
            <p:spPr>
              <a:xfrm>
                <a:off x="2707438" y="6343296"/>
                <a:ext cx="2133907" cy="26419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国际期货高频数据</a:t>
                </a:r>
              </a:p>
            </p:txBody>
          </p:sp>
          <p:sp>
            <p:nvSpPr>
              <p:cNvPr id="211" name="圆角矩形 73"/>
              <p:cNvSpPr/>
              <p:nvPr/>
            </p:nvSpPr>
            <p:spPr>
              <a:xfrm>
                <a:off x="7613039" y="5241353"/>
                <a:ext cx="1215969" cy="24776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商业贸易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12" name="圆角矩形 74"/>
              <p:cNvSpPr/>
              <p:nvPr/>
            </p:nvSpPr>
            <p:spPr>
              <a:xfrm>
                <a:off x="6328522" y="6359723"/>
                <a:ext cx="1215969" cy="247766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科教文卫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13" name="圆角矩形 75"/>
              <p:cNvSpPr/>
              <p:nvPr/>
            </p:nvSpPr>
            <p:spPr>
              <a:xfrm>
                <a:off x="5044006" y="5241353"/>
                <a:ext cx="1217460" cy="24776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建筑建材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14" name="圆角矩形 76"/>
              <p:cNvSpPr/>
              <p:nvPr/>
            </p:nvSpPr>
            <p:spPr>
              <a:xfrm>
                <a:off x="5044006" y="2376301"/>
                <a:ext cx="1351574" cy="257348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非上市公司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15" name="圆角矩形 77"/>
              <p:cNvSpPr/>
              <p:nvPr/>
            </p:nvSpPr>
            <p:spPr>
              <a:xfrm>
                <a:off x="7747153" y="2684297"/>
                <a:ext cx="1217460" cy="260086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  <a:sym typeface="+mn-ea"/>
                  </a:rPr>
                  <a:t>投资事件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  <a:sym typeface="+mn-ea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  <a:sym typeface="+mn-ea"/>
                  </a:rPr>
                  <a:t>库</a:t>
                </a:r>
                <a:endPara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6" name="圆角矩形 78"/>
              <p:cNvSpPr/>
              <p:nvPr/>
            </p:nvSpPr>
            <p:spPr>
              <a:xfrm>
                <a:off x="7747691" y="2369456"/>
                <a:ext cx="1217460" cy="264193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  <a:sym typeface="+mn-ea"/>
                  </a:rPr>
                  <a:t>企业大数据平台</a:t>
                </a:r>
                <a:endPara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7" name="圆角矩形 79"/>
              <p:cNvSpPr/>
              <p:nvPr/>
            </p:nvSpPr>
            <p:spPr>
              <a:xfrm>
                <a:off x="6464127" y="2695248"/>
                <a:ext cx="1215969" cy="249135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  <a:sym typeface="+mn-ea"/>
                  </a:rPr>
                  <a:t>经济普查数据库</a:t>
                </a:r>
                <a:endPara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8" name="圆角矩形 80"/>
              <p:cNvSpPr/>
              <p:nvPr/>
            </p:nvSpPr>
            <p:spPr>
              <a:xfrm>
                <a:off x="5044006" y="2693194"/>
                <a:ext cx="1351574" cy="260086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大别山经济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19" name="圆角矩形 81"/>
              <p:cNvSpPr/>
              <p:nvPr/>
            </p:nvSpPr>
            <p:spPr>
              <a:xfrm>
                <a:off x="6464127" y="2369456"/>
                <a:ext cx="1215969" cy="24776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  <a:sym typeface="+mn-ea"/>
                  </a:rPr>
                  <a:t>海关系列数据库</a:t>
                </a:r>
                <a:endPara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20" name="圆角矩形 82"/>
              <p:cNvSpPr/>
              <p:nvPr/>
            </p:nvSpPr>
            <p:spPr>
              <a:xfrm>
                <a:off x="4976949" y="1950581"/>
                <a:ext cx="3987664" cy="29978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特色类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21" name="圆角矩形 83"/>
              <p:cNvSpPr/>
              <p:nvPr/>
            </p:nvSpPr>
            <p:spPr>
              <a:xfrm>
                <a:off x="5037321" y="3034406"/>
                <a:ext cx="1351574" cy="258717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商品流通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22" name="圆角矩形 84"/>
              <p:cNvSpPr/>
              <p:nvPr/>
            </p:nvSpPr>
            <p:spPr>
              <a:xfrm>
                <a:off x="7747984" y="2994842"/>
                <a:ext cx="1216627" cy="258959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一带一路数据库</a:t>
                </a:r>
              </a:p>
            </p:txBody>
          </p:sp>
          <p:sp>
            <p:nvSpPr>
              <p:cNvPr id="223" name="圆角矩形 85"/>
              <p:cNvSpPr/>
              <p:nvPr/>
            </p:nvSpPr>
            <p:spPr>
              <a:xfrm>
                <a:off x="7299976" y="4511386"/>
                <a:ext cx="1526646" cy="264551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国际经济金融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24" name="圆角矩形 86"/>
              <p:cNvSpPr/>
              <p:nvPr/>
            </p:nvSpPr>
            <p:spPr>
              <a:xfrm>
                <a:off x="845524" y="5489498"/>
                <a:ext cx="1701557" cy="20952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新三板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25" name="圆角矩形 87"/>
              <p:cNvSpPr/>
              <p:nvPr/>
            </p:nvSpPr>
            <p:spPr>
              <a:xfrm>
                <a:off x="853588" y="6359059"/>
                <a:ext cx="1701557" cy="23536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2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私募股权和风险投资</a:t>
                </a:r>
                <a:r>
                  <a:rPr lang="zh-TW" altLang="en-US" sz="12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数据</a:t>
                </a:r>
                <a:r>
                  <a:rPr lang="zh-CN" altLang="en-US" sz="12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</a:p>
            </p:txBody>
          </p:sp>
          <p:sp>
            <p:nvSpPr>
              <p:cNvPr id="226" name="圆角矩形 88"/>
              <p:cNvSpPr/>
              <p:nvPr/>
            </p:nvSpPr>
            <p:spPr>
              <a:xfrm>
                <a:off x="846599" y="4644095"/>
                <a:ext cx="1701557" cy="22300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期权数据</a:t>
                </a:r>
                <a:r>
                  <a:rPr lang="zh-TW" altLang="en-US" sz="1400" dirty="0">
                    <a:solidFill>
                      <a:srgbClr val="000000"/>
                    </a:solidFill>
                    <a:latin typeface="微软雅黑" panose="020B0503020204020204" charset="-122"/>
                  </a:rPr>
                  <a:t>库</a:t>
                </a:r>
                <a:endPara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2" name="圆角矩形 10"/>
            <p:cNvSpPr/>
            <p:nvPr/>
          </p:nvSpPr>
          <p:spPr>
            <a:xfrm>
              <a:off x="1969" y="2812"/>
              <a:ext cx="1433" cy="35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rPr>
                <a:t>外汇</a:t>
              </a:r>
            </a:p>
          </p:txBody>
        </p:sp>
        <p:sp>
          <p:nvSpPr>
            <p:cNvPr id="3" name="圆角矩形 12"/>
            <p:cNvSpPr/>
            <p:nvPr/>
          </p:nvSpPr>
          <p:spPr>
            <a:xfrm>
              <a:off x="3579" y="2811"/>
              <a:ext cx="1418" cy="35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charset="-122"/>
                </a:rPr>
                <a:t>期货</a:t>
              </a:r>
            </a:p>
          </p:txBody>
        </p:sp>
      </p:grpSp>
      <p:sp>
        <p:nvSpPr>
          <p:cNvPr id="5" name="圆角矩形 10"/>
          <p:cNvSpPr/>
          <p:nvPr/>
        </p:nvSpPr>
        <p:spPr>
          <a:xfrm>
            <a:off x="1250373" y="2054942"/>
            <a:ext cx="909955" cy="226060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基金</a:t>
            </a:r>
          </a:p>
        </p:txBody>
      </p:sp>
      <p:sp>
        <p:nvSpPr>
          <p:cNvPr id="6" name="圆角矩形 12"/>
          <p:cNvSpPr/>
          <p:nvPr/>
        </p:nvSpPr>
        <p:spPr>
          <a:xfrm>
            <a:off x="2272723" y="2054307"/>
            <a:ext cx="900429" cy="226060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黄金</a:t>
            </a:r>
          </a:p>
        </p:txBody>
      </p:sp>
      <p:sp>
        <p:nvSpPr>
          <p:cNvPr id="8" name="圆角矩形 10"/>
          <p:cNvSpPr/>
          <p:nvPr/>
        </p:nvSpPr>
        <p:spPr>
          <a:xfrm>
            <a:off x="1250373" y="2332437"/>
            <a:ext cx="909955" cy="226060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研究报告</a:t>
            </a:r>
          </a:p>
        </p:txBody>
      </p:sp>
      <p:sp>
        <p:nvSpPr>
          <p:cNvPr id="9" name="圆角矩形 12"/>
          <p:cNvSpPr/>
          <p:nvPr/>
        </p:nvSpPr>
        <p:spPr>
          <a:xfrm>
            <a:off x="2272723" y="2331802"/>
            <a:ext cx="900429" cy="226060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融资融券</a:t>
            </a:r>
          </a:p>
        </p:txBody>
      </p:sp>
      <p:sp>
        <p:nvSpPr>
          <p:cNvPr id="10" name="圆角矩形 10"/>
          <p:cNvSpPr/>
          <p:nvPr/>
        </p:nvSpPr>
        <p:spPr>
          <a:xfrm>
            <a:off x="1258628" y="2603582"/>
            <a:ext cx="909955" cy="226060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金融统计</a:t>
            </a:r>
          </a:p>
        </p:txBody>
      </p:sp>
      <p:sp>
        <p:nvSpPr>
          <p:cNvPr id="11" name="圆角矩形 12"/>
          <p:cNvSpPr/>
          <p:nvPr/>
        </p:nvSpPr>
        <p:spPr>
          <a:xfrm>
            <a:off x="2280978" y="2602947"/>
            <a:ext cx="900429" cy="226060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</a:rPr>
              <a:t>宏观统计</a:t>
            </a:r>
          </a:p>
        </p:txBody>
      </p:sp>
      <p:sp>
        <p:nvSpPr>
          <p:cNvPr id="4" name="矩形 3"/>
          <p:cNvSpPr/>
          <p:nvPr/>
        </p:nvSpPr>
        <p:spPr>
          <a:xfrm>
            <a:off x="1176020" y="998738"/>
            <a:ext cx="2044700" cy="21133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6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锐思（</a:t>
            </a:r>
            <a:r>
              <a:rPr lang="en-US"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RESSET</a:t>
            </a:r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）数据库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整体介绍</a:t>
            </a:r>
            <a:endParaRPr lang="zh-CN" altLang="en-US" sz="2800" b="1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821376" y="1601845"/>
            <a:ext cx="5918086" cy="3023918"/>
          </a:xfrm>
          <a:prstGeom prst="rect">
            <a:avLst/>
          </a:prstGeom>
        </p:spPr>
        <p:txBody>
          <a:bodyPr/>
          <a:lstStyle/>
          <a:p>
            <a:pPr marL="383540" lvl="0" indent="-383540" algn="just" defTabSz="102298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以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</a:rPr>
              <a:t>实证研究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为导向的数据服务平台，包含金融研究类、高频类、经济类和特色类四大系列产品。</a:t>
            </a:r>
            <a:endParaRPr lang="en-US" altLang="zh-CN" sz="2000" b="1" dirty="0">
              <a:solidFill>
                <a:srgbClr val="0070C0"/>
              </a:solidFill>
              <a:latin typeface="+mn-ea"/>
            </a:endParaRPr>
          </a:p>
          <a:p>
            <a:pPr marL="342900" marR="0" lvl="0" indent="-342900" algn="just" defTabSz="102298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</a:rPr>
              <a:t>借鉴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</a:rPr>
              <a:t>CRSP,Compustat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</a:rPr>
              <a:t>等国际知名数据库的设计标准。</a:t>
            </a:r>
            <a:endParaRPr lang="en-US" altLang="zh-CN" sz="2000" b="1" dirty="0">
              <a:solidFill>
                <a:srgbClr val="0070C0"/>
              </a:solidFill>
              <a:latin typeface="+mn-ea"/>
            </a:endParaRPr>
          </a:p>
          <a:p>
            <a:pPr marL="342900" marR="0" lvl="0" indent="-342900" algn="just" defTabSz="102298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高校用户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</a:rPr>
              <a:t>超</a:t>
            </a:r>
            <a:r>
              <a:rPr lang="en-US" altLang="zh-CN" sz="2000" b="1" dirty="0">
                <a:solidFill>
                  <a:srgbClr val="C00000"/>
                </a:solidFill>
                <a:latin typeface="+mn-ea"/>
              </a:rPr>
              <a:t>300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</a:rPr>
              <a:t>所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，财经类院校覆盖率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</a:rPr>
              <a:t>超</a:t>
            </a:r>
            <a:r>
              <a:rPr lang="en-US" altLang="zh-CN" sz="2000" b="1" dirty="0">
                <a:solidFill>
                  <a:srgbClr val="C00000"/>
                </a:solidFill>
                <a:latin typeface="+mn-ea"/>
              </a:rPr>
              <a:t>95%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，个人注册用户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</a:rPr>
              <a:t>超</a:t>
            </a:r>
            <a:r>
              <a:rPr lang="en-US" altLang="zh-CN" sz="2000" b="1" dirty="0">
                <a:solidFill>
                  <a:srgbClr val="C00000"/>
                </a:solidFill>
                <a:latin typeface="+mn-ea"/>
              </a:rPr>
              <a:t>100000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</a:rPr>
              <a:t>名。</a:t>
            </a:r>
            <a:endParaRPr lang="en-US" altLang="zh-CN" sz="2000" b="1" dirty="0">
              <a:solidFill>
                <a:srgbClr val="C00000"/>
              </a:solidFill>
              <a:latin typeface="+mn-ea"/>
            </a:endParaRPr>
          </a:p>
          <a:p>
            <a:pPr marL="342900" marR="0" lvl="0" indent="-342900" algn="just" defTabSz="102298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每年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</a:rPr>
              <a:t>上千篇</a:t>
            </a:r>
            <a:r>
              <a:rPr lang="zh-CN" altLang="en-US" sz="2000" b="1" dirty="0">
                <a:solidFill>
                  <a:srgbClr val="0070C0"/>
                </a:solidFill>
                <a:latin typeface="+mn-ea"/>
              </a:rPr>
              <a:t>的期刊、论文引用量。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136794" y="5194591"/>
            <a:ext cx="2412516" cy="30777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355600" indent="-355600" eaLnBrk="0" hangingPunct="0">
              <a:spcBef>
                <a:spcPct val="45000"/>
              </a:spcBef>
            </a:pPr>
            <a:r>
              <a:rPr lang="en-US" altLang="zh-CN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http://www.resset.com/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787" y="2138767"/>
            <a:ext cx="4494530" cy="22688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749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40,&quot;width&quot;:18036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d3df934-5da1-48b6-b4c2-390a02c96bc4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59630d0-f212-4a4c-8928-f39d7f94a8bb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45194078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bb98ffb-0494-4f5f-8413-afb3466a401d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52ef35d-458e-4921-b4cd-9e9171f3d5d4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ebd006e-be2b-4eae-bb3d-09f4c0a66ae8}"/>
  <p:tag name="TABLE_ENDDRAG_ORIGIN_RECT" val="807*427"/>
  <p:tag name="TABLE_ENDDRAG_RECT" val="95*88*807*4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52bf713b-dee9-463e-a366-06311077ec6e}"/>
</p:tagLst>
</file>

<file path=ppt/theme/theme1.xml><?xml version="1.0" encoding="utf-8"?>
<a:theme xmlns:a="http://schemas.openxmlformats.org/drawingml/2006/main" name="3_Office 主题​​">
  <a:themeElements>
    <a:clrScheme name="自定义 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70C0"/>
      </a:accent1>
      <a:accent2>
        <a:srgbClr val="A5A5A5"/>
      </a:accent2>
      <a:accent3>
        <a:srgbClr val="F69200"/>
      </a:accent3>
      <a:accent4>
        <a:srgbClr val="92D050"/>
      </a:accent4>
      <a:accent5>
        <a:srgbClr val="FF0000"/>
      </a:accent5>
      <a:accent6>
        <a:srgbClr val="C00000"/>
      </a:accent6>
      <a:hlink>
        <a:srgbClr val="0070C0"/>
      </a:hlink>
      <a:folHlink>
        <a:srgbClr val="7030A0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</TotalTime>
  <Words>3811</Words>
  <Application>Microsoft Office PowerPoint</Application>
  <PresentationFormat>宽屏</PresentationFormat>
  <Paragraphs>773</Paragraphs>
  <Slides>56</Slides>
  <Notes>55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5" baseType="lpstr">
      <vt:lpstr>黑体</vt:lpstr>
      <vt:lpstr>宋体</vt:lpstr>
      <vt:lpstr>微软雅黑</vt:lpstr>
      <vt:lpstr>Arial</vt:lpstr>
      <vt:lpstr>Calibri</vt:lpstr>
      <vt:lpstr>Impact</vt:lpstr>
      <vt:lpstr>Times New Roman</vt:lpstr>
      <vt:lpstr>Wingdings</vt:lpstr>
      <vt:lpstr>3_Office 主题​​</vt:lpstr>
      <vt:lpstr>PowerPoint 演示文稿</vt:lpstr>
      <vt:lpstr>PowerPoint 演示文稿</vt:lpstr>
      <vt:lpstr>PowerPoint 演示文稿</vt:lpstr>
      <vt:lpstr>锐思公司介绍</vt:lpstr>
      <vt:lpstr>锐思公司荣誉</vt:lpstr>
      <vt:lpstr>锐思公司荣誉</vt:lpstr>
      <vt:lpstr>锐思三大产品系列</vt:lpstr>
      <vt:lpstr>锐思（RESSET）数据库产品体系</vt:lpstr>
      <vt:lpstr>锐思（RESSET）数据库整体介绍</vt:lpstr>
      <vt:lpstr>实证研究数据与资讯类数据的区别</vt:lpstr>
      <vt:lpstr>锐思（RESSET）数据库特色</vt:lpstr>
      <vt:lpstr>锐思数据库助力实证研究</vt:lpstr>
      <vt:lpstr>PowerPoint 演示文稿</vt:lpstr>
      <vt:lpstr>金融研究数据库-概况</vt:lpstr>
      <vt:lpstr>优势：数据全面，冗余度低</vt:lpstr>
      <vt:lpstr>优势：衍生指标丰富，开放模型算法</vt:lpstr>
      <vt:lpstr>优势：数据专业合并，方便应用</vt:lpstr>
      <vt:lpstr>金融研究数据库-检索主页</vt:lpstr>
      <vt:lpstr>金融研究数据库-如何找到您需要的数据？</vt:lpstr>
      <vt:lpstr>金融研究数据库-三种查询方式</vt:lpstr>
      <vt:lpstr>金融研究数据库-数据来源标注</vt:lpstr>
      <vt:lpstr>PowerPoint 演示文稿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锐思金融研究数据库应用案例——实证论文写作</vt:lpstr>
      <vt:lpstr>锐思金融研究数据库：科研应用</vt:lpstr>
      <vt:lpstr>锐思金融研究数据库：科研应用</vt:lpstr>
      <vt:lpstr>感 谢 聆 听 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RESSET</dc:creator>
  <cp:lastModifiedBy>Administrator</cp:lastModifiedBy>
  <cp:revision>1011</cp:revision>
  <dcterms:created xsi:type="dcterms:W3CDTF">2017-12-05T05:43:00Z</dcterms:created>
  <dcterms:modified xsi:type="dcterms:W3CDTF">2022-11-15T02:54:07Z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6497299E08AF42398ECBCAE992A80A94</vt:lpwstr>
  </property>
</Properties>
</file>