
<file path=[Content_Types].xml><?xml version="1.0" encoding="utf-8"?>
<Types xmlns="http://schemas.openxmlformats.org/package/2006/content-types">
  <Default Extension="jpeg" ContentType="image/jpeg"/>
  <Default Extension="png" ContentType="image/png"/>
  <Default Extension="tiff" ContentType="image/tif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97" r:id="rId3"/>
    <p:sldId id="294" r:id="rId4"/>
    <p:sldId id="295" r:id="rId5"/>
    <p:sldId id="296" r:id="rId6"/>
    <p:sldId id="257" r:id="rId7"/>
    <p:sldId id="259" r:id="rId9"/>
    <p:sldId id="269" r:id="rId10"/>
    <p:sldId id="258" r:id="rId11"/>
    <p:sldId id="265" r:id="rId12"/>
    <p:sldId id="266" r:id="rId13"/>
    <p:sldId id="282" r:id="rId14"/>
    <p:sldId id="268" r:id="rId15"/>
    <p:sldId id="271" r:id="rId16"/>
    <p:sldId id="263" r:id="rId17"/>
    <p:sldId id="281" r:id="rId18"/>
    <p:sldId id="267" r:id="rId19"/>
    <p:sldId id="272" r:id="rId20"/>
    <p:sldId id="278" r:id="rId21"/>
    <p:sldId id="279" r:id="rId22"/>
    <p:sldId id="274" r:id="rId23"/>
    <p:sldId id="273" r:id="rId24"/>
    <p:sldId id="264" r:id="rId25"/>
  </p:sldIdLst>
  <p:sldSz cx="10259695" cy="7559675"/>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57023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14046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71069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28092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850515" algn="l" defTabSz="114046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420745" algn="l" defTabSz="114046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990975" algn="l" defTabSz="114046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561205" algn="l" defTabSz="114046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A50021"/>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9" d="100"/>
          <a:sy n="79" d="100"/>
        </p:scale>
        <p:origin x="1458" y="72"/>
      </p:cViewPr>
      <p:guideLst>
        <p:guide orient="horz" pos="2381"/>
        <p:guide pos="32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1A1C23A3-97DA-4659-ABF6-9796D8932D4B}" type="datetimeFigureOut">
              <a:rPr lang="zh-CN" altLang="en-US"/>
            </a:fld>
            <a:endParaRPr lang="zh-CN" altLang="en-US"/>
          </a:p>
        </p:txBody>
      </p:sp>
      <p:sp>
        <p:nvSpPr>
          <p:cNvPr id="4" name="幻灯片图像占位符 3"/>
          <p:cNvSpPr>
            <a:spLocks noGrp="1" noRot="1" noChangeAspect="1"/>
          </p:cNvSpPr>
          <p:nvPr>
            <p:ph type="sldImg" idx="2"/>
          </p:nvPr>
        </p:nvSpPr>
        <p:spPr>
          <a:xfrm>
            <a:off x="1101725" y="685800"/>
            <a:ext cx="465455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2B64EB26-DDB5-4A58-91FC-9CE11BDB4A46}"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95" kern="1200">
        <a:solidFill>
          <a:schemeClr val="tx1"/>
        </a:solidFill>
        <a:latin typeface="+mn-lt"/>
        <a:ea typeface="+mn-ea"/>
        <a:cs typeface="+mn-cs"/>
      </a:defRPr>
    </a:lvl1pPr>
    <a:lvl2pPr marL="570230" algn="l" rtl="0" eaLnBrk="0" fontAlgn="base" hangingPunct="0">
      <a:spcBef>
        <a:spcPct val="30000"/>
      </a:spcBef>
      <a:spcAft>
        <a:spcPct val="0"/>
      </a:spcAft>
      <a:defRPr sz="1495" kern="1200">
        <a:solidFill>
          <a:schemeClr val="tx1"/>
        </a:solidFill>
        <a:latin typeface="+mn-lt"/>
        <a:ea typeface="+mn-ea"/>
        <a:cs typeface="+mn-cs"/>
      </a:defRPr>
    </a:lvl2pPr>
    <a:lvl3pPr marL="1140460" algn="l" rtl="0" eaLnBrk="0" fontAlgn="base" hangingPunct="0">
      <a:spcBef>
        <a:spcPct val="30000"/>
      </a:spcBef>
      <a:spcAft>
        <a:spcPct val="0"/>
      </a:spcAft>
      <a:defRPr sz="1495" kern="1200">
        <a:solidFill>
          <a:schemeClr val="tx1"/>
        </a:solidFill>
        <a:latin typeface="+mn-lt"/>
        <a:ea typeface="+mn-ea"/>
        <a:cs typeface="+mn-cs"/>
      </a:defRPr>
    </a:lvl3pPr>
    <a:lvl4pPr marL="1710690" algn="l" rtl="0" eaLnBrk="0" fontAlgn="base" hangingPunct="0">
      <a:spcBef>
        <a:spcPct val="30000"/>
      </a:spcBef>
      <a:spcAft>
        <a:spcPct val="0"/>
      </a:spcAft>
      <a:defRPr sz="1495" kern="1200">
        <a:solidFill>
          <a:schemeClr val="tx1"/>
        </a:solidFill>
        <a:latin typeface="+mn-lt"/>
        <a:ea typeface="+mn-ea"/>
        <a:cs typeface="+mn-cs"/>
      </a:defRPr>
    </a:lvl4pPr>
    <a:lvl5pPr marL="2280920" algn="l" rtl="0" eaLnBrk="0" fontAlgn="base" hangingPunct="0">
      <a:spcBef>
        <a:spcPct val="30000"/>
      </a:spcBef>
      <a:spcAft>
        <a:spcPct val="0"/>
      </a:spcAft>
      <a:defRPr sz="1495" kern="1200">
        <a:solidFill>
          <a:schemeClr val="tx1"/>
        </a:solidFill>
        <a:latin typeface="+mn-lt"/>
        <a:ea typeface="+mn-ea"/>
        <a:cs typeface="+mn-cs"/>
      </a:defRPr>
    </a:lvl5pPr>
    <a:lvl6pPr marL="2850515" algn="l" defTabSz="1140460" rtl="0" eaLnBrk="1" latinLnBrk="0" hangingPunct="1">
      <a:defRPr sz="1495" kern="1200">
        <a:solidFill>
          <a:schemeClr val="tx1"/>
        </a:solidFill>
        <a:latin typeface="+mn-lt"/>
        <a:ea typeface="+mn-ea"/>
        <a:cs typeface="+mn-cs"/>
      </a:defRPr>
    </a:lvl6pPr>
    <a:lvl7pPr marL="3420745" algn="l" defTabSz="1140460" rtl="0" eaLnBrk="1" latinLnBrk="0" hangingPunct="1">
      <a:defRPr sz="1495" kern="1200">
        <a:solidFill>
          <a:schemeClr val="tx1"/>
        </a:solidFill>
        <a:latin typeface="+mn-lt"/>
        <a:ea typeface="+mn-ea"/>
        <a:cs typeface="+mn-cs"/>
      </a:defRPr>
    </a:lvl7pPr>
    <a:lvl8pPr marL="3990975" algn="l" defTabSz="1140460" rtl="0" eaLnBrk="1" latinLnBrk="0" hangingPunct="1">
      <a:defRPr sz="1495" kern="1200">
        <a:solidFill>
          <a:schemeClr val="tx1"/>
        </a:solidFill>
        <a:latin typeface="+mn-lt"/>
        <a:ea typeface="+mn-ea"/>
        <a:cs typeface="+mn-cs"/>
      </a:defRPr>
    </a:lvl8pPr>
    <a:lvl9pPr marL="4561205" algn="l" defTabSz="1140460" rtl="0" eaLnBrk="1" latinLnBrk="0" hangingPunct="1">
      <a:defRPr sz="149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B64EB26-DDB5-4A58-91FC-9CE11BDB4A4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bwMode="auto">
          <a:xfrm>
            <a:off x="1101725" y="685800"/>
            <a:ext cx="465455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33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6F234DD6-9951-43F4-8C81-B2837C1E68A7}" type="slidenum">
              <a:rPr lang="zh-CN" altLang="en-US">
                <a:solidFill>
                  <a:srgbClr val="000000"/>
                </a:solidFill>
              </a:rPr>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769501" y="1237197"/>
            <a:ext cx="8721011" cy="2631887"/>
          </a:xfrm>
        </p:spPr>
        <p:txBody>
          <a:bodyPr anchor="b"/>
          <a:lstStyle>
            <a:lvl1pPr algn="ctr">
              <a:defRPr sz="6615"/>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282502" y="3970580"/>
            <a:ext cx="7695010"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32205B26-8226-4E35-8F59-1405EB2E925A}"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37B81C6-E28A-42F2-819B-A3DB36CC59C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156E4E7A-E62A-4C94-BFA7-14B207475E22}"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B349D3D-95BD-4C99-BF32-E601C07C3A13}"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2323" y="402483"/>
            <a:ext cx="2212315" cy="6406475"/>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705376" y="402483"/>
            <a:ext cx="6508696" cy="640647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156E4E7A-E62A-4C94-BFA7-14B207475E22}"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B349D3D-95BD-4C99-BF32-E601C07C3A13}"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矩形 1"/>
          <p:cNvSpPr/>
          <p:nvPr userDrawn="1"/>
        </p:nvSpPr>
        <p:spPr>
          <a:xfrm>
            <a:off x="140721" y="-28003"/>
            <a:ext cx="10260013" cy="7559675"/>
          </a:xfrm>
          <a:prstGeom prst="rect">
            <a:avLst/>
          </a:pr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 name="矩形 2"/>
          <p:cNvSpPr/>
          <p:nvPr userDrawn="1"/>
        </p:nvSpPr>
        <p:spPr>
          <a:xfrm>
            <a:off x="2" y="0"/>
            <a:ext cx="140719"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矩形 1"/>
          <p:cNvSpPr/>
          <p:nvPr userDrawn="1"/>
        </p:nvSpPr>
        <p:spPr>
          <a:xfrm flipH="1">
            <a:off x="0" y="0"/>
            <a:ext cx="10260013" cy="7559675"/>
          </a:xfrm>
          <a:prstGeom prst="rect">
            <a:avLst/>
          </a:pr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 name="矩形 2"/>
          <p:cNvSpPr/>
          <p:nvPr userDrawn="1"/>
        </p:nvSpPr>
        <p:spPr>
          <a:xfrm>
            <a:off x="10119294" y="0"/>
            <a:ext cx="140719"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矩形 1"/>
          <p:cNvSpPr/>
          <p:nvPr userDrawn="1"/>
        </p:nvSpPr>
        <p:spPr>
          <a:xfrm>
            <a:off x="0" y="0"/>
            <a:ext cx="10260013" cy="7559675"/>
          </a:xfrm>
          <a:prstGeom prst="rect">
            <a:avLst/>
          </a:pr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 name="矩形 2"/>
          <p:cNvSpPr/>
          <p:nvPr userDrawn="1"/>
        </p:nvSpPr>
        <p:spPr>
          <a:xfrm>
            <a:off x="2" y="0"/>
            <a:ext cx="140719"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sp>
        <p:nvSpPr>
          <p:cNvPr id="2" name="矩形 1"/>
          <p:cNvSpPr/>
          <p:nvPr userDrawn="1"/>
        </p:nvSpPr>
        <p:spPr>
          <a:xfrm>
            <a:off x="2" y="0"/>
            <a:ext cx="140719"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2" name="矩形 1"/>
          <p:cNvSpPr/>
          <p:nvPr userDrawn="1"/>
        </p:nvSpPr>
        <p:spPr>
          <a:xfrm>
            <a:off x="0" y="0"/>
            <a:ext cx="10260013" cy="7559675"/>
          </a:xfrm>
          <a:prstGeom prst="rect">
            <a:avLst/>
          </a:pr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 name="矩形 3"/>
          <p:cNvSpPr/>
          <p:nvPr userDrawn="1"/>
        </p:nvSpPr>
        <p:spPr>
          <a:xfrm>
            <a:off x="0" y="0"/>
            <a:ext cx="281438"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2" name="矩形 1"/>
          <p:cNvSpPr/>
          <p:nvPr userDrawn="1"/>
        </p:nvSpPr>
        <p:spPr>
          <a:xfrm>
            <a:off x="0" y="0"/>
            <a:ext cx="10260013" cy="7559675"/>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 name="圆角矩形 2"/>
          <p:cNvSpPr/>
          <p:nvPr userDrawn="1"/>
        </p:nvSpPr>
        <p:spPr>
          <a:xfrm>
            <a:off x="9734544" y="3145198"/>
            <a:ext cx="525469" cy="1269279"/>
          </a:xfrm>
          <a:prstGeom prst="round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4" name="矩形 4"/>
          <p:cNvSpPr/>
          <p:nvPr userDrawn="1"/>
        </p:nvSpPr>
        <p:spPr>
          <a:xfrm>
            <a:off x="0" y="124430"/>
            <a:ext cx="9977795" cy="7310816"/>
          </a:xfrm>
          <a:custGeom>
            <a:avLst/>
            <a:gdLst/>
            <a:ahLst/>
            <a:cxnLst/>
            <a:rect l="l" t="t" r="r" b="b"/>
            <a:pathLst>
              <a:path w="8753028" h="5143500">
                <a:moveTo>
                  <a:pt x="0" y="0"/>
                </a:moveTo>
                <a:lnTo>
                  <a:pt x="226815" y="0"/>
                </a:lnTo>
                <a:lnTo>
                  <a:pt x="4139952" y="0"/>
                </a:lnTo>
                <a:lnTo>
                  <a:pt x="8530777" y="0"/>
                </a:lnTo>
                <a:cubicBezTo>
                  <a:pt x="8653523" y="0"/>
                  <a:pt x="8753028" y="99505"/>
                  <a:pt x="8753028" y="222251"/>
                </a:cubicBezTo>
                <a:lnTo>
                  <a:pt x="8753028" y="4921249"/>
                </a:lnTo>
                <a:cubicBezTo>
                  <a:pt x="8753028" y="5043995"/>
                  <a:pt x="8653523" y="5143500"/>
                  <a:pt x="8530777" y="5143500"/>
                </a:cubicBezTo>
                <a:lnTo>
                  <a:pt x="4139952" y="5143500"/>
                </a:lnTo>
                <a:lnTo>
                  <a:pt x="226815" y="5143500"/>
                </a:lnTo>
                <a:lnTo>
                  <a:pt x="0" y="5143500"/>
                </a:lnTo>
                <a:close/>
              </a:path>
            </a:pathLst>
          </a:cu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 name="矩形 4"/>
          <p:cNvSpPr/>
          <p:nvPr userDrawn="1"/>
        </p:nvSpPr>
        <p:spPr>
          <a:xfrm>
            <a:off x="0" y="123664"/>
            <a:ext cx="281438" cy="7312352"/>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6" name="燕尾形 5"/>
          <p:cNvSpPr/>
          <p:nvPr userDrawn="1"/>
        </p:nvSpPr>
        <p:spPr>
          <a:xfrm>
            <a:off x="10058732" y="3569847"/>
            <a:ext cx="140718" cy="4199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black"/>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156E4E7A-E62A-4C94-BFA7-14B207475E22}"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B349D3D-95BD-4C99-BF32-E601C07C3A1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00033" y="1884671"/>
            <a:ext cx="8849261" cy="3144614"/>
          </a:xfrm>
        </p:spPr>
        <p:txBody>
          <a:bodyPr anchor="b"/>
          <a:lstStyle>
            <a:lvl1pPr>
              <a:defRPr sz="6615"/>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00033" y="5059035"/>
            <a:ext cx="8849261" cy="1653678"/>
          </a:xfrm>
        </p:spPr>
        <p:txBody>
          <a:bodyPr/>
          <a:lstStyle>
            <a:lvl1pPr marL="0" indent="0">
              <a:buNone/>
              <a:defRPr sz="2645">
                <a:solidFill>
                  <a:schemeClr val="tx1"/>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41C1115E-BD8E-49D5-B2FA-27AFFE96C2A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FE6AEC7-12E0-4BE3-AFFB-7181320379E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705376" y="2012414"/>
            <a:ext cx="4360506" cy="479654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5194131" y="2012414"/>
            <a:ext cx="4360506" cy="479654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2F92E9F1-4D01-4724-A181-309B3E80666A}"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0C513577-C20B-4872-98AE-5E43D3BFC52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706712" y="402484"/>
            <a:ext cx="8849261" cy="1461188"/>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706713" y="1853171"/>
            <a:ext cx="4340466"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706713" y="2761381"/>
            <a:ext cx="4340466" cy="40615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5194132" y="1853171"/>
            <a:ext cx="4361842"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5194132" y="2761381"/>
            <a:ext cx="4361842" cy="40615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275365FF-A558-4661-B71E-CAE4716D70AF}"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5D11F3E9-974B-421B-91F2-0D0DEF2A5CD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5EFEBD4-FF53-4C96-84CF-C9C7EA395E02}"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6E432DA4-97C7-4C33-A425-C299D941922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pic>
        <p:nvPicPr>
          <p:cNvPr id="5" name="그림 59" descr="Untitled-1.png"/>
          <p:cNvPicPr>
            <a:picLocks noChangeAspect="1"/>
          </p:cNvPicPr>
          <p:nvPr userDrawn="1"/>
        </p:nvPicPr>
        <p:blipFill>
          <a:blip r:embed="rId2">
            <a:extLst>
              <a:ext uri="{28A0092B-C50C-407E-A947-70E740481C1C}">
                <a14:useLocalDpi xmlns:a14="http://schemas.microsoft.com/office/drawing/2010/main" val="0"/>
              </a:ext>
            </a:extLst>
          </a:blip>
          <a:srcRect b="44012"/>
          <a:stretch>
            <a:fillRect/>
          </a:stretch>
        </p:blipFill>
        <p:spPr bwMode="auto">
          <a:xfrm>
            <a:off x="2981816" y="5406104"/>
            <a:ext cx="7312041" cy="260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06712" y="503978"/>
            <a:ext cx="3309121" cy="1763924"/>
          </a:xfrm>
        </p:spPr>
        <p:txBody>
          <a:bodyPr anchor="b"/>
          <a:lstStyle>
            <a:lvl1pPr>
              <a:defRPr sz="3525"/>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361842" y="1088455"/>
            <a:ext cx="5194132"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706712" y="2267902"/>
            <a:ext cx="3309121"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156E4E7A-E62A-4C94-BFA7-14B207475E22}"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FB349D3D-95BD-4C99-BF32-E601C07C3A1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06712" y="503978"/>
            <a:ext cx="3309121" cy="1763924"/>
          </a:xfrm>
        </p:spPr>
        <p:txBody>
          <a:bodyPr anchor="b"/>
          <a:lstStyle>
            <a:lvl1pPr>
              <a:defRPr sz="3525"/>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4361842" y="1088455"/>
            <a:ext cx="5194132"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706712" y="2267902"/>
            <a:ext cx="3309121"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156E4E7A-E62A-4C94-BFA7-14B207475E22}"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FB349D3D-95BD-4C99-BF32-E601C07C3A1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5376" y="402484"/>
            <a:ext cx="8849261" cy="1461188"/>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705376" y="2012414"/>
            <a:ext cx="8849261" cy="4796544"/>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705376" y="7006700"/>
            <a:ext cx="2308503" cy="402483"/>
          </a:xfrm>
          <a:prstGeom prst="rect">
            <a:avLst/>
          </a:prstGeom>
        </p:spPr>
        <p:txBody>
          <a:bodyPr vert="horz" lIns="91440" tIns="45720" rIns="91440" bIns="45720" rtlCol="0" anchor="ctr"/>
          <a:lstStyle>
            <a:lvl1pPr algn="l">
              <a:defRPr sz="1325">
                <a:solidFill>
                  <a:schemeClr val="tx1">
                    <a:tint val="75000"/>
                  </a:schemeClr>
                </a:solidFill>
              </a:defRPr>
            </a:lvl1pPr>
          </a:lstStyle>
          <a:p>
            <a:pPr>
              <a:defRPr/>
            </a:pPr>
            <a:fld id="{156E4E7A-E62A-4C94-BFA7-14B207475E22}" type="datetimeFigureOut">
              <a:rPr lang="zh-CN" altLang="en-US" smtClean="0"/>
            </a:fld>
            <a:endParaRPr lang="zh-CN" altLang="en-US"/>
          </a:p>
        </p:txBody>
      </p:sp>
      <p:sp>
        <p:nvSpPr>
          <p:cNvPr id="5" name="Footer Placeholder 4"/>
          <p:cNvSpPr>
            <a:spLocks noGrp="1"/>
          </p:cNvSpPr>
          <p:nvPr>
            <p:ph type="ftr" sz="quarter" idx="3"/>
          </p:nvPr>
        </p:nvSpPr>
        <p:spPr>
          <a:xfrm>
            <a:off x="3398630" y="7006700"/>
            <a:ext cx="3462754"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7246134" y="7006700"/>
            <a:ext cx="2308503" cy="402483"/>
          </a:xfrm>
          <a:prstGeom prst="rect">
            <a:avLst/>
          </a:prstGeom>
        </p:spPr>
        <p:txBody>
          <a:bodyPr vert="horz" lIns="91440" tIns="45720" rIns="91440" bIns="45720" rtlCol="0" anchor="ctr"/>
          <a:lstStyle>
            <a:lvl1pPr algn="r">
              <a:defRPr sz="1325">
                <a:solidFill>
                  <a:schemeClr val="tx1">
                    <a:tint val="75000"/>
                  </a:schemeClr>
                </a:solidFill>
              </a:defRPr>
            </a:lvl1pPr>
          </a:lstStyle>
          <a:p>
            <a:pPr>
              <a:defRPr/>
            </a:pPr>
            <a:fld id="{FB349D3D-95BD-4C99-BF32-E601C07C3A1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tiff"/></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9" Type="http://schemas.openxmlformats.org/officeDocument/2006/relationships/image" Target="../media/image34.emf"/><Relationship Id="rId8" Type="http://schemas.openxmlformats.org/officeDocument/2006/relationships/image" Target="../media/image33.emf"/><Relationship Id="rId7" Type="http://schemas.openxmlformats.org/officeDocument/2006/relationships/image" Target="../media/image32.png"/><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27.png"/><Relationship Id="rId11" Type="http://schemas.openxmlformats.org/officeDocument/2006/relationships/slideLayout" Target="../slideLayouts/slideLayout15.xml"/><Relationship Id="rId10" Type="http://schemas.openxmlformats.org/officeDocument/2006/relationships/image" Target="../media/image35.jpe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43.png"/><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1.png"/><Relationship Id="rId1"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50.png"/><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jpeg"/><Relationship Id="rId2" Type="http://schemas.openxmlformats.org/officeDocument/2006/relationships/image" Target="../media/image52.jpeg"/><Relationship Id="rId14" Type="http://schemas.openxmlformats.org/officeDocument/2006/relationships/slideLayout" Target="../slideLayouts/slideLayout16.xml"/><Relationship Id="rId13" Type="http://schemas.openxmlformats.org/officeDocument/2006/relationships/image" Target="../media/image63.png"/><Relationship Id="rId12" Type="http://schemas.openxmlformats.org/officeDocument/2006/relationships/image" Target="../media/image62.png"/><Relationship Id="rId11" Type="http://schemas.openxmlformats.org/officeDocument/2006/relationships/image" Target="../media/image61.jpeg"/><Relationship Id="rId10" Type="http://schemas.openxmlformats.org/officeDocument/2006/relationships/image" Target="../media/image60.png"/><Relationship Id="rId1" Type="http://schemas.openxmlformats.org/officeDocument/2006/relationships/image" Target="../media/image51.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6"/>
          <p:cNvPicPr>
            <a:picLocks noChangeAspect="1"/>
          </p:cNvPicPr>
          <p:nvPr/>
        </p:nvPicPr>
        <p:blipFill>
          <a:blip r:embed="rId1"/>
          <a:stretch>
            <a:fillRect/>
          </a:stretch>
        </p:blipFill>
        <p:spPr>
          <a:xfrm>
            <a:off x="100330" y="-49530"/>
            <a:ext cx="10058400" cy="76587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121127" y="493363"/>
            <a:ext cx="1698824" cy="644792"/>
            <a:chOff x="107504" y="400396"/>
            <a:chExt cx="1514911" cy="575222"/>
          </a:xfrm>
        </p:grpSpPr>
        <p:grpSp>
          <p:nvGrpSpPr>
            <p:cNvPr id="3" name="组合 27"/>
            <p:cNvGrpSpPr/>
            <p:nvPr/>
          </p:nvGrpSpPr>
          <p:grpSpPr bwMode="auto">
            <a:xfrm>
              <a:off x="107504" y="446666"/>
              <a:ext cx="1514911" cy="436796"/>
              <a:chOff x="1813236" y="1309003"/>
              <a:chExt cx="1514911" cy="436796"/>
            </a:xfrm>
          </p:grpSpPr>
          <p:sp>
            <p:nvSpPr>
              <p:cNvPr id="6" name="矩形 5"/>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产品介绍</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647565" y="688007"/>
              <a:ext cx="593513"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5" dirty="0" smtClean="0">
                  <a:solidFill>
                    <a:srgbClr val="7F7F7F"/>
                  </a:solidFill>
                  <a:latin typeface="Arial" panose="020B0604020202020204" pitchFamily="34" charset="0"/>
                  <a:cs typeface="Arial" panose="020B0604020202020204" pitchFamily="34" charset="0"/>
                </a:rPr>
                <a:t>roduct</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11174"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P</a:t>
              </a:r>
              <a:endParaRPr lang="zh-CN" altLang="en-US" sz="3590" dirty="0">
                <a:solidFill>
                  <a:srgbClr val="FFFFFF"/>
                </a:solidFill>
                <a:latin typeface="Arial" panose="020B0604020202020204" pitchFamily="34" charset="0"/>
                <a:cs typeface="Arial" panose="020B0604020202020204" pitchFamily="34" charset="0"/>
              </a:endParaRPr>
            </a:p>
          </p:txBody>
        </p:sp>
      </p:grpSp>
      <p:grpSp>
        <p:nvGrpSpPr>
          <p:cNvPr id="8" name="组 3"/>
          <p:cNvGrpSpPr/>
          <p:nvPr/>
        </p:nvGrpSpPr>
        <p:grpSpPr>
          <a:xfrm>
            <a:off x="2177678" y="1259557"/>
            <a:ext cx="6235700" cy="3280834"/>
            <a:chOff x="2488832" y="5423138"/>
            <a:chExt cx="17723794" cy="8735443"/>
          </a:xfrm>
        </p:grpSpPr>
        <p:pic>
          <p:nvPicPr>
            <p:cNvPr id="9" name="图像" descr="图像"/>
            <p:cNvPicPr>
              <a:picLocks noChangeAspect="1"/>
            </p:cNvPicPr>
            <p:nvPr/>
          </p:nvPicPr>
          <p:blipFill>
            <a:blip r:embed="rId1"/>
            <a:stretch>
              <a:fillRect/>
            </a:stretch>
          </p:blipFill>
          <p:spPr>
            <a:xfrm>
              <a:off x="2488832" y="5423138"/>
              <a:ext cx="17723794" cy="8735443"/>
            </a:xfrm>
            <a:prstGeom prst="rect">
              <a:avLst/>
            </a:prstGeom>
            <a:noFill/>
            <a:ln w="12700">
              <a:noFill/>
            </a:ln>
          </p:spPr>
        </p:pic>
        <p:pic>
          <p:nvPicPr>
            <p:cNvPr id="10" name="1523510212637.jpg" descr="1523510212637.jpg"/>
            <p:cNvPicPr>
              <a:picLocks noChangeAspect="1"/>
            </p:cNvPicPr>
            <p:nvPr/>
          </p:nvPicPr>
          <p:blipFill rotWithShape="1">
            <a:blip r:embed="rId2"/>
            <a:srcRect t="10963"/>
            <a:stretch>
              <a:fillRect/>
            </a:stretch>
          </p:blipFill>
          <p:spPr>
            <a:xfrm>
              <a:off x="5563981" y="5886880"/>
              <a:ext cx="11625592" cy="6579357"/>
            </a:xfrm>
            <a:prstGeom prst="rect">
              <a:avLst/>
            </a:prstGeom>
            <a:noFill/>
            <a:ln w="9525">
              <a:noFill/>
            </a:ln>
          </p:spPr>
        </p:pic>
      </p:gr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8462" r="8359"/>
          <a:stretch>
            <a:fillRect/>
          </a:stretch>
        </p:blipFill>
        <p:spPr>
          <a:xfrm>
            <a:off x="3243300" y="1420685"/>
            <a:ext cx="4104456" cy="2497141"/>
          </a:xfrm>
          <a:prstGeom prst="rect">
            <a:avLst/>
          </a:prstGeom>
        </p:spPr>
      </p:pic>
      <p:sp>
        <p:nvSpPr>
          <p:cNvPr id="12" name="矩形 11"/>
          <p:cNvSpPr/>
          <p:nvPr/>
        </p:nvSpPr>
        <p:spPr>
          <a:xfrm>
            <a:off x="809526" y="5228520"/>
            <a:ext cx="8795742" cy="1384995"/>
          </a:xfrm>
          <a:prstGeom prst="rect">
            <a:avLst/>
          </a:prstGeom>
        </p:spPr>
        <p:txBody>
          <a:bodyPr wrap="square">
            <a:spAutoFit/>
          </a:bodyPr>
          <a:lstStyle/>
          <a:p>
            <a:pPr>
              <a:lnSpc>
                <a:spcPct val="15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        龙源数字图书馆依托龙源丰富的内容资源及领先的产品技术精心打造的一款以数字化阅读应用为主的开放式数字图书馆平台。平台承载期刊、图书、报纸、音频、视频等多种资源，类别涵盖时政</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新闻、经济法律、管理财经、社科历史、文学文摘、健康</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生活、</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文化艺术、科技科普、教育教学等多个领域</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，均为正版</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授权、实时更新</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。平台功能强大，定制开通，管理透明，与移动端无缝联动，支持二维码扫码借阅。</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矩形 19"/>
          <p:cNvSpPr>
            <a:spLocks noChangeArrowheads="1"/>
          </p:cNvSpPr>
          <p:nvPr/>
        </p:nvSpPr>
        <p:spPr bwMode="auto">
          <a:xfrm>
            <a:off x="4164449" y="4835094"/>
            <a:ext cx="2262158"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5" b="1" dirty="0" smtClean="0">
                <a:solidFill>
                  <a:srgbClr val="EA8B00"/>
                </a:solidFill>
                <a:latin typeface="微软雅黑" panose="020B0503020204020204" pitchFamily="34" charset="-122"/>
                <a:ea typeface="微软雅黑" panose="020B0503020204020204" pitchFamily="34" charset="-122"/>
              </a:rPr>
              <a:t>龙源数字阅览室</a:t>
            </a:r>
            <a:r>
              <a:rPr lang="zh-CN" altLang="en-US" sz="1795" b="1" dirty="0">
                <a:solidFill>
                  <a:srgbClr val="EA8B00"/>
                </a:solidFill>
                <a:latin typeface="微软雅黑" panose="020B0503020204020204" pitchFamily="34" charset="-122"/>
                <a:ea typeface="微软雅黑" panose="020B0503020204020204" pitchFamily="34" charset="-122"/>
              </a:rPr>
              <a:t>简介</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64352" y="7183553"/>
            <a:ext cx="442750" cy="369332"/>
          </a:xfrm>
          <a:prstGeom prst="rect">
            <a:avLst/>
          </a:prstGeom>
          <a:noFill/>
        </p:spPr>
        <p:txBody>
          <a:bodyPr wrap="none" rtlCol="0">
            <a:spAutoFit/>
          </a:bodyPr>
          <a:lstStyle/>
          <a:p>
            <a:r>
              <a:rPr lang="en-US" altLang="zh-CN" dirty="0" smtClean="0"/>
              <a:t>-5-</a:t>
            </a:r>
            <a:endParaRPr lang="zh-CN"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 y="-12811"/>
            <a:ext cx="10098559" cy="9114180"/>
            <a:chOff x="161454" y="140594"/>
            <a:chExt cx="11197245" cy="1010577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1932" r="12271" b="9472"/>
            <a:stretch>
              <a:fillRect/>
            </a:stretch>
          </p:blipFill>
          <p:spPr>
            <a:xfrm>
              <a:off x="161454" y="140594"/>
              <a:ext cx="5544616" cy="3351211"/>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12102" r="12100" b="9472"/>
            <a:stretch>
              <a:fillRect/>
            </a:stretch>
          </p:blipFill>
          <p:spPr>
            <a:xfrm>
              <a:off x="5814082" y="140594"/>
              <a:ext cx="5544617" cy="3351211"/>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11932" r="11569" b="20285"/>
            <a:stretch>
              <a:fillRect/>
            </a:stretch>
          </p:blipFill>
          <p:spPr>
            <a:xfrm>
              <a:off x="161455" y="3592289"/>
              <a:ext cx="5544616" cy="2923852"/>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11932" r="12271" b="4494"/>
            <a:stretch>
              <a:fillRect/>
            </a:stretch>
          </p:blipFill>
          <p:spPr>
            <a:xfrm>
              <a:off x="161454" y="6616625"/>
              <a:ext cx="5544616" cy="3388376"/>
            </a:xfrm>
            <a:prstGeom prst="rect">
              <a:avLst/>
            </a:prstGeom>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l="11932" r="11569" b="17365"/>
            <a:stretch>
              <a:fillRect/>
            </a:stretch>
          </p:blipFill>
          <p:spPr>
            <a:xfrm>
              <a:off x="5814082" y="3611286"/>
              <a:ext cx="5544617" cy="2904855"/>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12271" r="11932"/>
            <a:stretch>
              <a:fillRect/>
            </a:stretch>
          </p:blipFill>
          <p:spPr>
            <a:xfrm>
              <a:off x="5814081" y="6616625"/>
              <a:ext cx="5436605" cy="3629739"/>
            </a:xfrm>
            <a:prstGeom prst="rect">
              <a:avLst/>
            </a:prstGeom>
          </p:spPr>
        </p:pic>
      </p:grpSp>
      <p:sp>
        <p:nvSpPr>
          <p:cNvPr id="18" name="矩形 17"/>
          <p:cNvSpPr/>
          <p:nvPr/>
        </p:nvSpPr>
        <p:spPr>
          <a:xfrm>
            <a:off x="-1" y="-12811"/>
            <a:ext cx="10098559" cy="55228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t>各级资源服务</a:t>
            </a:r>
            <a:endParaRPr lang="zh-CN" altLang="en-US" b="1" dirty="0"/>
          </a:p>
        </p:txBody>
      </p:sp>
      <p:sp>
        <p:nvSpPr>
          <p:cNvPr id="19" name="文本框 18"/>
          <p:cNvSpPr txBox="1"/>
          <p:nvPr/>
        </p:nvSpPr>
        <p:spPr>
          <a:xfrm>
            <a:off x="9646379" y="7183553"/>
            <a:ext cx="442750" cy="369332"/>
          </a:xfrm>
          <a:prstGeom prst="rect">
            <a:avLst/>
          </a:prstGeom>
          <a:noFill/>
        </p:spPr>
        <p:txBody>
          <a:bodyPr wrap="none" rtlCol="0">
            <a:spAutoFit/>
          </a:bodyPr>
          <a:lstStyle/>
          <a:p>
            <a:r>
              <a:rPr lang="en-US" altLang="zh-CN" dirty="0" smtClean="0"/>
              <a:t>-6-</a:t>
            </a:r>
            <a:endParaRPr lang="zh-CN"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121127" y="493363"/>
            <a:ext cx="1723239" cy="644792"/>
            <a:chOff x="107504" y="400396"/>
            <a:chExt cx="1536683" cy="575222"/>
          </a:xfrm>
        </p:grpSpPr>
        <p:grpSp>
          <p:nvGrpSpPr>
            <p:cNvPr id="3" name="组合 27"/>
            <p:cNvGrpSpPr/>
            <p:nvPr/>
          </p:nvGrpSpPr>
          <p:grpSpPr bwMode="auto">
            <a:xfrm>
              <a:off x="107504" y="446666"/>
              <a:ext cx="1514911" cy="436796"/>
              <a:chOff x="1813236" y="1309003"/>
              <a:chExt cx="1514911" cy="436796"/>
            </a:xfrm>
          </p:grpSpPr>
          <p:sp>
            <p:nvSpPr>
              <p:cNvPr id="6" name="矩形 5"/>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产品特色</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647565" y="688007"/>
              <a:ext cx="996622"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5" dirty="0" err="1" smtClean="0">
                  <a:solidFill>
                    <a:srgbClr val="7F7F7F"/>
                  </a:solidFill>
                  <a:latin typeface="Arial" panose="020B0604020202020204" pitchFamily="34" charset="0"/>
                  <a:cs typeface="Arial" panose="020B0604020202020204" pitchFamily="34" charset="0"/>
                </a:rPr>
                <a:t>haracteristic</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11174"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a:solidFill>
                    <a:srgbClr val="FFFFFF"/>
                  </a:solidFill>
                  <a:latin typeface="Arial" panose="020B0604020202020204" pitchFamily="34" charset="0"/>
                  <a:cs typeface="Arial" panose="020B0604020202020204" pitchFamily="34" charset="0"/>
                </a:rPr>
                <a:t>C</a:t>
              </a:r>
              <a:endParaRPr lang="zh-CN" altLang="en-US" sz="3590" dirty="0">
                <a:solidFill>
                  <a:srgbClr val="FFFFFF"/>
                </a:solidFill>
                <a:latin typeface="Arial" panose="020B0604020202020204" pitchFamily="34" charset="0"/>
                <a:cs typeface="Arial" panose="020B0604020202020204" pitchFamily="34" charset="0"/>
              </a:endParaRPr>
            </a:p>
          </p:txBody>
        </p:sp>
      </p:gr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70577" y="0"/>
            <a:ext cx="4789436" cy="7559675"/>
          </a:xfrm>
          <a:prstGeom prst="rect">
            <a:avLst/>
          </a:prstGeom>
        </p:spPr>
      </p:pic>
      <p:sp>
        <p:nvSpPr>
          <p:cNvPr id="10" name="矩形 9"/>
          <p:cNvSpPr/>
          <p:nvPr/>
        </p:nvSpPr>
        <p:spPr>
          <a:xfrm>
            <a:off x="423939" y="1475581"/>
            <a:ext cx="4949082" cy="5586145"/>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量身</a:t>
            </a:r>
            <a:r>
              <a:rPr lang="zh-CN" altLang="en-US" sz="1400" b="1" dirty="0" smtClean="0">
                <a:solidFill>
                  <a:srgbClr val="FFC000"/>
                </a:solidFill>
                <a:latin typeface="微软雅黑" panose="020B0503020204020204" pitchFamily="34" charset="-122"/>
                <a:ea typeface="微软雅黑" panose="020B0503020204020204" pitchFamily="34" charset="-122"/>
              </a:rPr>
              <a:t>打造  专</a:t>
            </a:r>
            <a:r>
              <a:rPr lang="zh-CN" altLang="en-US" sz="1400" b="1" dirty="0">
                <a:solidFill>
                  <a:srgbClr val="FFC000"/>
                </a:solidFill>
                <a:latin typeface="微软雅黑" panose="020B0503020204020204" pitchFamily="34" charset="-122"/>
                <a:ea typeface="微软雅黑" panose="020B0503020204020204" pitchFamily="34" charset="-122"/>
              </a:rPr>
              <a:t>属</a:t>
            </a:r>
            <a:r>
              <a:rPr lang="zh-CN" altLang="en-US" sz="1400" b="1" dirty="0" smtClean="0">
                <a:solidFill>
                  <a:srgbClr val="FFC000"/>
                </a:solidFill>
                <a:latin typeface="微软雅黑" panose="020B0503020204020204" pitchFamily="34" charset="-122"/>
                <a:ea typeface="微软雅黑" panose="020B0503020204020204" pitchFamily="34" charset="-122"/>
              </a:rPr>
              <a:t>定制</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版面可量身定制，个性化制作，无需投入任何软硬件设施，也不必专人维护，定制开通，自动更新</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资源丰富  平台</a:t>
            </a:r>
            <a:r>
              <a:rPr lang="zh-CN" altLang="en-US" sz="1400" b="1" dirty="0" smtClean="0">
                <a:solidFill>
                  <a:srgbClr val="FFC000"/>
                </a:solidFill>
                <a:latin typeface="微软雅黑" panose="020B0503020204020204" pitchFamily="34" charset="-122"/>
                <a:ea typeface="微软雅黑" panose="020B0503020204020204" pitchFamily="34" charset="-122"/>
              </a:rPr>
              <a:t>开放</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期刊、图书、报纸、音视频自由组合，内容丰富，平台开放支持</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接入</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or</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嵌入</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多种模式  阅读</a:t>
            </a:r>
            <a:r>
              <a:rPr lang="zh-CN" altLang="en-US" sz="1400" b="1" dirty="0" smtClean="0">
                <a:solidFill>
                  <a:srgbClr val="FFC000"/>
                </a:solidFill>
                <a:latin typeface="微软雅黑" panose="020B0503020204020204" pitchFamily="34" charset="-122"/>
                <a:ea typeface="微软雅黑" panose="020B0503020204020204" pitchFamily="34" charset="-122"/>
              </a:rPr>
              <a:t>体验</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资源阅读多种模式，满足多样阅读需求，友好阅读界面，功能设置，带来良好阅读体验。</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多重导航  智能</a:t>
            </a:r>
            <a:r>
              <a:rPr lang="zh-CN" altLang="en-US" sz="1400" b="1" dirty="0" smtClean="0">
                <a:solidFill>
                  <a:srgbClr val="FFC000"/>
                </a:solidFill>
                <a:latin typeface="微软雅黑" panose="020B0503020204020204" pitchFamily="34" charset="-122"/>
                <a:ea typeface="微软雅黑" panose="020B0503020204020204" pitchFamily="34" charset="-122"/>
              </a:rPr>
              <a:t>搜索</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提供多重资源导航及智能搜索功能，能快速定位所需资源。</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终端联动  扫码借阅  </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与移动端、大屏</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端无缝</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对接，互通互联，一个账号可以通行全终端产品。资源配套二维码，支持移动扫码借阅。</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多维数据  监测</a:t>
            </a:r>
            <a:r>
              <a:rPr lang="zh-CN" altLang="en-US" sz="1400" b="1" dirty="0" smtClean="0">
                <a:solidFill>
                  <a:srgbClr val="FFC000"/>
                </a:solidFill>
                <a:latin typeface="微软雅黑" panose="020B0503020204020204" pitchFamily="34" charset="-122"/>
                <a:ea typeface="微软雅黑" panose="020B0503020204020204" pitchFamily="34" charset="-122"/>
              </a:rPr>
              <a:t>分析</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大</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数据精细化运营，为各应用场景提供多维度分析数据，可实时统计读者使用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情况，形成分析报告。</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64352" y="7183553"/>
            <a:ext cx="442750" cy="369332"/>
          </a:xfrm>
          <a:prstGeom prst="rect">
            <a:avLst/>
          </a:prstGeom>
          <a:noFill/>
        </p:spPr>
        <p:txBody>
          <a:bodyPr wrap="none" rtlCol="0">
            <a:spAutoFit/>
          </a:bodyPr>
          <a:lstStyle/>
          <a:p>
            <a:r>
              <a:rPr lang="en-US" altLang="zh-CN" dirty="0" smtClean="0"/>
              <a:t>-7-</a:t>
            </a:r>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77478" y="395461"/>
            <a:ext cx="9361040" cy="2664296"/>
          </a:xfrm>
          <a:prstGeom prst="roundRect">
            <a:avLst>
              <a:gd name="adj" fmla="val 489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562054" y="1183429"/>
            <a:ext cx="3888432" cy="1061829"/>
          </a:xfrm>
          <a:prstGeom prst="rect">
            <a:avLst/>
          </a:prstGeom>
        </p:spPr>
        <p:txBody>
          <a:bodyPr wrap="square">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为了方便用户应用，面向</a:t>
            </a:r>
            <a:r>
              <a:rPr lang="en-US" altLang="zh-CN" sz="1400" dirty="0" smtClean="0">
                <a:solidFill>
                  <a:schemeClr val="bg1"/>
                </a:solidFill>
                <a:latin typeface="微软雅黑" panose="020B0503020204020204" pitchFamily="34" charset="-122"/>
                <a:ea typeface="微软雅黑" panose="020B0503020204020204" pitchFamily="34" charset="-122"/>
              </a:rPr>
              <a:t>Windows</a:t>
            </a:r>
            <a:r>
              <a:rPr lang="zh-CN" altLang="en-US" sz="1400" dirty="0" smtClean="0">
                <a:solidFill>
                  <a:schemeClr val="bg1"/>
                </a:solidFill>
                <a:latin typeface="微软雅黑" panose="020B0503020204020204" pitchFamily="34" charset="-122"/>
                <a:ea typeface="微软雅黑" panose="020B0503020204020204" pitchFamily="34" charset="-122"/>
              </a:rPr>
              <a:t>系统用户可下载专属的客户端，</a:t>
            </a:r>
            <a:r>
              <a:rPr lang="en-US" altLang="zh-CN" sz="1400" dirty="0" smtClean="0">
                <a:solidFill>
                  <a:schemeClr val="bg1"/>
                </a:solidFill>
                <a:latin typeface="微软雅黑" panose="020B0503020204020204" pitchFamily="34" charset="-122"/>
                <a:ea typeface="微软雅黑" panose="020B0503020204020204" pitchFamily="34" charset="-122"/>
              </a:rPr>
              <a:t>EXE</a:t>
            </a:r>
            <a:r>
              <a:rPr lang="zh-CN" altLang="en-US" sz="1400" dirty="0" smtClean="0">
                <a:solidFill>
                  <a:schemeClr val="bg1"/>
                </a:solidFill>
                <a:latin typeface="微软雅黑" panose="020B0503020204020204" pitchFamily="34" charset="-122"/>
                <a:ea typeface="微软雅黑" panose="020B0503020204020204" pitchFamily="34" charset="-122"/>
              </a:rPr>
              <a:t>可执行文件安装后为您带来快速稳定的全新体验</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377478" y="3131765"/>
            <a:ext cx="9361040" cy="3935463"/>
          </a:xfrm>
          <a:prstGeom prst="roundRect">
            <a:avLst>
              <a:gd name="adj" fmla="val 397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l="9928" t="5621" r="10063"/>
          <a:stretch>
            <a:fillRect/>
          </a:stretch>
        </p:blipFill>
        <p:spPr>
          <a:xfrm>
            <a:off x="521494" y="3275781"/>
            <a:ext cx="4464495" cy="2665107"/>
          </a:xfrm>
          <a:prstGeom prst="roundRect">
            <a:avLst>
              <a:gd name="adj" fmla="val 8594"/>
            </a:avLst>
          </a:prstGeom>
          <a:solidFill>
            <a:srgbClr val="FFFFFF">
              <a:shade val="85000"/>
            </a:srgbClr>
          </a:solidFill>
          <a:ln>
            <a:noFill/>
          </a:ln>
          <a:effectLst>
            <a:outerShdw blurRad="50800" dist="38100" dir="13500000" algn="br" rotWithShape="0">
              <a:prstClr val="black">
                <a:alpha val="40000"/>
              </a:prstClr>
            </a:outerShdw>
          </a:effectLst>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9142" r="10999" b="7369"/>
          <a:stretch>
            <a:fillRect/>
          </a:stretch>
        </p:blipFill>
        <p:spPr>
          <a:xfrm>
            <a:off x="5075999" y="3277975"/>
            <a:ext cx="4536504" cy="2662913"/>
          </a:xfrm>
          <a:prstGeom prst="roundRect">
            <a:avLst>
              <a:gd name="adj" fmla="val 8594"/>
            </a:avLst>
          </a:prstGeom>
          <a:solidFill>
            <a:srgbClr val="FFFFFF">
              <a:shade val="85000"/>
            </a:srgbClr>
          </a:solidFill>
          <a:ln>
            <a:noFill/>
          </a:ln>
          <a:effectLst>
            <a:outerShdw blurRad="50800" dist="38100" dir="13500000" algn="br" rotWithShape="0">
              <a:prstClr val="black">
                <a:alpha val="40000"/>
              </a:prstClr>
            </a:outerShdw>
          </a:effectLst>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9825" t="5547" r="10166" b="11242"/>
          <a:stretch>
            <a:fillRect/>
          </a:stretch>
        </p:blipFill>
        <p:spPr>
          <a:xfrm>
            <a:off x="514741" y="539477"/>
            <a:ext cx="4464496" cy="234973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2" name="矩形 11"/>
          <p:cNvSpPr/>
          <p:nvPr/>
        </p:nvSpPr>
        <p:spPr>
          <a:xfrm>
            <a:off x="881534" y="6105081"/>
            <a:ext cx="8568952" cy="738664"/>
          </a:xfrm>
          <a:prstGeom prst="rect">
            <a:avLst/>
          </a:prstGeom>
        </p:spPr>
        <p:txBody>
          <a:bodyPr wrap="square">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用户还可以下载</a:t>
            </a:r>
            <a:r>
              <a:rPr lang="zh-CN" altLang="en-US" sz="1400" dirty="0" smtClean="0">
                <a:solidFill>
                  <a:schemeClr val="bg1"/>
                </a:solidFill>
                <a:latin typeface="微软雅黑" panose="020B0503020204020204" pitchFamily="34" charset="-122"/>
                <a:ea typeface="微软雅黑" panose="020B0503020204020204" pitchFamily="34" charset="-122"/>
              </a:rPr>
              <a:t>配套的移动客户端“云阅”或关注微信小程序“云借阅”，即可</a:t>
            </a:r>
            <a:r>
              <a:rPr lang="zh-CN" altLang="en-US" sz="1400" dirty="0">
                <a:solidFill>
                  <a:schemeClr val="bg1"/>
                </a:solidFill>
                <a:latin typeface="微软雅黑" panose="020B0503020204020204" pitchFamily="34" charset="-122"/>
                <a:ea typeface="微软雅黑" panose="020B0503020204020204" pitchFamily="34" charset="-122"/>
              </a:rPr>
              <a:t>扫描</a:t>
            </a:r>
            <a:r>
              <a:rPr lang="en-US" altLang="zh-CN" sz="1400" dirty="0" smtClean="0">
                <a:solidFill>
                  <a:schemeClr val="bg1"/>
                </a:solidFill>
                <a:latin typeface="微软雅黑" panose="020B0503020204020204" pitchFamily="34" charset="-122"/>
                <a:ea typeface="微软雅黑" panose="020B0503020204020204" pitchFamily="34" charset="-122"/>
              </a:rPr>
              <a:t>PC</a:t>
            </a:r>
            <a:r>
              <a:rPr lang="zh-CN" altLang="en-US" sz="1400" dirty="0" smtClean="0">
                <a:solidFill>
                  <a:schemeClr val="bg1"/>
                </a:solidFill>
                <a:latin typeface="微软雅黑" panose="020B0503020204020204" pitchFamily="34" charset="-122"/>
                <a:ea typeface="微软雅黑" panose="020B0503020204020204" pitchFamily="34" charset="-122"/>
              </a:rPr>
              <a:t>阅览室资源对应的二维码进行移动借阅，随时随地进行阅读。</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9646379" y="7183553"/>
            <a:ext cx="442750" cy="369332"/>
          </a:xfrm>
          <a:prstGeom prst="rect">
            <a:avLst/>
          </a:prstGeom>
          <a:noFill/>
        </p:spPr>
        <p:txBody>
          <a:bodyPr wrap="none" rtlCol="0">
            <a:spAutoFit/>
          </a:bodyPr>
          <a:lstStyle/>
          <a:p>
            <a:r>
              <a:rPr lang="en-US" altLang="zh-CN" dirty="0" smtClean="0"/>
              <a:t>-8-</a:t>
            </a:r>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5"/>
          <p:cNvGrpSpPr/>
          <p:nvPr/>
        </p:nvGrpSpPr>
        <p:grpSpPr bwMode="auto">
          <a:xfrm>
            <a:off x="121127" y="493363"/>
            <a:ext cx="1698824" cy="644792"/>
            <a:chOff x="107504" y="400396"/>
            <a:chExt cx="1514911" cy="575222"/>
          </a:xfrm>
        </p:grpSpPr>
        <p:grpSp>
          <p:nvGrpSpPr>
            <p:cNvPr id="34" name="组合 27"/>
            <p:cNvGrpSpPr/>
            <p:nvPr/>
          </p:nvGrpSpPr>
          <p:grpSpPr bwMode="auto">
            <a:xfrm>
              <a:off x="107504" y="446666"/>
              <a:ext cx="1514911" cy="436796"/>
              <a:chOff x="1813236" y="1309003"/>
              <a:chExt cx="1514911" cy="436796"/>
            </a:xfrm>
          </p:grpSpPr>
          <p:sp>
            <p:nvSpPr>
              <p:cNvPr id="37" name="矩形 36"/>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资源优势</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38" name="矩形 37"/>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35" name="矩形 28"/>
            <p:cNvSpPr>
              <a:spLocks noChangeArrowheads="1"/>
            </p:cNvSpPr>
            <p:nvPr/>
          </p:nvSpPr>
          <p:spPr bwMode="auto">
            <a:xfrm>
              <a:off x="647565" y="688007"/>
              <a:ext cx="790779"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5" dirty="0" smtClean="0">
                  <a:solidFill>
                    <a:srgbClr val="7F7F7F"/>
                  </a:solidFill>
                  <a:latin typeface="Arial" panose="020B0604020202020204" pitchFamily="34" charset="0"/>
                  <a:cs typeface="Arial" panose="020B0604020202020204" pitchFamily="34" charset="0"/>
                </a:rPr>
                <a:t>esources</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36" name="矩形 32"/>
            <p:cNvSpPr>
              <a:spLocks noChangeArrowheads="1"/>
            </p:cNvSpPr>
            <p:nvPr/>
          </p:nvSpPr>
          <p:spPr bwMode="auto">
            <a:xfrm>
              <a:off x="211174"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R</a:t>
              </a:r>
              <a:endParaRPr lang="zh-CN" altLang="en-US" sz="3590" dirty="0">
                <a:solidFill>
                  <a:srgbClr val="FFFFFF"/>
                </a:solidFill>
                <a:latin typeface="Arial" panose="020B0604020202020204" pitchFamily="34" charset="0"/>
                <a:cs typeface="Arial" panose="020B0604020202020204" pitchFamily="34" charset="0"/>
              </a:endParaRPr>
            </a:p>
          </p:txBody>
        </p:sp>
      </p:grpSp>
      <p:grpSp>
        <p:nvGrpSpPr>
          <p:cNvPr id="20" name="组合 19"/>
          <p:cNvGrpSpPr/>
          <p:nvPr/>
        </p:nvGrpSpPr>
        <p:grpSpPr>
          <a:xfrm>
            <a:off x="422449" y="1385730"/>
            <a:ext cx="9698851" cy="5736809"/>
            <a:chOff x="380319" y="1533902"/>
            <a:chExt cx="9698851" cy="5736809"/>
          </a:xfrm>
        </p:grpSpPr>
        <p:sp>
          <p:nvSpPr>
            <p:cNvPr id="4" name="Rectangle 7"/>
            <p:cNvSpPr/>
            <p:nvPr/>
          </p:nvSpPr>
          <p:spPr bwMode="auto">
            <a:xfrm>
              <a:off x="5562054" y="3491805"/>
              <a:ext cx="2211754" cy="183469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grpSp>
          <p:nvGrpSpPr>
            <p:cNvPr id="17412" name="组合 7"/>
            <p:cNvGrpSpPr/>
            <p:nvPr/>
          </p:nvGrpSpPr>
          <p:grpSpPr bwMode="auto">
            <a:xfrm>
              <a:off x="7867409" y="1544818"/>
              <a:ext cx="2211760" cy="1834690"/>
              <a:chOff x="6753134" y="1034599"/>
              <a:chExt cx="1971859" cy="1636085"/>
            </a:xfrm>
          </p:grpSpPr>
          <p:sp>
            <p:nvSpPr>
              <p:cNvPr id="9" name="Rectangle 6"/>
              <p:cNvSpPr/>
              <p:nvPr/>
            </p:nvSpPr>
            <p:spPr bwMode="auto">
              <a:xfrm>
                <a:off x="6753134" y="1034599"/>
                <a:ext cx="1971859" cy="1636085"/>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grpSp>
            <p:nvGrpSpPr>
              <p:cNvPr id="10" name="组合 9"/>
              <p:cNvGrpSpPr/>
              <p:nvPr/>
            </p:nvGrpSpPr>
            <p:grpSpPr>
              <a:xfrm>
                <a:off x="7474579" y="1511375"/>
                <a:ext cx="731838" cy="639762"/>
                <a:chOff x="-2635237" y="-884634"/>
                <a:chExt cx="731838" cy="639762"/>
              </a:xfrm>
              <a:solidFill>
                <a:schemeClr val="bg1"/>
              </a:solidFill>
            </p:grpSpPr>
            <p:sp>
              <p:nvSpPr>
                <p:cNvPr id="11" name="Freeform 35"/>
                <p:cNvSpPr>
                  <a:spLocks noEditPoints="1"/>
                </p:cNvSpPr>
                <p:nvPr/>
              </p:nvSpPr>
              <p:spPr bwMode="auto">
                <a:xfrm>
                  <a:off x="-2395524" y="-736997"/>
                  <a:ext cx="492125" cy="492125"/>
                </a:xfrm>
                <a:custGeom>
                  <a:avLst/>
                  <a:gdLst>
                    <a:gd name="T0" fmla="*/ 5 w 43"/>
                    <a:gd name="T1" fmla="*/ 10 h 43"/>
                    <a:gd name="T2" fmla="*/ 5 w 43"/>
                    <a:gd name="T3" fmla="*/ 14 h 43"/>
                    <a:gd name="T4" fmla="*/ 3 w 43"/>
                    <a:gd name="T5" fmla="*/ 14 h 43"/>
                    <a:gd name="T6" fmla="*/ 0 w 43"/>
                    <a:gd name="T7" fmla="*/ 17 h 43"/>
                    <a:gd name="T8" fmla="*/ 2 w 43"/>
                    <a:gd name="T9" fmla="*/ 20 h 43"/>
                    <a:gd name="T10" fmla="*/ 4 w 43"/>
                    <a:gd name="T11" fmla="*/ 23 h 43"/>
                    <a:gd name="T12" fmla="*/ 2 w 43"/>
                    <a:gd name="T13" fmla="*/ 24 h 43"/>
                    <a:gd name="T14" fmla="*/ 1 w 43"/>
                    <a:gd name="T15" fmla="*/ 28 h 43"/>
                    <a:gd name="T16" fmla="*/ 4 w 43"/>
                    <a:gd name="T17" fmla="*/ 30 h 43"/>
                    <a:gd name="T18" fmla="*/ 6 w 43"/>
                    <a:gd name="T19" fmla="*/ 30 h 43"/>
                    <a:gd name="T20" fmla="*/ 6 w 43"/>
                    <a:gd name="T21" fmla="*/ 34 h 43"/>
                    <a:gd name="T22" fmla="*/ 7 w 43"/>
                    <a:gd name="T23" fmla="*/ 37 h 43"/>
                    <a:gd name="T24" fmla="*/ 10 w 43"/>
                    <a:gd name="T25" fmla="*/ 38 h 43"/>
                    <a:gd name="T26" fmla="*/ 14 w 43"/>
                    <a:gd name="T27" fmla="*/ 37 h 43"/>
                    <a:gd name="T28" fmla="*/ 15 w 43"/>
                    <a:gd name="T29" fmla="*/ 40 h 43"/>
                    <a:gd name="T30" fmla="*/ 17 w 43"/>
                    <a:gd name="T31" fmla="*/ 42 h 43"/>
                    <a:gd name="T32" fmla="*/ 20 w 43"/>
                    <a:gd name="T33" fmla="*/ 41 h 43"/>
                    <a:gd name="T34" fmla="*/ 23 w 43"/>
                    <a:gd name="T35" fmla="*/ 39 h 43"/>
                    <a:gd name="T36" fmla="*/ 25 w 43"/>
                    <a:gd name="T37" fmla="*/ 41 h 43"/>
                    <a:gd name="T38" fmla="*/ 28 w 43"/>
                    <a:gd name="T39" fmla="*/ 42 h 43"/>
                    <a:gd name="T40" fmla="*/ 30 w 43"/>
                    <a:gd name="T41" fmla="*/ 39 h 43"/>
                    <a:gd name="T42" fmla="*/ 32 w 43"/>
                    <a:gd name="T43" fmla="*/ 36 h 43"/>
                    <a:gd name="T44" fmla="*/ 34 w 43"/>
                    <a:gd name="T45" fmla="*/ 36 h 43"/>
                    <a:gd name="T46" fmla="*/ 38 w 43"/>
                    <a:gd name="T47" fmla="*/ 36 h 43"/>
                    <a:gd name="T48" fmla="*/ 38 w 43"/>
                    <a:gd name="T49" fmla="*/ 32 h 43"/>
                    <a:gd name="T50" fmla="*/ 38 w 43"/>
                    <a:gd name="T51" fmla="*/ 29 h 43"/>
                    <a:gd name="T52" fmla="*/ 40 w 43"/>
                    <a:gd name="T53" fmla="*/ 28 h 43"/>
                    <a:gd name="T54" fmla="*/ 43 w 43"/>
                    <a:gd name="T55" fmla="*/ 26 h 43"/>
                    <a:gd name="T56" fmla="*/ 41 w 43"/>
                    <a:gd name="T57" fmla="*/ 22 h 43"/>
                    <a:gd name="T58" fmla="*/ 39 w 43"/>
                    <a:gd name="T59" fmla="*/ 20 h 43"/>
                    <a:gd name="T60" fmla="*/ 41 w 43"/>
                    <a:gd name="T61" fmla="*/ 18 h 43"/>
                    <a:gd name="T62" fmla="*/ 42 w 43"/>
                    <a:gd name="T63" fmla="*/ 14 h 43"/>
                    <a:gd name="T64" fmla="*/ 39 w 43"/>
                    <a:gd name="T65" fmla="*/ 12 h 43"/>
                    <a:gd name="T66" fmla="*/ 36 w 43"/>
                    <a:gd name="T67" fmla="*/ 11 h 43"/>
                    <a:gd name="T68" fmla="*/ 37 w 43"/>
                    <a:gd name="T69" fmla="*/ 9 h 43"/>
                    <a:gd name="T70" fmla="*/ 36 w 43"/>
                    <a:gd name="T71" fmla="*/ 5 h 43"/>
                    <a:gd name="T72" fmla="*/ 33 w 43"/>
                    <a:gd name="T73" fmla="*/ 5 h 43"/>
                    <a:gd name="T74" fmla="*/ 29 w 43"/>
                    <a:gd name="T75" fmla="*/ 5 h 43"/>
                    <a:gd name="T76" fmla="*/ 28 w 43"/>
                    <a:gd name="T77" fmla="*/ 3 h 43"/>
                    <a:gd name="T78" fmla="*/ 26 w 43"/>
                    <a:gd name="T79" fmla="*/ 0 h 43"/>
                    <a:gd name="T80" fmla="*/ 23 w 43"/>
                    <a:gd name="T81" fmla="*/ 1 h 43"/>
                    <a:gd name="T82" fmla="*/ 20 w 43"/>
                    <a:gd name="T83" fmla="*/ 3 h 43"/>
                    <a:gd name="T84" fmla="*/ 18 w 43"/>
                    <a:gd name="T85" fmla="*/ 2 h 43"/>
                    <a:gd name="T86" fmla="*/ 15 w 43"/>
                    <a:gd name="T87" fmla="*/ 0 h 43"/>
                    <a:gd name="T88" fmla="*/ 13 w 43"/>
                    <a:gd name="T89" fmla="*/ 3 h 43"/>
                    <a:gd name="T90" fmla="*/ 11 w 43"/>
                    <a:gd name="T91" fmla="*/ 7 h 43"/>
                    <a:gd name="T92" fmla="*/ 9 w 43"/>
                    <a:gd name="T93" fmla="*/ 6 h 43"/>
                    <a:gd name="T94" fmla="*/ 5 w 43"/>
                    <a:gd name="T95" fmla="*/ 7 h 43"/>
                    <a:gd name="T96" fmla="*/ 5 w 43"/>
                    <a:gd name="T97" fmla="*/ 10 h 43"/>
                    <a:gd name="T98" fmla="*/ 18 w 43"/>
                    <a:gd name="T99" fmla="*/ 9 h 43"/>
                    <a:gd name="T100" fmla="*/ 33 w 43"/>
                    <a:gd name="T101" fmla="*/ 17 h 43"/>
                    <a:gd name="T102" fmla="*/ 25 w 43"/>
                    <a:gd name="T103" fmla="*/ 33 h 43"/>
                    <a:gd name="T104" fmla="*/ 10 w 43"/>
                    <a:gd name="T105" fmla="*/ 25 h 43"/>
                    <a:gd name="T106" fmla="*/ 18 w 43"/>
                    <a:gd name="T107"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43">
                      <a:moveTo>
                        <a:pt x="5" y="10"/>
                      </a:moveTo>
                      <a:cubicBezTo>
                        <a:pt x="6" y="11"/>
                        <a:pt x="6" y="13"/>
                        <a:pt x="5" y="14"/>
                      </a:cubicBezTo>
                      <a:cubicBezTo>
                        <a:pt x="5" y="14"/>
                        <a:pt x="4" y="14"/>
                        <a:pt x="3" y="14"/>
                      </a:cubicBezTo>
                      <a:cubicBezTo>
                        <a:pt x="2" y="14"/>
                        <a:pt x="1" y="15"/>
                        <a:pt x="0" y="17"/>
                      </a:cubicBezTo>
                      <a:cubicBezTo>
                        <a:pt x="0" y="18"/>
                        <a:pt x="1" y="20"/>
                        <a:pt x="2" y="20"/>
                      </a:cubicBezTo>
                      <a:cubicBezTo>
                        <a:pt x="3" y="20"/>
                        <a:pt x="4" y="22"/>
                        <a:pt x="4" y="23"/>
                      </a:cubicBezTo>
                      <a:cubicBezTo>
                        <a:pt x="4" y="23"/>
                        <a:pt x="3" y="24"/>
                        <a:pt x="2" y="24"/>
                      </a:cubicBezTo>
                      <a:cubicBezTo>
                        <a:pt x="1" y="25"/>
                        <a:pt x="0" y="26"/>
                        <a:pt x="1" y="28"/>
                      </a:cubicBezTo>
                      <a:cubicBezTo>
                        <a:pt x="1" y="29"/>
                        <a:pt x="3" y="30"/>
                        <a:pt x="4" y="30"/>
                      </a:cubicBezTo>
                      <a:cubicBezTo>
                        <a:pt x="5" y="30"/>
                        <a:pt x="6" y="30"/>
                        <a:pt x="6" y="30"/>
                      </a:cubicBezTo>
                      <a:cubicBezTo>
                        <a:pt x="7" y="31"/>
                        <a:pt x="7" y="33"/>
                        <a:pt x="6" y="34"/>
                      </a:cubicBezTo>
                      <a:cubicBezTo>
                        <a:pt x="5" y="35"/>
                        <a:pt x="6" y="36"/>
                        <a:pt x="7" y="37"/>
                      </a:cubicBezTo>
                      <a:cubicBezTo>
                        <a:pt x="8" y="38"/>
                        <a:pt x="10" y="38"/>
                        <a:pt x="10" y="38"/>
                      </a:cubicBezTo>
                      <a:cubicBezTo>
                        <a:pt x="11" y="37"/>
                        <a:pt x="13" y="37"/>
                        <a:pt x="14" y="37"/>
                      </a:cubicBezTo>
                      <a:cubicBezTo>
                        <a:pt x="15" y="37"/>
                        <a:pt x="15" y="39"/>
                        <a:pt x="15" y="40"/>
                      </a:cubicBezTo>
                      <a:cubicBezTo>
                        <a:pt x="14" y="41"/>
                        <a:pt x="15" y="42"/>
                        <a:pt x="17" y="42"/>
                      </a:cubicBezTo>
                      <a:cubicBezTo>
                        <a:pt x="18" y="43"/>
                        <a:pt x="20" y="42"/>
                        <a:pt x="20" y="41"/>
                      </a:cubicBezTo>
                      <a:cubicBezTo>
                        <a:pt x="20" y="40"/>
                        <a:pt x="22" y="39"/>
                        <a:pt x="23" y="39"/>
                      </a:cubicBezTo>
                      <a:cubicBezTo>
                        <a:pt x="24" y="39"/>
                        <a:pt x="24" y="40"/>
                        <a:pt x="25" y="41"/>
                      </a:cubicBezTo>
                      <a:cubicBezTo>
                        <a:pt x="25" y="42"/>
                        <a:pt x="27" y="42"/>
                        <a:pt x="28" y="42"/>
                      </a:cubicBezTo>
                      <a:cubicBezTo>
                        <a:pt x="30" y="41"/>
                        <a:pt x="31" y="40"/>
                        <a:pt x="30" y="39"/>
                      </a:cubicBezTo>
                      <a:cubicBezTo>
                        <a:pt x="30" y="38"/>
                        <a:pt x="31" y="36"/>
                        <a:pt x="32" y="36"/>
                      </a:cubicBezTo>
                      <a:cubicBezTo>
                        <a:pt x="32" y="35"/>
                        <a:pt x="33" y="36"/>
                        <a:pt x="34" y="36"/>
                      </a:cubicBezTo>
                      <a:cubicBezTo>
                        <a:pt x="35" y="37"/>
                        <a:pt x="37" y="37"/>
                        <a:pt x="38" y="36"/>
                      </a:cubicBezTo>
                      <a:cubicBezTo>
                        <a:pt x="39" y="35"/>
                        <a:pt x="39" y="33"/>
                        <a:pt x="38" y="32"/>
                      </a:cubicBezTo>
                      <a:cubicBezTo>
                        <a:pt x="37" y="31"/>
                        <a:pt x="37" y="29"/>
                        <a:pt x="38" y="29"/>
                      </a:cubicBezTo>
                      <a:cubicBezTo>
                        <a:pt x="38" y="28"/>
                        <a:pt x="39" y="28"/>
                        <a:pt x="40" y="28"/>
                      </a:cubicBezTo>
                      <a:cubicBezTo>
                        <a:pt x="41" y="28"/>
                        <a:pt x="42" y="27"/>
                        <a:pt x="43" y="26"/>
                      </a:cubicBezTo>
                      <a:cubicBezTo>
                        <a:pt x="43" y="24"/>
                        <a:pt x="42" y="23"/>
                        <a:pt x="41" y="22"/>
                      </a:cubicBezTo>
                      <a:cubicBezTo>
                        <a:pt x="40" y="22"/>
                        <a:pt x="39" y="20"/>
                        <a:pt x="39" y="20"/>
                      </a:cubicBezTo>
                      <a:cubicBezTo>
                        <a:pt x="39" y="19"/>
                        <a:pt x="40" y="18"/>
                        <a:pt x="41" y="18"/>
                      </a:cubicBezTo>
                      <a:cubicBezTo>
                        <a:pt x="42" y="17"/>
                        <a:pt x="43" y="16"/>
                        <a:pt x="42" y="14"/>
                      </a:cubicBezTo>
                      <a:cubicBezTo>
                        <a:pt x="42" y="13"/>
                        <a:pt x="40" y="12"/>
                        <a:pt x="39" y="12"/>
                      </a:cubicBezTo>
                      <a:cubicBezTo>
                        <a:pt x="38" y="13"/>
                        <a:pt x="36" y="12"/>
                        <a:pt x="36" y="11"/>
                      </a:cubicBezTo>
                      <a:cubicBezTo>
                        <a:pt x="36" y="10"/>
                        <a:pt x="36" y="9"/>
                        <a:pt x="37" y="9"/>
                      </a:cubicBezTo>
                      <a:cubicBezTo>
                        <a:pt x="38" y="8"/>
                        <a:pt x="37" y="6"/>
                        <a:pt x="36" y="5"/>
                      </a:cubicBezTo>
                      <a:cubicBezTo>
                        <a:pt x="35" y="4"/>
                        <a:pt x="33" y="4"/>
                        <a:pt x="33" y="5"/>
                      </a:cubicBezTo>
                      <a:cubicBezTo>
                        <a:pt x="32" y="6"/>
                        <a:pt x="30" y="5"/>
                        <a:pt x="29" y="5"/>
                      </a:cubicBezTo>
                      <a:cubicBezTo>
                        <a:pt x="28" y="5"/>
                        <a:pt x="28" y="4"/>
                        <a:pt x="28" y="3"/>
                      </a:cubicBezTo>
                      <a:cubicBezTo>
                        <a:pt x="29" y="1"/>
                        <a:pt x="28" y="0"/>
                        <a:pt x="26" y="0"/>
                      </a:cubicBezTo>
                      <a:cubicBezTo>
                        <a:pt x="25" y="0"/>
                        <a:pt x="23" y="0"/>
                        <a:pt x="23" y="1"/>
                      </a:cubicBezTo>
                      <a:cubicBezTo>
                        <a:pt x="23" y="2"/>
                        <a:pt x="21" y="3"/>
                        <a:pt x="20" y="3"/>
                      </a:cubicBezTo>
                      <a:cubicBezTo>
                        <a:pt x="19" y="4"/>
                        <a:pt x="19" y="3"/>
                        <a:pt x="18" y="2"/>
                      </a:cubicBezTo>
                      <a:cubicBezTo>
                        <a:pt x="18" y="1"/>
                        <a:pt x="16" y="0"/>
                        <a:pt x="15" y="0"/>
                      </a:cubicBezTo>
                      <a:cubicBezTo>
                        <a:pt x="13" y="1"/>
                        <a:pt x="12" y="2"/>
                        <a:pt x="13" y="3"/>
                      </a:cubicBezTo>
                      <a:cubicBezTo>
                        <a:pt x="13" y="4"/>
                        <a:pt x="12" y="6"/>
                        <a:pt x="11" y="7"/>
                      </a:cubicBezTo>
                      <a:cubicBezTo>
                        <a:pt x="11" y="7"/>
                        <a:pt x="10" y="7"/>
                        <a:pt x="9" y="6"/>
                      </a:cubicBezTo>
                      <a:cubicBezTo>
                        <a:pt x="8" y="5"/>
                        <a:pt x="6" y="5"/>
                        <a:pt x="5" y="7"/>
                      </a:cubicBezTo>
                      <a:cubicBezTo>
                        <a:pt x="4" y="8"/>
                        <a:pt x="4" y="9"/>
                        <a:pt x="5" y="10"/>
                      </a:cubicBezTo>
                      <a:close/>
                      <a:moveTo>
                        <a:pt x="18" y="9"/>
                      </a:moveTo>
                      <a:cubicBezTo>
                        <a:pt x="24" y="7"/>
                        <a:pt x="31" y="11"/>
                        <a:pt x="33" y="17"/>
                      </a:cubicBezTo>
                      <a:cubicBezTo>
                        <a:pt x="35" y="24"/>
                        <a:pt x="32" y="31"/>
                        <a:pt x="25" y="33"/>
                      </a:cubicBezTo>
                      <a:cubicBezTo>
                        <a:pt x="19" y="35"/>
                        <a:pt x="12" y="31"/>
                        <a:pt x="10" y="25"/>
                      </a:cubicBezTo>
                      <a:cubicBezTo>
                        <a:pt x="8" y="18"/>
                        <a:pt x="11" y="11"/>
                        <a:pt x="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1200">
                    <a:solidFill>
                      <a:prstClr val="black"/>
                    </a:solidFill>
                    <a:latin typeface="+mn-lt"/>
                    <a:ea typeface="+mn-ea"/>
                  </a:endParaRPr>
                </a:p>
              </p:txBody>
            </p:sp>
            <p:sp>
              <p:nvSpPr>
                <p:cNvPr id="12" name="Freeform 36"/>
                <p:cNvSpPr>
                  <a:spLocks noEditPoints="1"/>
                </p:cNvSpPr>
                <p:nvPr/>
              </p:nvSpPr>
              <p:spPr bwMode="auto">
                <a:xfrm>
                  <a:off x="-2635237" y="-884634"/>
                  <a:ext cx="320675" cy="319088"/>
                </a:xfrm>
                <a:custGeom>
                  <a:avLst/>
                  <a:gdLst>
                    <a:gd name="T0" fmla="*/ 4 w 28"/>
                    <a:gd name="T1" fmla="*/ 7 h 28"/>
                    <a:gd name="T2" fmla="*/ 4 w 28"/>
                    <a:gd name="T3" fmla="*/ 9 h 28"/>
                    <a:gd name="T4" fmla="*/ 2 w 28"/>
                    <a:gd name="T5" fmla="*/ 10 h 28"/>
                    <a:gd name="T6" fmla="*/ 1 w 28"/>
                    <a:gd name="T7" fmla="*/ 11 h 28"/>
                    <a:gd name="T8" fmla="*/ 2 w 28"/>
                    <a:gd name="T9" fmla="*/ 13 h 28"/>
                    <a:gd name="T10" fmla="*/ 3 w 28"/>
                    <a:gd name="T11" fmla="*/ 15 h 28"/>
                    <a:gd name="T12" fmla="*/ 2 w 28"/>
                    <a:gd name="T13" fmla="*/ 16 h 28"/>
                    <a:gd name="T14" fmla="*/ 1 w 28"/>
                    <a:gd name="T15" fmla="*/ 18 h 28"/>
                    <a:gd name="T16" fmla="*/ 3 w 28"/>
                    <a:gd name="T17" fmla="*/ 20 h 28"/>
                    <a:gd name="T18" fmla="*/ 4 w 28"/>
                    <a:gd name="T19" fmla="*/ 20 h 28"/>
                    <a:gd name="T20" fmla="*/ 4 w 28"/>
                    <a:gd name="T21" fmla="*/ 22 h 28"/>
                    <a:gd name="T22" fmla="*/ 5 w 28"/>
                    <a:gd name="T23" fmla="*/ 24 h 28"/>
                    <a:gd name="T24" fmla="*/ 7 w 28"/>
                    <a:gd name="T25" fmla="*/ 25 h 28"/>
                    <a:gd name="T26" fmla="*/ 9 w 28"/>
                    <a:gd name="T27" fmla="*/ 24 h 28"/>
                    <a:gd name="T28" fmla="*/ 10 w 28"/>
                    <a:gd name="T29" fmla="*/ 26 h 28"/>
                    <a:gd name="T30" fmla="*/ 11 w 28"/>
                    <a:gd name="T31" fmla="*/ 28 h 28"/>
                    <a:gd name="T32" fmla="*/ 13 w 28"/>
                    <a:gd name="T33" fmla="*/ 27 h 28"/>
                    <a:gd name="T34" fmla="*/ 15 w 28"/>
                    <a:gd name="T35" fmla="*/ 25 h 28"/>
                    <a:gd name="T36" fmla="*/ 16 w 28"/>
                    <a:gd name="T37" fmla="*/ 27 h 28"/>
                    <a:gd name="T38" fmla="*/ 19 w 28"/>
                    <a:gd name="T39" fmla="*/ 27 h 28"/>
                    <a:gd name="T40" fmla="*/ 20 w 28"/>
                    <a:gd name="T41" fmla="*/ 26 h 28"/>
                    <a:gd name="T42" fmla="*/ 21 w 28"/>
                    <a:gd name="T43" fmla="*/ 23 h 28"/>
                    <a:gd name="T44" fmla="*/ 22 w 28"/>
                    <a:gd name="T45" fmla="*/ 24 h 28"/>
                    <a:gd name="T46" fmla="*/ 25 w 28"/>
                    <a:gd name="T47" fmla="*/ 23 h 28"/>
                    <a:gd name="T48" fmla="*/ 25 w 28"/>
                    <a:gd name="T49" fmla="*/ 21 h 28"/>
                    <a:gd name="T50" fmla="*/ 25 w 28"/>
                    <a:gd name="T51" fmla="*/ 19 h 28"/>
                    <a:gd name="T52" fmla="*/ 26 w 28"/>
                    <a:gd name="T53" fmla="*/ 19 h 28"/>
                    <a:gd name="T54" fmla="*/ 28 w 28"/>
                    <a:gd name="T55" fmla="*/ 17 h 28"/>
                    <a:gd name="T56" fmla="*/ 27 w 28"/>
                    <a:gd name="T57" fmla="*/ 15 h 28"/>
                    <a:gd name="T58" fmla="*/ 26 w 28"/>
                    <a:gd name="T59" fmla="*/ 13 h 28"/>
                    <a:gd name="T60" fmla="*/ 27 w 28"/>
                    <a:gd name="T61" fmla="*/ 12 h 28"/>
                    <a:gd name="T62" fmla="*/ 28 w 28"/>
                    <a:gd name="T63" fmla="*/ 10 h 28"/>
                    <a:gd name="T64" fmla="*/ 26 w 28"/>
                    <a:gd name="T65" fmla="*/ 8 h 28"/>
                    <a:gd name="T66" fmla="*/ 24 w 28"/>
                    <a:gd name="T67" fmla="*/ 8 h 28"/>
                    <a:gd name="T68" fmla="*/ 24 w 28"/>
                    <a:gd name="T69" fmla="*/ 6 h 28"/>
                    <a:gd name="T70" fmla="*/ 24 w 28"/>
                    <a:gd name="T71" fmla="*/ 4 h 28"/>
                    <a:gd name="T72" fmla="*/ 21 w 28"/>
                    <a:gd name="T73" fmla="*/ 3 h 28"/>
                    <a:gd name="T74" fmla="*/ 19 w 28"/>
                    <a:gd name="T75" fmla="*/ 4 h 28"/>
                    <a:gd name="T76" fmla="*/ 19 w 28"/>
                    <a:gd name="T77" fmla="*/ 2 h 28"/>
                    <a:gd name="T78" fmla="*/ 17 w 28"/>
                    <a:gd name="T79" fmla="*/ 0 h 28"/>
                    <a:gd name="T80" fmla="*/ 15 w 28"/>
                    <a:gd name="T81" fmla="*/ 1 h 28"/>
                    <a:gd name="T82" fmla="*/ 13 w 28"/>
                    <a:gd name="T83" fmla="*/ 3 h 28"/>
                    <a:gd name="T84" fmla="*/ 12 w 28"/>
                    <a:gd name="T85" fmla="*/ 2 h 28"/>
                    <a:gd name="T86" fmla="*/ 10 w 28"/>
                    <a:gd name="T87" fmla="*/ 1 h 28"/>
                    <a:gd name="T88" fmla="*/ 9 w 28"/>
                    <a:gd name="T89" fmla="*/ 3 h 28"/>
                    <a:gd name="T90" fmla="*/ 8 w 28"/>
                    <a:gd name="T91" fmla="*/ 5 h 28"/>
                    <a:gd name="T92" fmla="*/ 6 w 28"/>
                    <a:gd name="T93" fmla="*/ 4 h 28"/>
                    <a:gd name="T94" fmla="*/ 4 w 28"/>
                    <a:gd name="T95" fmla="*/ 5 h 28"/>
                    <a:gd name="T96" fmla="*/ 4 w 28"/>
                    <a:gd name="T97" fmla="*/ 7 h 28"/>
                    <a:gd name="T98" fmla="*/ 12 w 28"/>
                    <a:gd name="T99" fmla="*/ 6 h 28"/>
                    <a:gd name="T100" fmla="*/ 22 w 28"/>
                    <a:gd name="T101" fmla="*/ 12 h 28"/>
                    <a:gd name="T102" fmla="*/ 17 w 28"/>
                    <a:gd name="T103" fmla="*/ 22 h 28"/>
                    <a:gd name="T104" fmla="*/ 7 w 28"/>
                    <a:gd name="T105" fmla="*/ 17 h 28"/>
                    <a:gd name="T106" fmla="*/ 12 w 28"/>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8">
                      <a:moveTo>
                        <a:pt x="4" y="7"/>
                      </a:moveTo>
                      <a:cubicBezTo>
                        <a:pt x="4" y="7"/>
                        <a:pt x="4" y="9"/>
                        <a:pt x="4" y="9"/>
                      </a:cubicBezTo>
                      <a:cubicBezTo>
                        <a:pt x="4" y="10"/>
                        <a:pt x="3" y="10"/>
                        <a:pt x="2" y="10"/>
                      </a:cubicBezTo>
                      <a:cubicBezTo>
                        <a:pt x="2" y="9"/>
                        <a:pt x="1" y="10"/>
                        <a:pt x="1" y="11"/>
                      </a:cubicBezTo>
                      <a:cubicBezTo>
                        <a:pt x="0" y="12"/>
                        <a:pt x="1" y="13"/>
                        <a:pt x="2" y="13"/>
                      </a:cubicBezTo>
                      <a:cubicBezTo>
                        <a:pt x="2" y="13"/>
                        <a:pt x="3" y="15"/>
                        <a:pt x="3" y="15"/>
                      </a:cubicBezTo>
                      <a:cubicBezTo>
                        <a:pt x="3" y="15"/>
                        <a:pt x="2" y="16"/>
                        <a:pt x="2" y="16"/>
                      </a:cubicBezTo>
                      <a:cubicBezTo>
                        <a:pt x="1" y="16"/>
                        <a:pt x="1" y="17"/>
                        <a:pt x="1" y="18"/>
                      </a:cubicBezTo>
                      <a:cubicBezTo>
                        <a:pt x="1" y="19"/>
                        <a:pt x="2" y="20"/>
                        <a:pt x="3" y="20"/>
                      </a:cubicBezTo>
                      <a:cubicBezTo>
                        <a:pt x="4" y="19"/>
                        <a:pt x="4" y="20"/>
                        <a:pt x="4" y="20"/>
                      </a:cubicBezTo>
                      <a:cubicBezTo>
                        <a:pt x="5" y="20"/>
                        <a:pt x="5" y="22"/>
                        <a:pt x="4" y="22"/>
                      </a:cubicBezTo>
                      <a:cubicBezTo>
                        <a:pt x="4" y="23"/>
                        <a:pt x="4" y="24"/>
                        <a:pt x="5" y="24"/>
                      </a:cubicBezTo>
                      <a:cubicBezTo>
                        <a:pt x="6" y="25"/>
                        <a:pt x="7" y="25"/>
                        <a:pt x="7" y="25"/>
                      </a:cubicBezTo>
                      <a:cubicBezTo>
                        <a:pt x="8" y="24"/>
                        <a:pt x="9" y="24"/>
                        <a:pt x="9" y="24"/>
                      </a:cubicBezTo>
                      <a:cubicBezTo>
                        <a:pt x="10" y="25"/>
                        <a:pt x="10" y="25"/>
                        <a:pt x="10" y="26"/>
                      </a:cubicBezTo>
                      <a:cubicBezTo>
                        <a:pt x="10" y="27"/>
                        <a:pt x="10" y="28"/>
                        <a:pt x="11" y="28"/>
                      </a:cubicBezTo>
                      <a:cubicBezTo>
                        <a:pt x="12" y="28"/>
                        <a:pt x="13" y="28"/>
                        <a:pt x="13" y="27"/>
                      </a:cubicBezTo>
                      <a:cubicBezTo>
                        <a:pt x="14" y="26"/>
                        <a:pt x="15" y="25"/>
                        <a:pt x="15" y="25"/>
                      </a:cubicBezTo>
                      <a:cubicBezTo>
                        <a:pt x="16" y="25"/>
                        <a:pt x="16" y="26"/>
                        <a:pt x="16" y="27"/>
                      </a:cubicBezTo>
                      <a:cubicBezTo>
                        <a:pt x="17" y="27"/>
                        <a:pt x="18" y="28"/>
                        <a:pt x="19" y="27"/>
                      </a:cubicBezTo>
                      <a:cubicBezTo>
                        <a:pt x="19" y="27"/>
                        <a:pt x="20" y="26"/>
                        <a:pt x="20" y="26"/>
                      </a:cubicBezTo>
                      <a:cubicBezTo>
                        <a:pt x="20" y="25"/>
                        <a:pt x="20" y="24"/>
                        <a:pt x="21" y="23"/>
                      </a:cubicBezTo>
                      <a:cubicBezTo>
                        <a:pt x="21" y="23"/>
                        <a:pt x="22" y="23"/>
                        <a:pt x="22" y="24"/>
                      </a:cubicBezTo>
                      <a:cubicBezTo>
                        <a:pt x="23" y="24"/>
                        <a:pt x="24" y="24"/>
                        <a:pt x="25" y="23"/>
                      </a:cubicBezTo>
                      <a:cubicBezTo>
                        <a:pt x="25" y="23"/>
                        <a:pt x="25" y="22"/>
                        <a:pt x="25" y="21"/>
                      </a:cubicBezTo>
                      <a:cubicBezTo>
                        <a:pt x="24" y="21"/>
                        <a:pt x="24" y="19"/>
                        <a:pt x="25" y="19"/>
                      </a:cubicBezTo>
                      <a:cubicBezTo>
                        <a:pt x="25" y="19"/>
                        <a:pt x="25" y="18"/>
                        <a:pt x="26" y="19"/>
                      </a:cubicBezTo>
                      <a:cubicBezTo>
                        <a:pt x="27" y="19"/>
                        <a:pt x="28" y="18"/>
                        <a:pt x="28" y="17"/>
                      </a:cubicBezTo>
                      <a:cubicBezTo>
                        <a:pt x="28" y="16"/>
                        <a:pt x="28" y="15"/>
                        <a:pt x="27" y="15"/>
                      </a:cubicBezTo>
                      <a:cubicBezTo>
                        <a:pt x="26" y="15"/>
                        <a:pt x="26" y="14"/>
                        <a:pt x="26" y="13"/>
                      </a:cubicBezTo>
                      <a:cubicBezTo>
                        <a:pt x="26" y="13"/>
                        <a:pt x="26" y="12"/>
                        <a:pt x="27" y="12"/>
                      </a:cubicBezTo>
                      <a:cubicBezTo>
                        <a:pt x="28" y="12"/>
                        <a:pt x="28" y="11"/>
                        <a:pt x="28" y="10"/>
                      </a:cubicBezTo>
                      <a:cubicBezTo>
                        <a:pt x="27" y="9"/>
                        <a:pt x="26" y="8"/>
                        <a:pt x="26" y="8"/>
                      </a:cubicBezTo>
                      <a:cubicBezTo>
                        <a:pt x="25" y="9"/>
                        <a:pt x="24" y="8"/>
                        <a:pt x="24" y="8"/>
                      </a:cubicBezTo>
                      <a:cubicBezTo>
                        <a:pt x="23" y="7"/>
                        <a:pt x="24" y="7"/>
                        <a:pt x="24" y="6"/>
                      </a:cubicBezTo>
                      <a:cubicBezTo>
                        <a:pt x="25" y="5"/>
                        <a:pt x="24" y="4"/>
                        <a:pt x="24" y="4"/>
                      </a:cubicBezTo>
                      <a:cubicBezTo>
                        <a:pt x="23" y="3"/>
                        <a:pt x="22" y="3"/>
                        <a:pt x="21" y="3"/>
                      </a:cubicBezTo>
                      <a:cubicBezTo>
                        <a:pt x="21" y="4"/>
                        <a:pt x="20" y="4"/>
                        <a:pt x="19" y="4"/>
                      </a:cubicBezTo>
                      <a:cubicBezTo>
                        <a:pt x="19" y="4"/>
                        <a:pt x="19" y="3"/>
                        <a:pt x="19" y="2"/>
                      </a:cubicBezTo>
                      <a:cubicBezTo>
                        <a:pt x="19" y="1"/>
                        <a:pt x="18" y="1"/>
                        <a:pt x="17" y="0"/>
                      </a:cubicBezTo>
                      <a:cubicBezTo>
                        <a:pt x="16" y="0"/>
                        <a:pt x="15" y="1"/>
                        <a:pt x="15" y="1"/>
                      </a:cubicBezTo>
                      <a:cubicBezTo>
                        <a:pt x="15" y="2"/>
                        <a:pt x="14" y="3"/>
                        <a:pt x="13" y="3"/>
                      </a:cubicBezTo>
                      <a:cubicBezTo>
                        <a:pt x="13" y="3"/>
                        <a:pt x="12" y="2"/>
                        <a:pt x="12" y="2"/>
                      </a:cubicBezTo>
                      <a:cubicBezTo>
                        <a:pt x="12" y="1"/>
                        <a:pt x="11" y="0"/>
                        <a:pt x="10" y="1"/>
                      </a:cubicBezTo>
                      <a:cubicBezTo>
                        <a:pt x="9" y="1"/>
                        <a:pt x="8" y="2"/>
                        <a:pt x="9" y="3"/>
                      </a:cubicBezTo>
                      <a:cubicBezTo>
                        <a:pt x="9" y="3"/>
                        <a:pt x="8" y="4"/>
                        <a:pt x="8" y="5"/>
                      </a:cubicBezTo>
                      <a:cubicBezTo>
                        <a:pt x="7" y="5"/>
                        <a:pt x="7" y="5"/>
                        <a:pt x="6" y="4"/>
                      </a:cubicBezTo>
                      <a:cubicBezTo>
                        <a:pt x="6" y="4"/>
                        <a:pt x="5" y="4"/>
                        <a:pt x="4" y="5"/>
                      </a:cubicBezTo>
                      <a:cubicBezTo>
                        <a:pt x="3" y="5"/>
                        <a:pt x="3" y="6"/>
                        <a:pt x="4" y="7"/>
                      </a:cubicBezTo>
                      <a:close/>
                      <a:moveTo>
                        <a:pt x="12" y="6"/>
                      </a:moveTo>
                      <a:cubicBezTo>
                        <a:pt x="16" y="5"/>
                        <a:pt x="21" y="7"/>
                        <a:pt x="22" y="12"/>
                      </a:cubicBezTo>
                      <a:cubicBezTo>
                        <a:pt x="23" y="16"/>
                        <a:pt x="21" y="20"/>
                        <a:pt x="17" y="22"/>
                      </a:cubicBezTo>
                      <a:cubicBezTo>
                        <a:pt x="12" y="23"/>
                        <a:pt x="8" y="21"/>
                        <a:pt x="7" y="17"/>
                      </a:cubicBezTo>
                      <a:cubicBezTo>
                        <a:pt x="5" y="12"/>
                        <a:pt x="8" y="8"/>
                        <a:pt x="1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1200">
                    <a:solidFill>
                      <a:prstClr val="black"/>
                    </a:solidFill>
                    <a:latin typeface="+mn-lt"/>
                    <a:ea typeface="+mn-ea"/>
                  </a:endParaRPr>
                </a:p>
              </p:txBody>
            </p:sp>
            <p:sp>
              <p:nvSpPr>
                <p:cNvPr id="13" name="Freeform 37"/>
                <p:cNvSpPr>
                  <a:spLocks noEditPoints="1"/>
                </p:cNvSpPr>
                <p:nvPr/>
              </p:nvSpPr>
              <p:spPr bwMode="auto">
                <a:xfrm>
                  <a:off x="-2624124" y="-565547"/>
                  <a:ext cx="239713" cy="239713"/>
                </a:xfrm>
                <a:custGeom>
                  <a:avLst/>
                  <a:gdLst>
                    <a:gd name="T0" fmla="*/ 2 w 21"/>
                    <a:gd name="T1" fmla="*/ 5 h 21"/>
                    <a:gd name="T2" fmla="*/ 2 w 21"/>
                    <a:gd name="T3" fmla="*/ 7 h 21"/>
                    <a:gd name="T4" fmla="*/ 1 w 21"/>
                    <a:gd name="T5" fmla="*/ 7 h 21"/>
                    <a:gd name="T6" fmla="*/ 0 w 21"/>
                    <a:gd name="T7" fmla="*/ 8 h 21"/>
                    <a:gd name="T8" fmla="*/ 0 w 21"/>
                    <a:gd name="T9" fmla="*/ 10 h 21"/>
                    <a:gd name="T10" fmla="*/ 1 w 21"/>
                    <a:gd name="T11" fmla="*/ 11 h 21"/>
                    <a:gd name="T12" fmla="*/ 1 w 21"/>
                    <a:gd name="T13" fmla="*/ 12 h 21"/>
                    <a:gd name="T14" fmla="*/ 0 w 21"/>
                    <a:gd name="T15" fmla="*/ 14 h 21"/>
                    <a:gd name="T16" fmla="*/ 1 w 21"/>
                    <a:gd name="T17" fmla="*/ 15 h 21"/>
                    <a:gd name="T18" fmla="*/ 3 w 21"/>
                    <a:gd name="T19" fmla="*/ 15 h 21"/>
                    <a:gd name="T20" fmla="*/ 3 w 21"/>
                    <a:gd name="T21" fmla="*/ 17 h 21"/>
                    <a:gd name="T22" fmla="*/ 3 w 21"/>
                    <a:gd name="T23" fmla="*/ 18 h 21"/>
                    <a:gd name="T24" fmla="*/ 5 w 21"/>
                    <a:gd name="T25" fmla="*/ 19 h 21"/>
                    <a:gd name="T26" fmla="*/ 6 w 21"/>
                    <a:gd name="T27" fmla="*/ 18 h 21"/>
                    <a:gd name="T28" fmla="*/ 7 w 21"/>
                    <a:gd name="T29" fmla="*/ 20 h 21"/>
                    <a:gd name="T30" fmla="*/ 8 w 21"/>
                    <a:gd name="T31" fmla="*/ 21 h 21"/>
                    <a:gd name="T32" fmla="*/ 10 w 21"/>
                    <a:gd name="T33" fmla="*/ 20 h 21"/>
                    <a:gd name="T34" fmla="*/ 11 w 21"/>
                    <a:gd name="T35" fmla="*/ 19 h 21"/>
                    <a:gd name="T36" fmla="*/ 12 w 21"/>
                    <a:gd name="T37" fmla="*/ 20 h 21"/>
                    <a:gd name="T38" fmla="*/ 13 w 21"/>
                    <a:gd name="T39" fmla="*/ 21 h 21"/>
                    <a:gd name="T40" fmla="*/ 15 w 21"/>
                    <a:gd name="T41" fmla="*/ 19 h 21"/>
                    <a:gd name="T42" fmla="*/ 15 w 21"/>
                    <a:gd name="T43" fmla="*/ 18 h 21"/>
                    <a:gd name="T44" fmla="*/ 16 w 21"/>
                    <a:gd name="T45" fmla="*/ 18 h 21"/>
                    <a:gd name="T46" fmla="*/ 18 w 21"/>
                    <a:gd name="T47" fmla="*/ 18 h 21"/>
                    <a:gd name="T48" fmla="*/ 18 w 21"/>
                    <a:gd name="T49" fmla="*/ 16 h 21"/>
                    <a:gd name="T50" fmla="*/ 18 w 21"/>
                    <a:gd name="T51" fmla="*/ 14 h 21"/>
                    <a:gd name="T52" fmla="*/ 19 w 21"/>
                    <a:gd name="T53" fmla="*/ 14 h 21"/>
                    <a:gd name="T54" fmla="*/ 21 w 21"/>
                    <a:gd name="T55" fmla="*/ 13 h 21"/>
                    <a:gd name="T56" fmla="*/ 20 w 21"/>
                    <a:gd name="T57" fmla="*/ 11 h 21"/>
                    <a:gd name="T58" fmla="*/ 19 w 21"/>
                    <a:gd name="T59" fmla="*/ 10 h 21"/>
                    <a:gd name="T60" fmla="*/ 20 w 21"/>
                    <a:gd name="T61" fmla="*/ 9 h 21"/>
                    <a:gd name="T62" fmla="*/ 20 w 21"/>
                    <a:gd name="T63" fmla="*/ 7 h 21"/>
                    <a:gd name="T64" fmla="*/ 19 w 21"/>
                    <a:gd name="T65" fmla="*/ 6 h 21"/>
                    <a:gd name="T66" fmla="*/ 17 w 21"/>
                    <a:gd name="T67" fmla="*/ 5 h 21"/>
                    <a:gd name="T68" fmla="*/ 18 w 21"/>
                    <a:gd name="T69" fmla="*/ 4 h 21"/>
                    <a:gd name="T70" fmla="*/ 17 w 21"/>
                    <a:gd name="T71" fmla="*/ 3 h 21"/>
                    <a:gd name="T72" fmla="*/ 16 w 21"/>
                    <a:gd name="T73" fmla="*/ 2 h 21"/>
                    <a:gd name="T74" fmla="*/ 14 w 21"/>
                    <a:gd name="T75" fmla="*/ 3 h 21"/>
                    <a:gd name="T76" fmla="*/ 14 w 21"/>
                    <a:gd name="T77" fmla="*/ 1 h 21"/>
                    <a:gd name="T78" fmla="*/ 12 w 21"/>
                    <a:gd name="T79" fmla="*/ 0 h 21"/>
                    <a:gd name="T80" fmla="*/ 11 w 21"/>
                    <a:gd name="T81" fmla="*/ 1 h 21"/>
                    <a:gd name="T82" fmla="*/ 9 w 21"/>
                    <a:gd name="T83" fmla="*/ 2 h 21"/>
                    <a:gd name="T84" fmla="*/ 9 w 21"/>
                    <a:gd name="T85" fmla="*/ 1 h 21"/>
                    <a:gd name="T86" fmla="*/ 7 w 21"/>
                    <a:gd name="T87" fmla="*/ 0 h 21"/>
                    <a:gd name="T88" fmla="*/ 6 w 21"/>
                    <a:gd name="T89" fmla="*/ 2 h 21"/>
                    <a:gd name="T90" fmla="*/ 5 w 21"/>
                    <a:gd name="T91" fmla="*/ 3 h 21"/>
                    <a:gd name="T92" fmla="*/ 4 w 21"/>
                    <a:gd name="T93" fmla="*/ 3 h 21"/>
                    <a:gd name="T94" fmla="*/ 2 w 21"/>
                    <a:gd name="T95" fmla="*/ 3 h 21"/>
                    <a:gd name="T96" fmla="*/ 2 w 21"/>
                    <a:gd name="T97" fmla="*/ 5 h 21"/>
                    <a:gd name="T98" fmla="*/ 8 w 21"/>
                    <a:gd name="T99" fmla="*/ 5 h 21"/>
                    <a:gd name="T100" fmla="*/ 16 w 21"/>
                    <a:gd name="T101" fmla="*/ 9 h 21"/>
                    <a:gd name="T102" fmla="*/ 12 w 21"/>
                    <a:gd name="T103" fmla="*/ 16 h 21"/>
                    <a:gd name="T104" fmla="*/ 4 w 21"/>
                    <a:gd name="T105" fmla="*/ 12 h 21"/>
                    <a:gd name="T106" fmla="*/ 8 w 21"/>
                    <a:gd name="T10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21">
                      <a:moveTo>
                        <a:pt x="2" y="5"/>
                      </a:moveTo>
                      <a:cubicBezTo>
                        <a:pt x="2" y="5"/>
                        <a:pt x="2" y="6"/>
                        <a:pt x="2" y="7"/>
                      </a:cubicBezTo>
                      <a:cubicBezTo>
                        <a:pt x="2" y="7"/>
                        <a:pt x="2" y="7"/>
                        <a:pt x="1" y="7"/>
                      </a:cubicBezTo>
                      <a:cubicBezTo>
                        <a:pt x="0" y="7"/>
                        <a:pt x="0" y="7"/>
                        <a:pt x="0" y="8"/>
                      </a:cubicBezTo>
                      <a:cubicBezTo>
                        <a:pt x="0" y="9"/>
                        <a:pt x="0" y="10"/>
                        <a:pt x="0" y="10"/>
                      </a:cubicBezTo>
                      <a:cubicBezTo>
                        <a:pt x="1" y="10"/>
                        <a:pt x="1" y="11"/>
                        <a:pt x="1" y="11"/>
                      </a:cubicBezTo>
                      <a:cubicBezTo>
                        <a:pt x="1" y="11"/>
                        <a:pt x="1" y="12"/>
                        <a:pt x="1" y="12"/>
                      </a:cubicBezTo>
                      <a:cubicBezTo>
                        <a:pt x="0" y="12"/>
                        <a:pt x="0" y="13"/>
                        <a:pt x="0" y="14"/>
                      </a:cubicBezTo>
                      <a:cubicBezTo>
                        <a:pt x="0" y="14"/>
                        <a:pt x="1" y="15"/>
                        <a:pt x="1" y="15"/>
                      </a:cubicBezTo>
                      <a:cubicBezTo>
                        <a:pt x="2" y="15"/>
                        <a:pt x="3" y="15"/>
                        <a:pt x="3" y="15"/>
                      </a:cubicBezTo>
                      <a:cubicBezTo>
                        <a:pt x="3" y="15"/>
                        <a:pt x="3" y="16"/>
                        <a:pt x="3" y="17"/>
                      </a:cubicBezTo>
                      <a:cubicBezTo>
                        <a:pt x="2" y="17"/>
                        <a:pt x="2" y="18"/>
                        <a:pt x="3" y="18"/>
                      </a:cubicBezTo>
                      <a:cubicBezTo>
                        <a:pt x="4" y="19"/>
                        <a:pt x="4" y="19"/>
                        <a:pt x="5" y="19"/>
                      </a:cubicBezTo>
                      <a:cubicBezTo>
                        <a:pt x="5" y="18"/>
                        <a:pt x="6" y="18"/>
                        <a:pt x="6" y="18"/>
                      </a:cubicBezTo>
                      <a:cubicBezTo>
                        <a:pt x="7" y="19"/>
                        <a:pt x="7" y="19"/>
                        <a:pt x="7" y="20"/>
                      </a:cubicBezTo>
                      <a:cubicBezTo>
                        <a:pt x="7" y="20"/>
                        <a:pt x="7" y="21"/>
                        <a:pt x="8" y="21"/>
                      </a:cubicBezTo>
                      <a:cubicBezTo>
                        <a:pt x="9" y="21"/>
                        <a:pt x="9" y="21"/>
                        <a:pt x="10" y="20"/>
                      </a:cubicBezTo>
                      <a:cubicBezTo>
                        <a:pt x="10" y="20"/>
                        <a:pt x="11" y="19"/>
                        <a:pt x="11" y="19"/>
                      </a:cubicBezTo>
                      <a:cubicBezTo>
                        <a:pt x="11" y="19"/>
                        <a:pt x="12" y="20"/>
                        <a:pt x="12" y="20"/>
                      </a:cubicBezTo>
                      <a:cubicBezTo>
                        <a:pt x="12" y="21"/>
                        <a:pt x="13" y="21"/>
                        <a:pt x="13" y="21"/>
                      </a:cubicBezTo>
                      <a:cubicBezTo>
                        <a:pt x="14" y="20"/>
                        <a:pt x="15" y="20"/>
                        <a:pt x="15" y="19"/>
                      </a:cubicBezTo>
                      <a:cubicBezTo>
                        <a:pt x="14" y="19"/>
                        <a:pt x="15" y="18"/>
                        <a:pt x="15" y="18"/>
                      </a:cubicBezTo>
                      <a:cubicBezTo>
                        <a:pt x="15" y="17"/>
                        <a:pt x="16" y="18"/>
                        <a:pt x="16" y="18"/>
                      </a:cubicBezTo>
                      <a:cubicBezTo>
                        <a:pt x="17" y="18"/>
                        <a:pt x="18" y="18"/>
                        <a:pt x="18" y="18"/>
                      </a:cubicBezTo>
                      <a:cubicBezTo>
                        <a:pt x="19" y="17"/>
                        <a:pt x="19" y="16"/>
                        <a:pt x="18" y="16"/>
                      </a:cubicBezTo>
                      <a:cubicBezTo>
                        <a:pt x="18" y="16"/>
                        <a:pt x="18" y="14"/>
                        <a:pt x="18" y="14"/>
                      </a:cubicBezTo>
                      <a:cubicBezTo>
                        <a:pt x="18" y="14"/>
                        <a:pt x="19" y="14"/>
                        <a:pt x="19" y="14"/>
                      </a:cubicBezTo>
                      <a:cubicBezTo>
                        <a:pt x="20" y="14"/>
                        <a:pt x="21" y="13"/>
                        <a:pt x="21" y="13"/>
                      </a:cubicBezTo>
                      <a:cubicBezTo>
                        <a:pt x="21" y="12"/>
                        <a:pt x="21" y="11"/>
                        <a:pt x="20" y="11"/>
                      </a:cubicBezTo>
                      <a:cubicBezTo>
                        <a:pt x="19" y="11"/>
                        <a:pt x="19" y="10"/>
                        <a:pt x="19" y="10"/>
                      </a:cubicBezTo>
                      <a:cubicBezTo>
                        <a:pt x="19" y="9"/>
                        <a:pt x="19" y="9"/>
                        <a:pt x="20" y="9"/>
                      </a:cubicBezTo>
                      <a:cubicBezTo>
                        <a:pt x="20" y="9"/>
                        <a:pt x="21" y="8"/>
                        <a:pt x="20" y="7"/>
                      </a:cubicBezTo>
                      <a:cubicBezTo>
                        <a:pt x="20" y="6"/>
                        <a:pt x="20" y="6"/>
                        <a:pt x="19" y="6"/>
                      </a:cubicBezTo>
                      <a:cubicBezTo>
                        <a:pt x="18" y="6"/>
                        <a:pt x="18" y="6"/>
                        <a:pt x="17" y="5"/>
                      </a:cubicBezTo>
                      <a:cubicBezTo>
                        <a:pt x="17" y="5"/>
                        <a:pt x="17" y="5"/>
                        <a:pt x="18" y="4"/>
                      </a:cubicBezTo>
                      <a:cubicBezTo>
                        <a:pt x="18" y="4"/>
                        <a:pt x="18" y="3"/>
                        <a:pt x="17" y="3"/>
                      </a:cubicBezTo>
                      <a:cubicBezTo>
                        <a:pt x="17" y="2"/>
                        <a:pt x="16" y="2"/>
                        <a:pt x="16" y="2"/>
                      </a:cubicBezTo>
                      <a:cubicBezTo>
                        <a:pt x="15" y="3"/>
                        <a:pt x="14" y="3"/>
                        <a:pt x="14" y="3"/>
                      </a:cubicBezTo>
                      <a:cubicBezTo>
                        <a:pt x="14" y="2"/>
                        <a:pt x="14" y="2"/>
                        <a:pt x="14" y="1"/>
                      </a:cubicBezTo>
                      <a:cubicBezTo>
                        <a:pt x="14" y="1"/>
                        <a:pt x="13" y="0"/>
                        <a:pt x="12" y="0"/>
                      </a:cubicBezTo>
                      <a:cubicBezTo>
                        <a:pt x="12" y="0"/>
                        <a:pt x="11" y="0"/>
                        <a:pt x="11" y="1"/>
                      </a:cubicBezTo>
                      <a:cubicBezTo>
                        <a:pt x="11" y="1"/>
                        <a:pt x="10" y="2"/>
                        <a:pt x="9" y="2"/>
                      </a:cubicBezTo>
                      <a:cubicBezTo>
                        <a:pt x="9" y="2"/>
                        <a:pt x="9" y="1"/>
                        <a:pt x="9" y="1"/>
                      </a:cubicBezTo>
                      <a:cubicBezTo>
                        <a:pt x="8" y="0"/>
                        <a:pt x="8" y="0"/>
                        <a:pt x="7" y="0"/>
                      </a:cubicBezTo>
                      <a:cubicBezTo>
                        <a:pt x="6" y="0"/>
                        <a:pt x="6" y="1"/>
                        <a:pt x="6" y="2"/>
                      </a:cubicBezTo>
                      <a:cubicBezTo>
                        <a:pt x="6" y="2"/>
                        <a:pt x="5" y="3"/>
                        <a:pt x="5" y="3"/>
                      </a:cubicBezTo>
                      <a:cubicBezTo>
                        <a:pt x="5" y="3"/>
                        <a:pt x="4" y="3"/>
                        <a:pt x="4" y="3"/>
                      </a:cubicBezTo>
                      <a:cubicBezTo>
                        <a:pt x="4" y="3"/>
                        <a:pt x="3" y="3"/>
                        <a:pt x="2" y="3"/>
                      </a:cubicBezTo>
                      <a:cubicBezTo>
                        <a:pt x="2" y="4"/>
                        <a:pt x="2" y="5"/>
                        <a:pt x="2" y="5"/>
                      </a:cubicBezTo>
                      <a:close/>
                      <a:moveTo>
                        <a:pt x="8" y="5"/>
                      </a:moveTo>
                      <a:cubicBezTo>
                        <a:pt x="12" y="4"/>
                        <a:pt x="15" y="5"/>
                        <a:pt x="16" y="9"/>
                      </a:cubicBezTo>
                      <a:cubicBezTo>
                        <a:pt x="17" y="12"/>
                        <a:pt x="15" y="15"/>
                        <a:pt x="12" y="16"/>
                      </a:cubicBezTo>
                      <a:cubicBezTo>
                        <a:pt x="9" y="17"/>
                        <a:pt x="5" y="16"/>
                        <a:pt x="4" y="12"/>
                      </a:cubicBezTo>
                      <a:cubicBezTo>
                        <a:pt x="3" y="9"/>
                        <a:pt x="5" y="6"/>
                        <a:pt x="8" y="5"/>
                      </a:cubicBezTo>
                      <a:close/>
                    </a:path>
                  </a:pathLst>
                </a:custGeom>
                <a:gradFill>
                  <a:gsLst>
                    <a:gs pos="0">
                      <a:schemeClr val="bg1">
                        <a:alpha val="48000"/>
                      </a:schemeClr>
                    </a:gs>
                    <a:gs pos="50000">
                      <a:schemeClr val="bg1">
                        <a:alpha val="50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1200">
                    <a:solidFill>
                      <a:prstClr val="black"/>
                    </a:solidFill>
                    <a:latin typeface="+mn-lt"/>
                    <a:ea typeface="+mn-ea"/>
                  </a:endParaRPr>
                </a:p>
              </p:txBody>
            </p:sp>
          </p:grpSp>
        </p:grpSp>
        <p:grpSp>
          <p:nvGrpSpPr>
            <p:cNvPr id="17413" name="组合 13"/>
            <p:cNvGrpSpPr/>
            <p:nvPr/>
          </p:nvGrpSpPr>
          <p:grpSpPr bwMode="auto">
            <a:xfrm>
              <a:off x="5562048" y="1544896"/>
              <a:ext cx="2211761" cy="1834690"/>
              <a:chOff x="5235635" y="1034599"/>
              <a:chExt cx="1438770" cy="1636085"/>
            </a:xfrm>
          </p:grpSpPr>
          <p:grpSp>
            <p:nvGrpSpPr>
              <p:cNvPr id="17427" name="组合 6"/>
              <p:cNvGrpSpPr/>
              <p:nvPr/>
            </p:nvGrpSpPr>
            <p:grpSpPr bwMode="auto">
              <a:xfrm>
                <a:off x="5235635" y="1034599"/>
                <a:ext cx="1438770" cy="1636085"/>
                <a:chOff x="5235635" y="1034599"/>
                <a:chExt cx="1438770" cy="1636085"/>
              </a:xfrm>
            </p:grpSpPr>
            <p:sp>
              <p:nvSpPr>
                <p:cNvPr id="17" name="Rectangle 7"/>
                <p:cNvSpPr/>
                <p:nvPr/>
              </p:nvSpPr>
              <p:spPr bwMode="auto">
                <a:xfrm>
                  <a:off x="5235635" y="1034599"/>
                  <a:ext cx="1438770" cy="1636085"/>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17430" name="TextBox 10"/>
                <p:cNvSpPr txBox="1">
                  <a:spLocks noChangeArrowheads="1"/>
                </p:cNvSpPr>
                <p:nvPr/>
              </p:nvSpPr>
              <p:spPr bwMode="auto">
                <a:xfrm>
                  <a:off x="5281828" y="1203598"/>
                  <a:ext cx="520550" cy="24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版权期刊</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17431" name="矩形 1"/>
                <p:cNvSpPr>
                  <a:spLocks noChangeArrowheads="1"/>
                </p:cNvSpPr>
                <p:nvPr/>
              </p:nvSpPr>
              <p:spPr bwMode="auto">
                <a:xfrm>
                  <a:off x="5296527" y="1540778"/>
                  <a:ext cx="1377877" cy="107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3000</a:t>
                  </a: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种期刊</a:t>
                  </a:r>
                  <a:endPar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覆盖超</a:t>
                  </a:r>
                  <a:r>
                    <a:rPr lang="en-US" altLang="zh-CN" sz="1200" dirty="0">
                      <a:solidFill>
                        <a:srgbClr val="FFFFFF"/>
                      </a:solidFill>
                      <a:latin typeface="微软雅黑" panose="020B0503020204020204" pitchFamily="34" charset="-122"/>
                      <a:ea typeface="微软雅黑" panose="020B0503020204020204" pitchFamily="34" charset="-122"/>
                    </a:rPr>
                    <a:t>90%</a:t>
                  </a:r>
                  <a:r>
                    <a:rPr lang="zh-CN" altLang="en-US" sz="1200" dirty="0">
                      <a:solidFill>
                        <a:srgbClr val="FFFFFF"/>
                      </a:solidFill>
                      <a:latin typeface="微软雅黑" panose="020B0503020204020204" pitchFamily="34" charset="-122"/>
                      <a:ea typeface="微软雅黑" panose="020B0503020204020204" pitchFamily="34" charset="-122"/>
                    </a:rPr>
                    <a:t>人文大众类期刊</a:t>
                  </a:r>
                  <a:endParaRPr lang="zh-CN" altLang="en-US" sz="1200"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1200" dirty="0">
                      <a:solidFill>
                        <a:srgbClr val="FFFFFF"/>
                      </a:solidFill>
                      <a:latin typeface="微软雅黑" panose="020B0503020204020204" pitchFamily="34" charset="-122"/>
                      <a:ea typeface="微软雅黑" panose="020B0503020204020204" pitchFamily="34" charset="-122"/>
                    </a:rPr>
                    <a:t>950</a:t>
                  </a:r>
                  <a:r>
                    <a:rPr lang="zh-CN" altLang="en-US" sz="1200" dirty="0">
                      <a:solidFill>
                        <a:srgbClr val="FFFFFF"/>
                      </a:solidFill>
                      <a:latin typeface="微软雅黑" panose="020B0503020204020204" pitchFamily="34" charset="-122"/>
                      <a:ea typeface="微软雅黑" panose="020B0503020204020204" pitchFamily="34" charset="-122"/>
                    </a:rPr>
                    <a:t>种期刊具有排他性授权</a:t>
                  </a:r>
                  <a:endParaRPr lang="zh-CN" altLang="en-US" sz="1200"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版权续约率</a:t>
                  </a:r>
                  <a:r>
                    <a:rPr lang="en-US" altLang="zh-CN" sz="1200" dirty="0">
                      <a:solidFill>
                        <a:srgbClr val="FFFFFF"/>
                      </a:solidFill>
                      <a:latin typeface="微软雅黑" panose="020B0503020204020204" pitchFamily="34" charset="-122"/>
                      <a:ea typeface="微软雅黑" panose="020B0503020204020204" pitchFamily="34" charset="-122"/>
                    </a:rPr>
                    <a:t>98</a:t>
                  </a:r>
                  <a:r>
                    <a:rPr lang="en-US" altLang="zh-CN" sz="1200" dirty="0" smtClean="0">
                      <a:solidFill>
                        <a:srgbClr val="FFFFFF"/>
                      </a:solidFill>
                      <a:latin typeface="微软雅黑" panose="020B0503020204020204" pitchFamily="34" charset="-122"/>
                      <a:ea typeface="微软雅黑" panose="020B0503020204020204" pitchFamily="34" charset="-122"/>
                    </a:rPr>
                    <a:t>%</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cxnSp>
            <p:nvCxnSpPr>
              <p:cNvPr id="16" name="直接连接符 15"/>
              <p:cNvCxnSpPr/>
              <p:nvPr/>
            </p:nvCxnSpPr>
            <p:spPr>
              <a:xfrm>
                <a:off x="5361090" y="1519071"/>
                <a:ext cx="113704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414" name="组合 19"/>
            <p:cNvGrpSpPr/>
            <p:nvPr/>
          </p:nvGrpSpPr>
          <p:grpSpPr bwMode="auto">
            <a:xfrm>
              <a:off x="7883686" y="3491805"/>
              <a:ext cx="2195484" cy="1834690"/>
              <a:chOff x="6753134" y="2769552"/>
              <a:chExt cx="1957347" cy="1636085"/>
            </a:xfrm>
          </p:grpSpPr>
          <p:grpSp>
            <p:nvGrpSpPr>
              <p:cNvPr id="17422" name="组合 4"/>
              <p:cNvGrpSpPr/>
              <p:nvPr/>
            </p:nvGrpSpPr>
            <p:grpSpPr bwMode="auto">
              <a:xfrm>
                <a:off x="6753134" y="2769552"/>
                <a:ext cx="1957347" cy="1636085"/>
                <a:chOff x="6753134" y="2769552"/>
                <a:chExt cx="1957347" cy="1636085"/>
              </a:xfrm>
            </p:grpSpPr>
            <p:sp>
              <p:nvSpPr>
                <p:cNvPr id="23" name="Rectangle 6"/>
                <p:cNvSpPr/>
                <p:nvPr/>
              </p:nvSpPr>
              <p:spPr bwMode="auto">
                <a:xfrm>
                  <a:off x="6753134" y="2769552"/>
                  <a:ext cx="1957347" cy="1636085"/>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17425" name="TextBox 10"/>
                <p:cNvSpPr txBox="1">
                  <a:spLocks noChangeArrowheads="1"/>
                </p:cNvSpPr>
                <p:nvPr/>
              </p:nvSpPr>
              <p:spPr bwMode="auto">
                <a:xfrm>
                  <a:off x="6841577" y="2939998"/>
                  <a:ext cx="713422" cy="24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版权图书</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17426" name="矩形 1"/>
                <p:cNvSpPr>
                  <a:spLocks noChangeArrowheads="1"/>
                </p:cNvSpPr>
                <p:nvPr/>
              </p:nvSpPr>
              <p:spPr bwMode="auto">
                <a:xfrm>
                  <a:off x="6856276" y="3285908"/>
                  <a:ext cx="1745627" cy="107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10</a:t>
                  </a: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万册图书</a:t>
                  </a:r>
                  <a:endPar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知名</a:t>
                  </a:r>
                  <a:r>
                    <a:rPr lang="zh-CN" altLang="en-US" sz="1200" dirty="0">
                      <a:solidFill>
                        <a:srgbClr val="FFFFFF"/>
                      </a:solidFill>
                      <a:latin typeface="微软雅黑" panose="020B0503020204020204" pitchFamily="34" charset="-122"/>
                      <a:ea typeface="微软雅黑" panose="020B0503020204020204" pitchFamily="34" charset="-122"/>
                    </a:rPr>
                    <a:t>出版集团</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出版社优质版权图书</a:t>
                  </a:r>
                  <a:endParaRPr lang="zh-CN" altLang="en-US" sz="1200"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人生</a:t>
                  </a:r>
                  <a:r>
                    <a:rPr lang="zh-CN" altLang="en-US" sz="1200" dirty="0" smtClean="0">
                      <a:solidFill>
                        <a:srgbClr val="FFFFFF"/>
                      </a:solidFill>
                      <a:latin typeface="微软雅黑" panose="020B0503020204020204" pitchFamily="34" charset="-122"/>
                      <a:ea typeface="微软雅黑" panose="020B0503020204020204" pitchFamily="34" charset="-122"/>
                    </a:rPr>
                    <a:t>必</a:t>
                  </a:r>
                  <a:r>
                    <a:rPr lang="zh-CN" altLang="en-US" sz="1200" dirty="0">
                      <a:solidFill>
                        <a:srgbClr val="FFFFFF"/>
                      </a:solidFill>
                      <a:latin typeface="微软雅黑" panose="020B0503020204020204" pitchFamily="34" charset="-122"/>
                      <a:ea typeface="微软雅黑" panose="020B0503020204020204" pitchFamily="34" charset="-122"/>
                    </a:rPr>
                    <a:t>读</a:t>
                  </a:r>
                  <a:r>
                    <a:rPr lang="zh-CN" altLang="en-US" sz="1200" dirty="0" smtClean="0">
                      <a:solidFill>
                        <a:srgbClr val="FFFFFF"/>
                      </a:solidFill>
                      <a:latin typeface="微软雅黑" panose="020B0503020204020204" pitchFamily="34" charset="-122"/>
                      <a:ea typeface="微软雅黑" panose="020B0503020204020204" pitchFamily="34" charset="-122"/>
                    </a:rPr>
                    <a:t>图书</a:t>
                  </a:r>
                  <a:endParaRPr lang="zh-CN" altLang="en-US" sz="1200" dirty="0">
                    <a:solidFill>
                      <a:srgbClr val="FFFFFF"/>
                    </a:solidFill>
                    <a:latin typeface="微软雅黑" panose="020B0503020204020204" pitchFamily="34" charset="-122"/>
                    <a:ea typeface="微软雅黑" panose="020B0503020204020204" pitchFamily="34" charset="-122"/>
                  </a:endParaRPr>
                </a:p>
              </p:txBody>
            </p:sp>
          </p:grpSp>
          <p:cxnSp>
            <p:nvCxnSpPr>
              <p:cNvPr id="22" name="直接连接符 21"/>
              <p:cNvCxnSpPr/>
              <p:nvPr/>
            </p:nvCxnSpPr>
            <p:spPr>
              <a:xfrm>
                <a:off x="6967520" y="3247670"/>
                <a:ext cx="150598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5" name="组合 13"/>
            <p:cNvGrpSpPr/>
            <p:nvPr/>
          </p:nvGrpSpPr>
          <p:grpSpPr bwMode="auto">
            <a:xfrm>
              <a:off x="942839" y="5436021"/>
              <a:ext cx="2211761" cy="1834690"/>
              <a:chOff x="5235635" y="1034599"/>
              <a:chExt cx="1438770" cy="1636085"/>
            </a:xfrm>
            <a:solidFill>
              <a:srgbClr val="C00000"/>
            </a:solidFill>
          </p:grpSpPr>
          <p:grpSp>
            <p:nvGrpSpPr>
              <p:cNvPr id="46" name="组合 6"/>
              <p:cNvGrpSpPr/>
              <p:nvPr/>
            </p:nvGrpSpPr>
            <p:grpSpPr bwMode="auto">
              <a:xfrm>
                <a:off x="5235635" y="1034599"/>
                <a:ext cx="1438770" cy="1636085"/>
                <a:chOff x="5235635" y="1034599"/>
                <a:chExt cx="1438770" cy="1636085"/>
              </a:xfrm>
              <a:grpFill/>
            </p:grpSpPr>
            <p:sp>
              <p:nvSpPr>
                <p:cNvPr id="48" name="Rectangle 7"/>
                <p:cNvSpPr/>
                <p:nvPr/>
              </p:nvSpPr>
              <p:spPr bwMode="auto">
                <a:xfrm>
                  <a:off x="5235635" y="1034599"/>
                  <a:ext cx="1438770" cy="163608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49" name="TextBox 10"/>
                <p:cNvSpPr txBox="1">
                  <a:spLocks noChangeArrowheads="1"/>
                </p:cNvSpPr>
                <p:nvPr/>
              </p:nvSpPr>
              <p:spPr bwMode="auto">
                <a:xfrm>
                  <a:off x="5281828" y="1203598"/>
                  <a:ext cx="520550" cy="2470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音频资源</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50" name="矩形 1"/>
                <p:cNvSpPr>
                  <a:spLocks noChangeArrowheads="1"/>
                </p:cNvSpPr>
                <p:nvPr/>
              </p:nvSpPr>
              <p:spPr bwMode="auto">
                <a:xfrm>
                  <a:off x="5296527" y="1540778"/>
                  <a:ext cx="1377877" cy="11033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buNone/>
                  </a:pPr>
                  <a:r>
                    <a:rPr lang="en-US" altLang="zh-CN" sz="1200" b="1" dirty="0">
                      <a:solidFill>
                        <a:schemeClr val="accent4">
                          <a:lumMod val="60000"/>
                          <a:lumOff val="40000"/>
                        </a:schemeClr>
                      </a:solidFill>
                      <a:latin typeface="微软雅黑" panose="020B0503020204020204" pitchFamily="34" charset="-122"/>
                      <a:ea typeface="微软雅黑" panose="020B0503020204020204" pitchFamily="34" charset="-122"/>
                      <a:sym typeface="Arial" panose="020B0604020202020204"/>
                    </a:rPr>
                    <a:t>20000</a:t>
                  </a: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sym typeface="Arial" panose="020B0604020202020204"/>
                    </a:rPr>
                    <a:t>集音频</a:t>
                  </a:r>
                  <a:endPar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sym typeface="Arial" panose="020B0604020202020204"/>
                  </a:endParaRPr>
                </a:p>
                <a:p>
                  <a:pPr>
                    <a:lnSpc>
                      <a:spcPct val="150000"/>
                    </a:lnSpc>
                    <a:buNone/>
                  </a:pPr>
                  <a:r>
                    <a:rPr lang="zh-CN" altLang="en-US" sz="1200" dirty="0" smtClean="0">
                      <a:solidFill>
                        <a:srgbClr val="FFFFFF"/>
                      </a:solidFill>
                      <a:latin typeface="微软雅黑" panose="020B0503020204020204" pitchFamily="34" charset="-122"/>
                      <a:ea typeface="微软雅黑" panose="020B0503020204020204" pitchFamily="34" charset="-122"/>
                      <a:sym typeface="Arial" panose="020B0604020202020204"/>
                    </a:rPr>
                    <a:t>支持</a:t>
                  </a:r>
                  <a:r>
                    <a:rPr lang="zh-CN" altLang="en-US" sz="1200" dirty="0">
                      <a:solidFill>
                        <a:srgbClr val="FFFFFF"/>
                      </a:solidFill>
                      <a:latin typeface="微软雅黑" panose="020B0503020204020204" pitchFamily="34" charset="-122"/>
                      <a:ea typeface="微软雅黑" panose="020B0503020204020204" pitchFamily="34" charset="-122"/>
                      <a:sym typeface="Arial" panose="020B0604020202020204"/>
                    </a:rPr>
                    <a:t>二维码扫码离线收听</a:t>
                  </a:r>
                  <a:endParaRPr lang="en-US" altLang="zh-CN" sz="1200" dirty="0">
                    <a:solidFill>
                      <a:srgbClr val="FFFFFF"/>
                    </a:solidFill>
                    <a:latin typeface="微软雅黑" panose="020B0503020204020204" pitchFamily="34" charset="-122"/>
                    <a:ea typeface="微软雅黑" panose="020B0503020204020204" pitchFamily="34" charset="-122"/>
                    <a:sym typeface="Arial" panose="020B0604020202020204"/>
                  </a:endParaRPr>
                </a:p>
                <a:p>
                  <a:pPr eaLnBrk="1" hangingPunct="1">
                    <a:lnSpc>
                      <a:spcPct val="150000"/>
                    </a:lnSpc>
                    <a:spcBef>
                      <a:spcPct val="0"/>
                    </a:spcBef>
                    <a:buNone/>
                  </a:pPr>
                  <a:r>
                    <a:rPr lang="zh-CN" altLang="en-US" sz="1200" dirty="0">
                      <a:solidFill>
                        <a:srgbClr val="FFFFFF"/>
                      </a:solidFill>
                      <a:latin typeface="微软雅黑" panose="020B0503020204020204" pitchFamily="34" charset="-122"/>
                      <a:ea typeface="微软雅黑" panose="020B0503020204020204" pitchFamily="34" charset="-122"/>
                    </a:rPr>
                    <a:t>新闻、财经、公开课、有声书、文史、军事等海量内容</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cxnSp>
            <p:nvCxnSpPr>
              <p:cNvPr id="47" name="直接连接符 46"/>
              <p:cNvCxnSpPr/>
              <p:nvPr/>
            </p:nvCxnSpPr>
            <p:spPr>
              <a:xfrm>
                <a:off x="5361090" y="1519071"/>
                <a:ext cx="1137041"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Rectangle 7"/>
            <p:cNvSpPr/>
            <p:nvPr/>
          </p:nvSpPr>
          <p:spPr bwMode="auto">
            <a:xfrm>
              <a:off x="3251029" y="5436021"/>
              <a:ext cx="2211761" cy="1834690"/>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pPr>
              <a:endParaRPr lang="en-US" altLang="zh-CN" sz="1200">
                <a:solidFill>
                  <a:prstClr val="black"/>
                </a:solidFill>
                <a:cs typeface="Segoe UI" panose="020B0502040204020203" pitchFamily="34" charset="0"/>
              </a:endParaRPr>
            </a:p>
          </p:txBody>
        </p:sp>
        <p:grpSp>
          <p:nvGrpSpPr>
            <p:cNvPr id="57" name="组合 13"/>
            <p:cNvGrpSpPr/>
            <p:nvPr/>
          </p:nvGrpSpPr>
          <p:grpSpPr bwMode="auto">
            <a:xfrm>
              <a:off x="5559219" y="5436021"/>
              <a:ext cx="2211761" cy="1834690"/>
              <a:chOff x="5235635" y="1034599"/>
              <a:chExt cx="1438770" cy="1636085"/>
            </a:xfrm>
            <a:solidFill>
              <a:schemeClr val="bg1">
                <a:lumMod val="65000"/>
              </a:schemeClr>
            </a:solidFill>
          </p:grpSpPr>
          <p:grpSp>
            <p:nvGrpSpPr>
              <p:cNvPr id="58" name="组合 6"/>
              <p:cNvGrpSpPr/>
              <p:nvPr/>
            </p:nvGrpSpPr>
            <p:grpSpPr bwMode="auto">
              <a:xfrm>
                <a:off x="5235635" y="1034599"/>
                <a:ext cx="1438770" cy="1636085"/>
                <a:chOff x="5235635" y="1034599"/>
                <a:chExt cx="1438770" cy="1636085"/>
              </a:xfrm>
              <a:grpFill/>
            </p:grpSpPr>
            <p:sp>
              <p:nvSpPr>
                <p:cNvPr id="60" name="Rectangle 7"/>
                <p:cNvSpPr/>
                <p:nvPr/>
              </p:nvSpPr>
              <p:spPr bwMode="auto">
                <a:xfrm>
                  <a:off x="5235635" y="1034599"/>
                  <a:ext cx="1438770" cy="163608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61" name="TextBox 10"/>
                <p:cNvSpPr txBox="1">
                  <a:spLocks noChangeArrowheads="1"/>
                </p:cNvSpPr>
                <p:nvPr/>
              </p:nvSpPr>
              <p:spPr bwMode="auto">
                <a:xfrm>
                  <a:off x="5281828" y="1203598"/>
                  <a:ext cx="720761" cy="2470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报纸阅读服务</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62" name="矩形 1"/>
                <p:cNvSpPr>
                  <a:spLocks noChangeArrowheads="1"/>
                </p:cNvSpPr>
                <p:nvPr/>
              </p:nvSpPr>
              <p:spPr bwMode="auto">
                <a:xfrm>
                  <a:off x="5296527" y="1540778"/>
                  <a:ext cx="1377877" cy="8233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zh-CN" sz="1200" b="1" dirty="0" smtClean="0">
                      <a:solidFill>
                        <a:srgbClr val="FFC000"/>
                      </a:solidFill>
                      <a:latin typeface="微软雅黑" panose="020B0503020204020204" pitchFamily="34" charset="-122"/>
                      <a:ea typeface="微软雅黑" panose="020B0503020204020204" pitchFamily="34" charset="-122"/>
                    </a:rPr>
                    <a:t>300</a:t>
                  </a:r>
                  <a:r>
                    <a:rPr lang="zh-CN" altLang="en-US" sz="1200" b="1" dirty="0" smtClean="0">
                      <a:solidFill>
                        <a:srgbClr val="FFC000"/>
                      </a:solidFill>
                      <a:latin typeface="微软雅黑" panose="020B0503020204020204" pitchFamily="34" charset="-122"/>
                      <a:ea typeface="微软雅黑" panose="020B0503020204020204" pitchFamily="34" charset="-122"/>
                    </a:rPr>
                    <a:t>种期刊</a:t>
                  </a:r>
                  <a:endParaRPr lang="en-US" altLang="zh-CN" sz="1200" b="1" dirty="0" smtClean="0">
                    <a:solidFill>
                      <a:srgbClr val="FFC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报纸</a:t>
                  </a:r>
                  <a:r>
                    <a:rPr lang="zh-CN" altLang="en-US" sz="1200" dirty="0">
                      <a:solidFill>
                        <a:srgbClr val="FFFFFF"/>
                      </a:solidFill>
                      <a:latin typeface="微软雅黑" panose="020B0503020204020204" pitchFamily="34" charset="-122"/>
                      <a:ea typeface="微软雅黑" panose="020B0503020204020204" pitchFamily="34" charset="-122"/>
                    </a:rPr>
                    <a:t>官方网站进行数据</a:t>
                  </a:r>
                  <a:r>
                    <a:rPr lang="zh-CN" altLang="en-US" sz="1200" dirty="0" smtClean="0">
                      <a:solidFill>
                        <a:srgbClr val="FFFFFF"/>
                      </a:solidFill>
                      <a:latin typeface="微软雅黑" panose="020B0503020204020204" pitchFamily="34" charset="-122"/>
                      <a:ea typeface="微软雅黑" panose="020B0503020204020204" pitchFamily="34" charset="-122"/>
                    </a:rPr>
                    <a:t>交互</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中央及地方报纸阅读服务</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5361090" y="1519071"/>
                <a:ext cx="1137041"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组合 13"/>
            <p:cNvGrpSpPr/>
            <p:nvPr/>
          </p:nvGrpSpPr>
          <p:grpSpPr bwMode="auto">
            <a:xfrm>
              <a:off x="7867409" y="5436021"/>
              <a:ext cx="2211761" cy="1834690"/>
              <a:chOff x="5235635" y="1034599"/>
              <a:chExt cx="1438770" cy="1636085"/>
            </a:xfrm>
            <a:solidFill>
              <a:schemeClr val="bg1">
                <a:lumMod val="50000"/>
              </a:schemeClr>
            </a:solidFill>
          </p:grpSpPr>
          <p:grpSp>
            <p:nvGrpSpPr>
              <p:cNvPr id="64" name="组合 6"/>
              <p:cNvGrpSpPr/>
              <p:nvPr/>
            </p:nvGrpSpPr>
            <p:grpSpPr bwMode="auto">
              <a:xfrm>
                <a:off x="5235635" y="1034599"/>
                <a:ext cx="1438770" cy="1636085"/>
                <a:chOff x="5235635" y="1034599"/>
                <a:chExt cx="1438770" cy="1636085"/>
              </a:xfrm>
              <a:grpFill/>
            </p:grpSpPr>
            <p:sp>
              <p:nvSpPr>
                <p:cNvPr id="66" name="Rectangle 7"/>
                <p:cNvSpPr/>
                <p:nvPr/>
              </p:nvSpPr>
              <p:spPr bwMode="auto">
                <a:xfrm>
                  <a:off x="5235635" y="1034599"/>
                  <a:ext cx="1438770" cy="163608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67" name="TextBox 10"/>
                <p:cNvSpPr txBox="1">
                  <a:spLocks noChangeArrowheads="1"/>
                </p:cNvSpPr>
                <p:nvPr/>
              </p:nvSpPr>
              <p:spPr bwMode="auto">
                <a:xfrm>
                  <a:off x="5281828" y="1203598"/>
                  <a:ext cx="520550" cy="2470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视频资源</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68" name="矩形 1"/>
                <p:cNvSpPr>
                  <a:spLocks noChangeArrowheads="1"/>
                </p:cNvSpPr>
                <p:nvPr/>
              </p:nvSpPr>
              <p:spPr bwMode="auto">
                <a:xfrm>
                  <a:off x="5296527" y="1540778"/>
                  <a:ext cx="1377877" cy="8233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5000</a:t>
                  </a: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集视频</a:t>
                  </a:r>
                  <a:endPar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传统文化</a:t>
                  </a:r>
                  <a:r>
                    <a:rPr lang="en-US" altLang="zh-CN" sz="1200" dirty="0" smtClean="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党建视频</a:t>
                  </a:r>
                  <a:endParaRPr lang="zh-CN" altLang="en-US" sz="1200"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科普视频</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动画绘本</a:t>
                  </a:r>
                  <a:endParaRPr lang="zh-CN" altLang="en-US" sz="1200" dirty="0">
                    <a:solidFill>
                      <a:srgbClr val="FFFFFF"/>
                    </a:solidFill>
                    <a:latin typeface="微软雅黑" panose="020B0503020204020204" pitchFamily="34" charset="-122"/>
                    <a:ea typeface="微软雅黑" panose="020B0503020204020204" pitchFamily="34" charset="-122"/>
                  </a:endParaRPr>
                </a:p>
              </p:txBody>
            </p:sp>
          </p:grpSp>
          <p:cxnSp>
            <p:nvCxnSpPr>
              <p:cNvPr id="65" name="直接连接符 64"/>
              <p:cNvCxnSpPr/>
              <p:nvPr/>
            </p:nvCxnSpPr>
            <p:spPr>
              <a:xfrm>
                <a:off x="5361090" y="1519071"/>
                <a:ext cx="1137041"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9" name="Rectangle 7"/>
            <p:cNvSpPr/>
            <p:nvPr/>
          </p:nvSpPr>
          <p:spPr bwMode="auto">
            <a:xfrm>
              <a:off x="380319" y="5435448"/>
              <a:ext cx="466091" cy="183469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210"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11576" y="3880474"/>
              <a:ext cx="929916" cy="904555"/>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839" y="6042098"/>
              <a:ext cx="568268" cy="584504"/>
            </a:xfrm>
            <a:prstGeom prst="rect">
              <a:avLst/>
            </a:prstGeom>
          </p:spPr>
        </p:pic>
        <p:pic>
          <p:nvPicPr>
            <p:cNvPr id="74" name="图片 73"/>
            <p:cNvPicPr>
              <a:picLocks noChangeAspect="1"/>
            </p:cNvPicPr>
            <p:nvPr/>
          </p:nvPicPr>
          <p:blipFill rotWithShape="1">
            <a:blip r:embed="rId3">
              <a:clrChange>
                <a:clrFrom>
                  <a:srgbClr val="000000"/>
                </a:clrFrom>
                <a:clrTo>
                  <a:srgbClr val="000000">
                    <a:alpha val="0"/>
                  </a:srgbClr>
                </a:clrTo>
              </a:clrChange>
            </a:blip>
            <a:srcRect b="51128"/>
            <a:stretch>
              <a:fillRect/>
            </a:stretch>
          </p:blipFill>
          <p:spPr>
            <a:xfrm>
              <a:off x="1322798" y="1545670"/>
              <a:ext cx="4217801" cy="2879640"/>
            </a:xfrm>
            <a:prstGeom prst="rect">
              <a:avLst/>
            </a:prstGeom>
          </p:spPr>
        </p:pic>
        <p:pic>
          <p:nvPicPr>
            <p:cNvPr id="75" name="图片 74"/>
            <p:cNvPicPr>
              <a:picLocks noChangeAspect="1"/>
            </p:cNvPicPr>
            <p:nvPr/>
          </p:nvPicPr>
          <p:blipFill rotWithShape="1">
            <a:blip r:embed="rId3">
              <a:clrChange>
                <a:clrFrom>
                  <a:srgbClr val="000000"/>
                </a:clrFrom>
                <a:clrTo>
                  <a:srgbClr val="000000">
                    <a:alpha val="0"/>
                  </a:srgbClr>
                </a:clrTo>
              </a:clrChange>
            </a:blip>
            <a:srcRect l="-256" t="50762" r="80901" b="366"/>
            <a:stretch>
              <a:fillRect/>
            </a:stretch>
          </p:blipFill>
          <p:spPr>
            <a:xfrm>
              <a:off x="497229" y="1533902"/>
              <a:ext cx="816353" cy="2892674"/>
            </a:xfrm>
            <a:prstGeom prst="rect">
              <a:avLst/>
            </a:prstGeom>
          </p:spPr>
        </p:pic>
        <p:pic>
          <p:nvPicPr>
            <p:cNvPr id="76" name="图片 7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3008" y="2520961"/>
              <a:ext cx="696190" cy="908031"/>
            </a:xfrm>
            <a:prstGeom prst="rect">
              <a:avLst/>
            </a:prstGeom>
          </p:spPr>
        </p:pic>
        <p:pic>
          <p:nvPicPr>
            <p:cNvPr id="77" name="图片 7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7112" y="4489649"/>
              <a:ext cx="722086" cy="921458"/>
            </a:xfrm>
            <a:prstGeom prst="rect">
              <a:avLst/>
            </a:prstGeom>
          </p:spPr>
        </p:pic>
        <p:pic>
          <p:nvPicPr>
            <p:cNvPr id="78" name="图片 77"/>
            <p:cNvPicPr>
              <a:picLocks noChangeAspect="1"/>
            </p:cNvPicPr>
            <p:nvPr/>
          </p:nvPicPr>
          <p:blipFill>
            <a:blip r:embed="rId6"/>
            <a:stretch>
              <a:fillRect/>
            </a:stretch>
          </p:blipFill>
          <p:spPr>
            <a:xfrm>
              <a:off x="1322798" y="4499811"/>
              <a:ext cx="710864" cy="906407"/>
            </a:xfrm>
            <a:prstGeom prst="rect">
              <a:avLst/>
            </a:prstGeom>
          </p:spPr>
        </p:pic>
        <p:pic>
          <p:nvPicPr>
            <p:cNvPr id="79" name="图片 78"/>
            <p:cNvPicPr>
              <a:picLocks noChangeAspect="1"/>
            </p:cNvPicPr>
            <p:nvPr/>
          </p:nvPicPr>
          <p:blipFill>
            <a:blip r:embed="rId7"/>
            <a:stretch>
              <a:fillRect/>
            </a:stretch>
          </p:blipFill>
          <p:spPr>
            <a:xfrm>
              <a:off x="3098087" y="4452772"/>
              <a:ext cx="706035" cy="951706"/>
            </a:xfrm>
            <a:prstGeom prst="rect">
              <a:avLst/>
            </a:prstGeom>
          </p:spPr>
        </p:pic>
        <p:pic>
          <p:nvPicPr>
            <p:cNvPr id="80" name="图片 79"/>
            <p:cNvPicPr>
              <a:picLocks noChangeAspect="1"/>
            </p:cNvPicPr>
            <p:nvPr/>
          </p:nvPicPr>
          <p:blipFill>
            <a:blip r:embed="rId8"/>
            <a:stretch>
              <a:fillRect/>
            </a:stretch>
          </p:blipFill>
          <p:spPr>
            <a:xfrm>
              <a:off x="2191195" y="4499812"/>
              <a:ext cx="724462" cy="906406"/>
            </a:xfrm>
            <a:prstGeom prst="rect">
              <a:avLst/>
            </a:prstGeom>
          </p:spPr>
        </p:pic>
        <p:pic>
          <p:nvPicPr>
            <p:cNvPr id="81" name="图片 80"/>
            <p:cNvPicPr>
              <a:picLocks noChangeAspect="1"/>
            </p:cNvPicPr>
            <p:nvPr/>
          </p:nvPicPr>
          <p:blipFill>
            <a:blip r:embed="rId9"/>
            <a:stretch>
              <a:fillRect/>
            </a:stretch>
          </p:blipFill>
          <p:spPr>
            <a:xfrm>
              <a:off x="3950377" y="4452773"/>
              <a:ext cx="723212" cy="951706"/>
            </a:xfrm>
            <a:prstGeom prst="rect">
              <a:avLst/>
            </a:prstGeom>
          </p:spPr>
        </p:pic>
        <p:pic>
          <p:nvPicPr>
            <p:cNvPr id="82" name="图片 8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793171" y="4449651"/>
              <a:ext cx="688940" cy="954827"/>
            </a:xfrm>
            <a:prstGeom prst="rect">
              <a:avLst/>
            </a:prstGeom>
          </p:spPr>
        </p:pic>
      </p:grpSp>
      <p:sp>
        <p:nvSpPr>
          <p:cNvPr id="83" name="文本框 82"/>
          <p:cNvSpPr txBox="1"/>
          <p:nvPr/>
        </p:nvSpPr>
        <p:spPr>
          <a:xfrm>
            <a:off x="264352" y="7183553"/>
            <a:ext cx="442750" cy="369332"/>
          </a:xfrm>
          <a:prstGeom prst="rect">
            <a:avLst/>
          </a:prstGeom>
          <a:noFill/>
        </p:spPr>
        <p:txBody>
          <a:bodyPr wrap="none" rtlCol="0">
            <a:spAutoFit/>
          </a:bodyPr>
          <a:lstStyle/>
          <a:p>
            <a:r>
              <a:rPr lang="en-US" altLang="zh-CN" dirty="0" smtClean="0"/>
              <a:t>-9-</a:t>
            </a:r>
            <a:endParaRPr lang="zh-CN"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10991" y="262644"/>
            <a:ext cx="4392488" cy="6480720"/>
          </a:xfrm>
          <a:prstGeom prst="roundRect">
            <a:avLst>
              <a:gd name="adj" fmla="val 489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346030" y="323453"/>
            <a:ext cx="4392488" cy="6480720"/>
          </a:xfrm>
          <a:prstGeom prst="roundRect">
            <a:avLst>
              <a:gd name="adj" fmla="val 489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630424" y="5276500"/>
            <a:ext cx="3774900" cy="1384995"/>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sz="1400" b="1" dirty="0" smtClean="0">
                <a:solidFill>
                  <a:schemeClr val="bg1"/>
                </a:solidFill>
                <a:latin typeface="微软雅黑" panose="020B0503020204020204" pitchFamily="34" charset="-122"/>
                <a:ea typeface="微软雅黑" panose="020B0503020204020204" pitchFamily="34" charset="-122"/>
              </a:rPr>
              <a:t>期刊过</a:t>
            </a:r>
            <a:r>
              <a:rPr lang="zh-CN" altLang="en-US" sz="1400" b="1" dirty="0">
                <a:solidFill>
                  <a:schemeClr val="bg1"/>
                </a:solidFill>
                <a:latin typeface="微软雅黑" panose="020B0503020204020204" pitchFamily="34" charset="-122"/>
                <a:ea typeface="微软雅黑" panose="020B0503020204020204" pitchFamily="34" charset="-122"/>
              </a:rPr>
              <a:t>刊</a:t>
            </a:r>
            <a:r>
              <a:rPr lang="zh-CN" altLang="en-US" sz="1400" dirty="0">
                <a:solidFill>
                  <a:schemeClr val="bg1"/>
                </a:solidFill>
                <a:latin typeface="微软雅黑" panose="020B0503020204020204" pitchFamily="34" charset="-122"/>
                <a:ea typeface="微软雅黑" panose="020B0503020204020204" pitchFamily="34" charset="-122"/>
              </a:rPr>
              <a:t>，可按年份查看过往期刊数据，部分期刊可查询到</a:t>
            </a:r>
            <a:r>
              <a:rPr lang="zh-CN" altLang="en-US" sz="1400" dirty="0" smtClean="0">
                <a:solidFill>
                  <a:schemeClr val="bg1"/>
                </a:solidFill>
                <a:latin typeface="微软雅黑" panose="020B0503020204020204" pitchFamily="34" charset="-122"/>
                <a:ea typeface="微软雅黑" panose="020B0503020204020204" pitchFamily="34" charset="-122"/>
              </a:rPr>
              <a:t>创刊号</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smtClean="0">
                <a:solidFill>
                  <a:schemeClr val="bg1"/>
                </a:solidFill>
                <a:latin typeface="微软雅黑" panose="020B0503020204020204" pitchFamily="34" charset="-122"/>
                <a:ea typeface="微软雅黑" panose="020B0503020204020204" pitchFamily="34" charset="-122"/>
              </a:rPr>
              <a:t>报纸往期</a:t>
            </a:r>
            <a:r>
              <a:rPr lang="zh-CN" altLang="en-US" sz="1400" dirty="0" smtClean="0">
                <a:solidFill>
                  <a:schemeClr val="bg1"/>
                </a:solidFill>
                <a:latin typeface="微软雅黑" panose="020B0503020204020204" pitchFamily="34" charset="-122"/>
                <a:ea typeface="微软雅黑" panose="020B0503020204020204" pitchFamily="34" charset="-122"/>
              </a:rPr>
              <a:t>，可按</a:t>
            </a:r>
            <a:r>
              <a:rPr lang="zh-CN" altLang="en-US" sz="1400" dirty="0">
                <a:solidFill>
                  <a:schemeClr val="bg1"/>
                </a:solidFill>
                <a:latin typeface="微软雅黑" panose="020B0503020204020204" pitchFamily="34" charset="-122"/>
                <a:ea typeface="微软雅黑" panose="020B0503020204020204" pitchFamily="34" charset="-122"/>
              </a:rPr>
              <a:t>年份</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月份查看往期报纸</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695250" y="5273864"/>
            <a:ext cx="3926567" cy="1061829"/>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sz="1400" dirty="0" smtClean="0">
                <a:solidFill>
                  <a:schemeClr val="bg1"/>
                </a:solidFill>
                <a:latin typeface="微软雅黑" panose="020B0503020204020204" pitchFamily="34" charset="-122"/>
                <a:ea typeface="微软雅黑" panose="020B0503020204020204" pitchFamily="34" charset="-122"/>
              </a:rPr>
              <a:t>所供期刊、图书、音频资源支持“云阅”</a:t>
            </a:r>
            <a:r>
              <a:rPr lang="en-US" altLang="zh-CN" sz="1400" dirty="0" smtClean="0">
                <a:solidFill>
                  <a:schemeClr val="bg1"/>
                </a:solidFill>
                <a:latin typeface="微软雅黑" panose="020B0503020204020204" pitchFamily="34" charset="-122"/>
                <a:ea typeface="微软雅黑" panose="020B0503020204020204" pitchFamily="34" charset="-122"/>
              </a:rPr>
              <a:t>APP</a:t>
            </a:r>
            <a:r>
              <a:rPr lang="zh-CN" altLang="en-US" sz="1400" dirty="0" smtClean="0">
                <a:solidFill>
                  <a:schemeClr val="bg1"/>
                </a:solidFill>
                <a:latin typeface="微软雅黑" panose="020B0503020204020204" pitchFamily="34" charset="-122"/>
                <a:ea typeface="微软雅黑" panose="020B0503020204020204" pitchFamily="34" charset="-122"/>
              </a:rPr>
              <a:t>和“云借阅”小程序扫码借阅</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dirty="0" smtClean="0">
                <a:solidFill>
                  <a:schemeClr val="bg1"/>
                </a:solidFill>
                <a:latin typeface="微软雅黑" panose="020B0503020204020204" pitchFamily="34" charset="-122"/>
                <a:ea typeface="微软雅黑" panose="020B0503020204020204" pitchFamily="34" charset="-122"/>
              </a:rPr>
              <a:t>报纸支持扫码直接阅读当期内容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2" name="矩形 19"/>
          <p:cNvSpPr>
            <a:spLocks noChangeArrowheads="1"/>
          </p:cNvSpPr>
          <p:nvPr/>
        </p:nvSpPr>
        <p:spPr bwMode="auto">
          <a:xfrm>
            <a:off x="1953236" y="4826069"/>
            <a:ext cx="1107996"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795" b="1" dirty="0">
                <a:solidFill>
                  <a:srgbClr val="FFFF00"/>
                </a:solidFill>
                <a:latin typeface="微软雅黑" panose="020B0503020204020204" pitchFamily="34" charset="-122"/>
                <a:ea typeface="微软雅黑" panose="020B0503020204020204" pitchFamily="34" charset="-122"/>
              </a:rPr>
              <a:t>过</a:t>
            </a:r>
            <a:r>
              <a:rPr lang="zh-CN" altLang="en-US" sz="1795" b="1" dirty="0" smtClean="0">
                <a:solidFill>
                  <a:srgbClr val="FFFF00"/>
                </a:solidFill>
                <a:latin typeface="微软雅黑" panose="020B0503020204020204" pitchFamily="34" charset="-122"/>
                <a:ea typeface="微软雅黑" panose="020B0503020204020204" pitchFamily="34" charset="-122"/>
              </a:rPr>
              <a:t>刊查询</a:t>
            </a:r>
            <a:endParaRPr lang="zh-CN" altLang="en-US" sz="1795" b="1" dirty="0">
              <a:solidFill>
                <a:srgbClr val="FFFF00"/>
              </a:solidFill>
              <a:latin typeface="微软雅黑" panose="020B0503020204020204" pitchFamily="34" charset="-122"/>
              <a:ea typeface="微软雅黑" panose="020B0503020204020204" pitchFamily="34" charset="-122"/>
            </a:endParaRPr>
          </a:p>
        </p:txBody>
      </p:sp>
      <p:sp>
        <p:nvSpPr>
          <p:cNvPr id="13" name="矩形 19"/>
          <p:cNvSpPr>
            <a:spLocks noChangeArrowheads="1"/>
          </p:cNvSpPr>
          <p:nvPr/>
        </p:nvSpPr>
        <p:spPr bwMode="auto">
          <a:xfrm>
            <a:off x="6988275" y="4826069"/>
            <a:ext cx="1107996"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795" b="1" dirty="0">
                <a:solidFill>
                  <a:srgbClr val="FFFF00"/>
                </a:solidFill>
                <a:latin typeface="微软雅黑" panose="020B0503020204020204" pitchFamily="34" charset="-122"/>
                <a:ea typeface="微软雅黑" panose="020B0503020204020204" pitchFamily="34" charset="-122"/>
              </a:rPr>
              <a:t>扫</a:t>
            </a:r>
            <a:r>
              <a:rPr lang="zh-CN" altLang="en-US" sz="1795" b="1" dirty="0" smtClean="0">
                <a:solidFill>
                  <a:srgbClr val="FFFF00"/>
                </a:solidFill>
                <a:latin typeface="微软雅黑" panose="020B0503020204020204" pitchFamily="34" charset="-122"/>
                <a:ea typeface="微软雅黑" panose="020B0503020204020204" pitchFamily="34" charset="-122"/>
              </a:rPr>
              <a:t>码借阅</a:t>
            </a:r>
            <a:endParaRPr lang="zh-CN" altLang="en-US" sz="1795" b="1" dirty="0">
              <a:solidFill>
                <a:srgbClr val="FFFF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9646379" y="7183553"/>
            <a:ext cx="559769" cy="369332"/>
          </a:xfrm>
          <a:prstGeom prst="rect">
            <a:avLst/>
          </a:prstGeom>
          <a:noFill/>
        </p:spPr>
        <p:txBody>
          <a:bodyPr wrap="none" rtlCol="0">
            <a:spAutoFit/>
          </a:bodyPr>
          <a:lstStyle/>
          <a:p>
            <a:r>
              <a:rPr lang="en-US" altLang="zh-CN" dirty="0" smtClean="0"/>
              <a:t>-10-</a:t>
            </a:r>
            <a:endParaRPr lang="zh-CN" altLang="en-US" dirty="0"/>
          </a:p>
        </p:txBody>
      </p:sp>
      <p:pic>
        <p:nvPicPr>
          <p:cNvPr id="16" name="图片 15"/>
          <p:cNvPicPr>
            <a:picLocks noChangeAspect="1"/>
          </p:cNvPicPr>
          <p:nvPr/>
        </p:nvPicPr>
        <p:blipFill rotWithShape="1">
          <a:blip r:embed="rId1" cstate="print">
            <a:extLst>
              <a:ext uri="{28A0092B-C50C-407E-A947-70E740481C1C}">
                <a14:useLocalDpi xmlns:a14="http://schemas.microsoft.com/office/drawing/2010/main" val="0"/>
              </a:ext>
            </a:extLst>
          </a:blip>
          <a:srcRect l="12276" r="11927" b="5857"/>
          <a:stretch>
            <a:fillRect/>
          </a:stretch>
        </p:blipFill>
        <p:spPr>
          <a:xfrm>
            <a:off x="481807" y="502803"/>
            <a:ext cx="4072135" cy="2559523"/>
          </a:xfrm>
          <a:prstGeom prst="rect">
            <a:avLst/>
          </a:prstGeom>
        </p:spPr>
      </p:pic>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11932" r="11569" b="5521"/>
          <a:stretch>
            <a:fillRect/>
          </a:stretch>
        </p:blipFill>
        <p:spPr>
          <a:xfrm>
            <a:off x="481807" y="2098848"/>
            <a:ext cx="4072135" cy="2545085"/>
          </a:xfrm>
          <a:prstGeom prst="rect">
            <a:avLst/>
          </a:prstGeom>
        </p:spPr>
      </p:pic>
      <p:sp>
        <p:nvSpPr>
          <p:cNvPr id="20" name="圆角矩形 19"/>
          <p:cNvSpPr/>
          <p:nvPr/>
        </p:nvSpPr>
        <p:spPr>
          <a:xfrm>
            <a:off x="5506205" y="518064"/>
            <a:ext cx="4072135" cy="4125869"/>
          </a:xfrm>
          <a:prstGeom prst="roundRect">
            <a:avLst>
              <a:gd name="adj" fmla="val 67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994102" y="504394"/>
            <a:ext cx="3100493" cy="4124278"/>
            <a:chOff x="5485897" y="504394"/>
            <a:chExt cx="2813771" cy="374288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0046" y="504394"/>
              <a:ext cx="2809622" cy="925179"/>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737" y="1491591"/>
              <a:ext cx="2809622" cy="927591"/>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5897" y="2481200"/>
              <a:ext cx="2812462" cy="778798"/>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5897" y="3321160"/>
              <a:ext cx="2812462" cy="926114"/>
            </a:xfrm>
            <a:prstGeom prst="rect">
              <a:avLst/>
            </a:prstGeom>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9498" t="3243" r="10240" b="12474"/>
          <a:stretch>
            <a:fillRect/>
          </a:stretch>
        </p:blipFill>
        <p:spPr>
          <a:xfrm>
            <a:off x="7196277" y="4099"/>
            <a:ext cx="3056181" cy="4063769"/>
          </a:xfrm>
          <a:prstGeom prst="rect">
            <a:avLst/>
          </a:prstGeom>
          <a:ln w="88900" cap="sq" cmpd="thickThin">
            <a:solidFill>
              <a:schemeClr val="bg1"/>
            </a:solidFill>
            <a:prstDash val="solid"/>
            <a:miter lim="800000"/>
            <a:headEnd/>
            <a:tailEnd/>
          </a:ln>
          <a:effectLst>
            <a:innerShdw blurRad="76200">
              <a:srgbClr val="000000"/>
            </a:innerShdw>
          </a:effectLst>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24937" r="15622"/>
          <a:stretch>
            <a:fillRect/>
          </a:stretch>
        </p:blipFill>
        <p:spPr>
          <a:xfrm>
            <a:off x="7196277" y="4193971"/>
            <a:ext cx="3063736" cy="3347790"/>
          </a:xfrm>
          <a:prstGeom prst="rect">
            <a:avLst/>
          </a:prstGeom>
          <a:ln w="88900" cap="sq" cmpd="thickThin">
            <a:solidFill>
              <a:schemeClr val="bg1"/>
            </a:solidFill>
            <a:prstDash val="solid"/>
            <a:miter lim="800000"/>
            <a:headEnd/>
            <a:tailEnd/>
          </a:ln>
          <a:effectLst>
            <a:innerShdw blurRad="76200">
              <a:srgbClr val="000000"/>
            </a:innerShdw>
          </a:effectLst>
        </p:spPr>
      </p:pic>
      <p:sp>
        <p:nvSpPr>
          <p:cNvPr id="10" name="矩形 9"/>
          <p:cNvSpPr/>
          <p:nvPr/>
        </p:nvSpPr>
        <p:spPr>
          <a:xfrm>
            <a:off x="593502" y="2031317"/>
            <a:ext cx="6131446" cy="1061829"/>
          </a:xfrm>
          <a:prstGeom prst="rect">
            <a:avLst/>
          </a:prstGeom>
        </p:spPr>
        <p:txBody>
          <a:bodyPr wrap="square">
            <a:spAutoFit/>
          </a:bodyPr>
          <a:lstStyle/>
          <a:p>
            <a:pPr>
              <a:lnSpc>
                <a:spcPct val="150000"/>
              </a:lnSpc>
            </a:pPr>
            <a:r>
              <a:rPr lang="zh-CN" altLang="zh-CN" sz="1400" dirty="0">
                <a:latin typeface="微软雅黑" panose="020B0503020204020204" pitchFamily="34" charset="-122"/>
                <a:ea typeface="微软雅黑" panose="020B0503020204020204" pitchFamily="34" charset="-122"/>
              </a:rPr>
              <a:t>龙源自创办以来</a:t>
            </a:r>
            <a:r>
              <a:rPr lang="zh-CN" altLang="zh-CN" sz="1400" dirty="0" smtClean="0">
                <a:latin typeface="微软雅黑" panose="020B0503020204020204" pitchFamily="34" charset="-122"/>
                <a:ea typeface="微软雅黑" panose="020B0503020204020204" pitchFamily="34" charset="-122"/>
              </a:rPr>
              <a:t>全部</a:t>
            </a:r>
            <a:r>
              <a:rPr lang="zh-CN" altLang="en-US" sz="1400" dirty="0" smtClean="0">
                <a:latin typeface="微软雅黑" panose="020B0503020204020204" pitchFamily="34" charset="-122"/>
                <a:ea typeface="微软雅黑" panose="020B0503020204020204" pitchFamily="34" charset="-122"/>
              </a:rPr>
              <a:t>期刊、图书、报纸</a:t>
            </a:r>
            <a:r>
              <a:rPr lang="zh-CN" altLang="zh-CN" sz="1400" dirty="0" smtClean="0">
                <a:latin typeface="微软雅黑" panose="020B0503020204020204" pitchFamily="34" charset="-122"/>
                <a:ea typeface="微软雅黑" panose="020B0503020204020204" pitchFamily="34" charset="-122"/>
              </a:rPr>
              <a:t>资源</a:t>
            </a:r>
            <a:r>
              <a:rPr lang="zh-CN" altLang="zh-CN" sz="1400" dirty="0">
                <a:latin typeface="微软雅黑" panose="020B0503020204020204" pitchFamily="34" charset="-122"/>
                <a:ea typeface="微软雅黑" panose="020B0503020204020204" pitchFamily="34" charset="-122"/>
              </a:rPr>
              <a:t>均采用</a:t>
            </a:r>
            <a:r>
              <a:rPr lang="en-US" altLang="zh-CN" sz="1400" dirty="0">
                <a:latin typeface="微软雅黑" panose="020B0503020204020204" pitchFamily="34" charset="-122"/>
                <a:ea typeface="微软雅黑" panose="020B0503020204020204" pitchFamily="34" charset="-122"/>
              </a:rPr>
              <a:t>HTML</a:t>
            </a:r>
            <a:r>
              <a:rPr lang="zh-CN" altLang="zh-CN" sz="1400" dirty="0">
                <a:latin typeface="微软雅黑" panose="020B0503020204020204" pitchFamily="34" charset="-122"/>
                <a:ea typeface="微软雅黑" panose="020B0503020204020204" pitchFamily="34" charset="-122"/>
              </a:rPr>
              <a:t>纯文本格式存储，可以直接复制、粘贴、打印，应用到</a:t>
            </a:r>
            <a:r>
              <a:rPr lang="en-US" altLang="zh-CN" sz="1400" dirty="0">
                <a:latin typeface="微软雅黑" panose="020B0503020204020204" pitchFamily="34" charset="-122"/>
                <a:ea typeface="微软雅黑" panose="020B0503020204020204" pitchFamily="34" charset="-122"/>
              </a:rPr>
              <a:t>office</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WPS</a:t>
            </a:r>
            <a:r>
              <a:rPr lang="zh-CN" altLang="zh-CN" sz="1400" dirty="0">
                <a:latin typeface="微软雅黑" panose="020B0503020204020204" pitchFamily="34" charset="-122"/>
                <a:ea typeface="微软雅黑" panose="020B0503020204020204" pitchFamily="34" charset="-122"/>
              </a:rPr>
              <a:t>等文本编辑工具中无任何格式限制，可以直接使用全文或部分所需的文字及图片。</a:t>
            </a:r>
            <a:endParaRPr lang="zh-CN" altLang="en-US" sz="1400" dirty="0">
              <a:latin typeface="微软雅黑" panose="020B0503020204020204" pitchFamily="34" charset="-122"/>
              <a:ea typeface="微软雅黑" panose="020B0503020204020204" pitchFamily="34" charset="-122"/>
            </a:endParaRPr>
          </a:p>
        </p:txBody>
      </p:sp>
      <p:sp>
        <p:nvSpPr>
          <p:cNvPr id="11" name="矩形 19"/>
          <p:cNvSpPr>
            <a:spLocks noChangeArrowheads="1"/>
          </p:cNvSpPr>
          <p:nvPr/>
        </p:nvSpPr>
        <p:spPr bwMode="auto">
          <a:xfrm>
            <a:off x="588949" y="1662755"/>
            <a:ext cx="1338828"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5" b="1" dirty="0" smtClean="0">
                <a:solidFill>
                  <a:srgbClr val="EA8B00"/>
                </a:solidFill>
                <a:latin typeface="微软雅黑" panose="020B0503020204020204" pitchFamily="34" charset="-122"/>
                <a:ea typeface="微软雅黑" panose="020B0503020204020204" pitchFamily="34" charset="-122"/>
              </a:rPr>
              <a:t>文本阅读版</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sp>
        <p:nvSpPr>
          <p:cNvPr id="12" name="矩形 11"/>
          <p:cNvSpPr/>
          <p:nvPr/>
        </p:nvSpPr>
        <p:spPr>
          <a:xfrm>
            <a:off x="593502" y="5292005"/>
            <a:ext cx="6131446" cy="1061829"/>
          </a:xfrm>
          <a:prstGeom prst="rect">
            <a:avLst/>
          </a:prstGeom>
        </p:spPr>
        <p:txBody>
          <a:bodyPr wrap="square">
            <a:spAutoFit/>
          </a:bodyPr>
          <a:lstStyle/>
          <a:p>
            <a:pPr>
              <a:lnSpc>
                <a:spcPct val="150000"/>
              </a:lnSpc>
            </a:pPr>
            <a:r>
              <a:rPr lang="zh-CN" altLang="en-US" sz="1400" dirty="0">
                <a:latin typeface="微软雅黑" panose="020B0503020204020204" pitchFamily="34" charset="-122"/>
                <a:ea typeface="微软雅黑" panose="020B0503020204020204" pitchFamily="34" charset="-122"/>
              </a:rPr>
              <a:t>采用高清识别技术，将纸版期刊、</a:t>
            </a:r>
            <a:r>
              <a:rPr lang="zh-CN" altLang="en-US" sz="1400" dirty="0" smtClean="0">
                <a:latin typeface="微软雅黑" panose="020B0503020204020204" pitchFamily="34" charset="-122"/>
                <a:ea typeface="微软雅黑" panose="020B0503020204020204" pitchFamily="34" charset="-122"/>
              </a:rPr>
              <a:t>图书、报纸重新</a:t>
            </a:r>
            <a:r>
              <a:rPr lang="zh-CN" altLang="en-US" sz="1400" dirty="0">
                <a:latin typeface="微软雅黑" panose="020B0503020204020204" pitchFamily="34" charset="-122"/>
                <a:ea typeface="微软雅黑" panose="020B0503020204020204" pitchFamily="34" charset="-122"/>
              </a:rPr>
              <a:t>制作，原汁原味在网上呈现，可直接翻页阅读也可以跳页阅读。页面可放大缩小，图片精美、文字清晰准确。保留了</a:t>
            </a:r>
            <a:r>
              <a:rPr lang="zh-CN" altLang="en-US" sz="1400" dirty="0" smtClean="0">
                <a:latin typeface="微软雅黑" panose="020B0503020204020204" pitchFamily="34" charset="-122"/>
                <a:ea typeface="微软雅黑" panose="020B0503020204020204" pitchFamily="34" charset="-122"/>
              </a:rPr>
              <a:t>纸版全部</a:t>
            </a:r>
            <a:r>
              <a:rPr lang="zh-CN" altLang="en-US" sz="1400" dirty="0">
                <a:latin typeface="微软雅黑" panose="020B0503020204020204" pitchFamily="34" charset="-122"/>
                <a:ea typeface="微软雅黑" panose="020B0503020204020204" pitchFamily="34" charset="-122"/>
              </a:rPr>
              <a:t>装帧风格，符合传统阅读习惯</a:t>
            </a:r>
            <a:endParaRPr lang="zh-CN" altLang="en-US" sz="1400" dirty="0">
              <a:latin typeface="微软雅黑" panose="020B0503020204020204" pitchFamily="34" charset="-122"/>
              <a:ea typeface="微软雅黑" panose="020B0503020204020204" pitchFamily="34" charset="-122"/>
            </a:endParaRPr>
          </a:p>
        </p:txBody>
      </p:sp>
      <p:sp>
        <p:nvSpPr>
          <p:cNvPr id="13" name="矩形 19"/>
          <p:cNvSpPr>
            <a:spLocks noChangeArrowheads="1"/>
          </p:cNvSpPr>
          <p:nvPr/>
        </p:nvSpPr>
        <p:spPr bwMode="auto">
          <a:xfrm>
            <a:off x="588949" y="4923443"/>
            <a:ext cx="1338828"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5" b="1" dirty="0">
                <a:solidFill>
                  <a:srgbClr val="EA8B00"/>
                </a:solidFill>
                <a:latin typeface="微软雅黑" panose="020B0503020204020204" pitchFamily="34" charset="-122"/>
                <a:ea typeface="微软雅黑" panose="020B0503020204020204" pitchFamily="34" charset="-122"/>
              </a:rPr>
              <a:t>原文原貌</a:t>
            </a:r>
            <a:r>
              <a:rPr lang="zh-CN" altLang="en-US" sz="1795" b="1" dirty="0" smtClean="0">
                <a:solidFill>
                  <a:srgbClr val="EA8B00"/>
                </a:solidFill>
                <a:latin typeface="微软雅黑" panose="020B0503020204020204" pitchFamily="34" charset="-122"/>
                <a:ea typeface="微软雅黑" panose="020B0503020204020204" pitchFamily="34" charset="-122"/>
              </a:rPr>
              <a:t>版</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grpSp>
        <p:nvGrpSpPr>
          <p:cNvPr id="14" name="组合 45"/>
          <p:cNvGrpSpPr/>
          <p:nvPr/>
        </p:nvGrpSpPr>
        <p:grpSpPr bwMode="auto">
          <a:xfrm>
            <a:off x="121127" y="493363"/>
            <a:ext cx="1698825" cy="644792"/>
            <a:chOff x="107504" y="400396"/>
            <a:chExt cx="1514911" cy="575222"/>
          </a:xfrm>
        </p:grpSpPr>
        <p:grpSp>
          <p:nvGrpSpPr>
            <p:cNvPr id="16" name="组合 27"/>
            <p:cNvGrpSpPr/>
            <p:nvPr/>
          </p:nvGrpSpPr>
          <p:grpSpPr bwMode="auto">
            <a:xfrm>
              <a:off x="107504" y="446666"/>
              <a:ext cx="1514911" cy="436796"/>
              <a:chOff x="1813236" y="1309003"/>
              <a:chExt cx="1514911" cy="436796"/>
            </a:xfrm>
          </p:grpSpPr>
          <p:sp>
            <p:nvSpPr>
              <p:cNvPr id="19" name="矩形 18"/>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资源</a:t>
                </a:r>
                <a:r>
                  <a:rPr lang="zh-CN" altLang="en-US" sz="1795" dirty="0">
                    <a:solidFill>
                      <a:prstClr val="black"/>
                    </a:solidFill>
                    <a:latin typeface="微软雅黑" panose="020B0503020204020204" pitchFamily="34" charset="-122"/>
                    <a:ea typeface="微软雅黑" panose="020B0503020204020204" pitchFamily="34" charset="-122"/>
                  </a:rPr>
                  <a:t>呈现</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20" name="矩形 19"/>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7" name="矩形 28"/>
            <p:cNvSpPr>
              <a:spLocks noChangeArrowheads="1"/>
            </p:cNvSpPr>
            <p:nvPr/>
          </p:nvSpPr>
          <p:spPr bwMode="auto">
            <a:xfrm>
              <a:off x="647565" y="688007"/>
              <a:ext cx="790779"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5" dirty="0" smtClean="0">
                  <a:solidFill>
                    <a:srgbClr val="7F7F7F"/>
                  </a:solidFill>
                  <a:latin typeface="Arial" panose="020B0604020202020204" pitchFamily="34" charset="0"/>
                  <a:cs typeface="Arial" panose="020B0604020202020204" pitchFamily="34" charset="0"/>
                </a:rPr>
                <a:t>esources</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18" name="矩形 32"/>
            <p:cNvSpPr>
              <a:spLocks noChangeArrowheads="1"/>
            </p:cNvSpPr>
            <p:nvPr/>
          </p:nvSpPr>
          <p:spPr bwMode="auto">
            <a:xfrm>
              <a:off x="211174"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R</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21" name="文本框 20"/>
          <p:cNvSpPr txBox="1"/>
          <p:nvPr/>
        </p:nvSpPr>
        <p:spPr>
          <a:xfrm>
            <a:off x="264352" y="7183553"/>
            <a:ext cx="559769" cy="369332"/>
          </a:xfrm>
          <a:prstGeom prst="rect">
            <a:avLst/>
          </a:prstGeom>
          <a:noFill/>
        </p:spPr>
        <p:txBody>
          <a:bodyPr wrap="none" rtlCol="0">
            <a:spAutoFit/>
          </a:bodyPr>
          <a:lstStyle/>
          <a:p>
            <a:r>
              <a:rPr lang="en-US" altLang="zh-CN" dirty="0" smtClean="0"/>
              <a:t>-11-</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10991" y="334652"/>
            <a:ext cx="4392488" cy="6480720"/>
          </a:xfrm>
          <a:prstGeom prst="roundRect">
            <a:avLst>
              <a:gd name="adj" fmla="val 489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346030" y="395461"/>
            <a:ext cx="4392488" cy="6480720"/>
          </a:xfrm>
          <a:prstGeom prst="roundRect">
            <a:avLst>
              <a:gd name="adj" fmla="val 489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79042" y="4787949"/>
            <a:ext cx="3456384" cy="1708160"/>
          </a:xfrm>
          <a:prstGeom prst="rect">
            <a:avLst/>
          </a:prstGeom>
          <a:noFill/>
        </p:spPr>
        <p:txBody>
          <a:bodyPr wrap="square" rtlCol="0">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龙源</a:t>
            </a:r>
            <a:r>
              <a:rPr lang="zh-CN" altLang="en-US" sz="1400" dirty="0" smtClean="0">
                <a:solidFill>
                  <a:schemeClr val="bg1"/>
                </a:solidFill>
                <a:latin typeface="微软雅黑" panose="020B0503020204020204" pitchFamily="34" charset="-122"/>
                <a:ea typeface="微软雅黑" panose="020B0503020204020204" pitchFamily="34" charset="-122"/>
              </a:rPr>
              <a:t>音频资源</a:t>
            </a:r>
            <a:r>
              <a:rPr lang="zh-CN" altLang="zh-CN" sz="1400" dirty="0">
                <a:solidFill>
                  <a:schemeClr val="bg1"/>
                </a:solidFill>
                <a:latin typeface="微软雅黑" panose="020B0503020204020204" pitchFamily="34" charset="-122"/>
                <a:ea typeface="微软雅黑" panose="020B0503020204020204" pitchFamily="34" charset="-122"/>
              </a:rPr>
              <a:t>汇聚</a:t>
            </a:r>
            <a:r>
              <a:rPr lang="zh-CN" altLang="zh-CN" sz="1400" dirty="0" smtClean="0">
                <a:solidFill>
                  <a:schemeClr val="bg1"/>
                </a:solidFill>
                <a:latin typeface="微软雅黑" panose="020B0503020204020204" pitchFamily="34" charset="-122"/>
                <a:ea typeface="微软雅黑" panose="020B0503020204020204" pitchFamily="34" charset="-122"/>
              </a:rPr>
              <a:t>了优质</a:t>
            </a:r>
            <a:r>
              <a:rPr lang="zh-CN" altLang="zh-CN" sz="1400" dirty="0">
                <a:solidFill>
                  <a:schemeClr val="bg1"/>
                </a:solidFill>
                <a:latin typeface="微软雅黑" panose="020B0503020204020204" pitchFamily="34" charset="-122"/>
                <a:ea typeface="微软雅黑" panose="020B0503020204020204" pitchFamily="34" charset="-122"/>
              </a:rPr>
              <a:t>音频内容</a:t>
            </a:r>
            <a:r>
              <a:rPr lang="zh-CN" altLang="zh-CN" sz="1400" dirty="0" smtClean="0">
                <a:solidFill>
                  <a:schemeClr val="bg1"/>
                </a:solidFill>
                <a:latin typeface="微软雅黑" panose="020B0503020204020204" pitchFamily="34" charset="-122"/>
                <a:ea typeface="微软雅黑" panose="020B0503020204020204" pitchFamily="34" charset="-122"/>
              </a:rPr>
              <a:t>，</a:t>
            </a:r>
            <a:r>
              <a:rPr lang="zh-CN" altLang="en-US" sz="1400" dirty="0" smtClean="0">
                <a:solidFill>
                  <a:schemeClr val="bg1"/>
                </a:solidFill>
                <a:latin typeface="微软雅黑" panose="020B0503020204020204" pitchFamily="34" charset="-122"/>
                <a:ea typeface="微软雅黑" panose="020B0503020204020204" pitchFamily="34" charset="-122"/>
              </a:rPr>
              <a:t>采</a:t>
            </a:r>
            <a:r>
              <a:rPr lang="zh-CN" altLang="en-US" sz="1400" dirty="0" smtClean="0">
                <a:solidFill>
                  <a:schemeClr val="bg1"/>
                </a:solidFill>
                <a:latin typeface="微软雅黑" panose="020B0503020204020204" pitchFamily="34" charset="-122"/>
                <a:ea typeface="微软雅黑" panose="020B0503020204020204" pitchFamily="34" charset="-122"/>
              </a:rPr>
              <a:t>用</a:t>
            </a:r>
            <a:r>
              <a:rPr lang="en-US" altLang="zh-CN" sz="1400" dirty="0" smtClean="0">
                <a:solidFill>
                  <a:schemeClr val="bg1"/>
                </a:solidFill>
                <a:latin typeface="微软雅黑" panose="020B0503020204020204" pitchFamily="34" charset="-122"/>
                <a:ea typeface="微软雅黑" panose="020B0503020204020204" pitchFamily="34" charset="-122"/>
              </a:rPr>
              <a:t>MP3</a:t>
            </a:r>
            <a:r>
              <a:rPr lang="zh-CN" altLang="en-US" sz="1400" dirty="0" smtClean="0">
                <a:solidFill>
                  <a:schemeClr val="bg1"/>
                </a:solidFill>
                <a:latin typeface="微软雅黑" panose="020B0503020204020204" pitchFamily="34" charset="-122"/>
                <a:ea typeface="微软雅黑" panose="020B0503020204020204" pitchFamily="34" charset="-122"/>
              </a:rPr>
              <a:t>格式存储，无需下载播放器或插件，在线以下浮窗形式播放，支持浮窗锁定和隐藏，在阅读浏览其他页面时，也可以享受听书乐趣。</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814081" y="4784047"/>
            <a:ext cx="3456384" cy="1023742"/>
          </a:xfrm>
          <a:prstGeom prst="rect">
            <a:avLst/>
          </a:prstGeom>
          <a:noFill/>
        </p:spPr>
        <p:txBody>
          <a:bodyPr wrap="square" rtlCol="0">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龙源视频资源高清呈现，以</a:t>
            </a:r>
            <a:r>
              <a:rPr lang="en-US" altLang="zh-CN" sz="1400" dirty="0" smtClean="0">
                <a:solidFill>
                  <a:schemeClr val="bg1"/>
                </a:solidFill>
                <a:latin typeface="微软雅黑" panose="020B0503020204020204" pitchFamily="34" charset="-122"/>
                <a:ea typeface="微软雅黑" panose="020B0503020204020204" pitchFamily="34" charset="-122"/>
              </a:rPr>
              <a:t>MP4</a:t>
            </a:r>
            <a:r>
              <a:rPr lang="zh-CN" altLang="en-US" sz="1400" dirty="0" smtClean="0">
                <a:solidFill>
                  <a:schemeClr val="bg1"/>
                </a:solidFill>
                <a:latin typeface="微软雅黑" panose="020B0503020204020204" pitchFamily="34" charset="-122"/>
                <a:ea typeface="微软雅黑" panose="020B0503020204020204" pitchFamily="34" charset="-122"/>
              </a:rPr>
              <a:t>通用格式存储，保障顺畅</a:t>
            </a:r>
            <a:r>
              <a:rPr lang="zh-CN" altLang="en-US" sz="1400" dirty="0">
                <a:solidFill>
                  <a:schemeClr val="bg1"/>
                </a:solidFill>
                <a:latin typeface="微软雅黑" panose="020B0503020204020204" pitchFamily="34" charset="-122"/>
                <a:ea typeface="微软雅黑" panose="020B0503020204020204" pitchFamily="34" charset="-122"/>
              </a:rPr>
              <a:t>播放。无需下载专用视频播放器或插件，登录后即可播放观看</a:t>
            </a:r>
            <a:r>
              <a:rPr lang="zh-CN" altLang="en-US" sz="1400" dirty="0" smtClean="0">
                <a:solidFill>
                  <a:schemeClr val="bg1"/>
                </a:solidFill>
                <a:latin typeface="微软雅黑" panose="020B0503020204020204" pitchFamily="34" charset="-122"/>
                <a:ea typeface="微软雅黑" panose="020B0503020204020204" pitchFamily="34" charset="-122"/>
              </a:rPr>
              <a:t>。</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2" name="矩形 19"/>
          <p:cNvSpPr>
            <a:spLocks noChangeArrowheads="1"/>
          </p:cNvSpPr>
          <p:nvPr/>
        </p:nvSpPr>
        <p:spPr bwMode="auto">
          <a:xfrm>
            <a:off x="1953236" y="4266094"/>
            <a:ext cx="1107996"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795" b="1" dirty="0" smtClean="0">
                <a:solidFill>
                  <a:srgbClr val="FFFF00"/>
                </a:solidFill>
                <a:latin typeface="微软雅黑" panose="020B0503020204020204" pitchFamily="34" charset="-122"/>
                <a:ea typeface="微软雅黑" panose="020B0503020204020204" pitchFamily="34" charset="-122"/>
              </a:rPr>
              <a:t>音频播放</a:t>
            </a:r>
            <a:endParaRPr lang="zh-CN" altLang="en-US" sz="1795" b="1" dirty="0">
              <a:solidFill>
                <a:srgbClr val="FFFF00"/>
              </a:solidFill>
              <a:latin typeface="微软雅黑" panose="020B0503020204020204" pitchFamily="34" charset="-122"/>
              <a:ea typeface="微软雅黑" panose="020B0503020204020204" pitchFamily="34" charset="-122"/>
            </a:endParaRPr>
          </a:p>
        </p:txBody>
      </p:sp>
      <p:sp>
        <p:nvSpPr>
          <p:cNvPr id="13" name="矩形 19"/>
          <p:cNvSpPr>
            <a:spLocks noChangeArrowheads="1"/>
          </p:cNvSpPr>
          <p:nvPr/>
        </p:nvSpPr>
        <p:spPr bwMode="auto">
          <a:xfrm>
            <a:off x="6988275" y="4266094"/>
            <a:ext cx="1107996"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795" b="1" dirty="0" smtClean="0">
                <a:solidFill>
                  <a:srgbClr val="FFFF00"/>
                </a:solidFill>
                <a:latin typeface="微软雅黑" panose="020B0503020204020204" pitchFamily="34" charset="-122"/>
                <a:ea typeface="微软雅黑" panose="020B0503020204020204" pitchFamily="34" charset="-122"/>
              </a:rPr>
              <a:t>视频播放</a:t>
            </a:r>
            <a:endParaRPr lang="zh-CN" altLang="en-US" sz="1795" b="1" dirty="0">
              <a:solidFill>
                <a:srgbClr val="FFFF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9646379" y="7183553"/>
            <a:ext cx="559769" cy="369332"/>
          </a:xfrm>
          <a:prstGeom prst="rect">
            <a:avLst/>
          </a:prstGeom>
          <a:noFill/>
        </p:spPr>
        <p:txBody>
          <a:bodyPr wrap="none" rtlCol="0">
            <a:spAutoFit/>
          </a:bodyPr>
          <a:lstStyle/>
          <a:p>
            <a:r>
              <a:rPr lang="en-US" altLang="zh-CN" dirty="0" smtClean="0"/>
              <a:t>-</a:t>
            </a:r>
            <a:r>
              <a:rPr lang="en-US" altLang="zh-CN" dirty="0" smtClean="0"/>
              <a:t>12-</a:t>
            </a:r>
            <a:endParaRPr lang="zh-CN" altLang="en-US" dirty="0"/>
          </a:p>
        </p:txBody>
      </p:sp>
      <p:grpSp>
        <p:nvGrpSpPr>
          <p:cNvPr id="3" name="组合 2"/>
          <p:cNvGrpSpPr/>
          <p:nvPr/>
        </p:nvGrpSpPr>
        <p:grpSpPr>
          <a:xfrm>
            <a:off x="371047" y="595279"/>
            <a:ext cx="4234358" cy="3410188"/>
            <a:chOff x="371047" y="595279"/>
            <a:chExt cx="4234358" cy="3410188"/>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1047" y="595279"/>
              <a:ext cx="4234358" cy="3410188"/>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207" r="6510"/>
            <a:stretch>
              <a:fillRect/>
            </a:stretch>
          </p:blipFill>
          <p:spPr>
            <a:xfrm>
              <a:off x="521494" y="767898"/>
              <a:ext cx="3888432" cy="2185676"/>
            </a:xfrm>
            <a:prstGeom prst="rect">
              <a:avLst/>
            </a:prstGeom>
          </p:spPr>
        </p:pic>
      </p:grpSp>
      <p:grpSp>
        <p:nvGrpSpPr>
          <p:cNvPr id="2" name="组合 1"/>
          <p:cNvGrpSpPr/>
          <p:nvPr/>
        </p:nvGrpSpPr>
        <p:grpSpPr>
          <a:xfrm>
            <a:off x="5423382" y="590516"/>
            <a:ext cx="4237782" cy="3410188"/>
            <a:chOff x="5423382" y="590516"/>
            <a:chExt cx="4237782" cy="3410188"/>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382" y="590516"/>
              <a:ext cx="4237782" cy="3410188"/>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11229" r="11569" b="10728"/>
            <a:stretch>
              <a:fillRect/>
            </a:stretch>
          </p:blipFill>
          <p:spPr>
            <a:xfrm>
              <a:off x="5634062" y="767898"/>
              <a:ext cx="3816424" cy="2140372"/>
            </a:xfrm>
            <a:prstGeom prst="rect">
              <a:avLst/>
            </a:prstGeom>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5"/>
          <p:cNvGrpSpPr/>
          <p:nvPr/>
        </p:nvGrpSpPr>
        <p:grpSpPr bwMode="auto">
          <a:xfrm>
            <a:off x="121127" y="493363"/>
            <a:ext cx="1899200" cy="644792"/>
            <a:chOff x="107504" y="400396"/>
            <a:chExt cx="1693594" cy="575222"/>
          </a:xfrm>
        </p:grpSpPr>
        <p:grpSp>
          <p:nvGrpSpPr>
            <p:cNvPr id="6" name="组合 27"/>
            <p:cNvGrpSpPr/>
            <p:nvPr/>
          </p:nvGrpSpPr>
          <p:grpSpPr bwMode="auto">
            <a:xfrm>
              <a:off x="107504" y="446666"/>
              <a:ext cx="1693594" cy="436796"/>
              <a:chOff x="1813236" y="1309003"/>
              <a:chExt cx="1693594" cy="436796"/>
            </a:xfrm>
          </p:grpSpPr>
          <p:sp>
            <p:nvSpPr>
              <p:cNvPr id="9" name="矩形 8"/>
              <p:cNvSpPr/>
              <p:nvPr/>
            </p:nvSpPr>
            <p:spPr>
              <a:xfrm>
                <a:off x="2340102" y="1309003"/>
                <a:ext cx="1166728"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检索</a:t>
                </a:r>
                <a:r>
                  <a:rPr lang="en-US" altLang="zh-CN" sz="1795" dirty="0" smtClean="0">
                    <a:solidFill>
                      <a:prstClr val="black"/>
                    </a:solidFill>
                    <a:latin typeface="微软雅黑" panose="020B0503020204020204" pitchFamily="34" charset="-122"/>
                    <a:ea typeface="微软雅黑" panose="020B0503020204020204" pitchFamily="34" charset="-122"/>
                  </a:rPr>
                  <a:t>&amp;</a:t>
                </a:r>
                <a:r>
                  <a:rPr lang="zh-CN" altLang="en-US" sz="1795" dirty="0" smtClean="0">
                    <a:solidFill>
                      <a:prstClr val="black"/>
                    </a:solidFill>
                    <a:latin typeface="微软雅黑" panose="020B0503020204020204" pitchFamily="34" charset="-122"/>
                    <a:ea typeface="微软雅黑" panose="020B0503020204020204" pitchFamily="34" charset="-122"/>
                  </a:rPr>
                  <a:t>文库</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10" name="矩形 9"/>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7" name="矩形 28"/>
            <p:cNvSpPr>
              <a:spLocks noChangeArrowheads="1"/>
            </p:cNvSpPr>
            <p:nvPr/>
          </p:nvSpPr>
          <p:spPr bwMode="auto">
            <a:xfrm>
              <a:off x="647565" y="688007"/>
              <a:ext cx="662127"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5" dirty="0" err="1" smtClean="0">
                  <a:solidFill>
                    <a:srgbClr val="7F7F7F"/>
                  </a:solidFill>
                  <a:latin typeface="Arial" panose="020B0604020202020204" pitchFamily="34" charset="0"/>
                  <a:cs typeface="Arial" panose="020B0604020202020204" pitchFamily="34" charset="0"/>
                </a:rPr>
                <a:t>etrieval</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8" name="矩形 32"/>
            <p:cNvSpPr>
              <a:spLocks noChangeArrowheads="1"/>
            </p:cNvSpPr>
            <p:nvPr/>
          </p:nvSpPr>
          <p:spPr bwMode="auto">
            <a:xfrm>
              <a:off x="211174"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R</a:t>
              </a:r>
              <a:endParaRPr lang="zh-CN" altLang="en-US" sz="3590" dirty="0">
                <a:solidFill>
                  <a:srgbClr val="FFFFFF"/>
                </a:solidFill>
                <a:latin typeface="Arial" panose="020B0604020202020204" pitchFamily="34" charset="0"/>
                <a:cs typeface="Arial" panose="020B0604020202020204" pitchFamily="34" charset="0"/>
              </a:endParaRPr>
            </a:p>
          </p:txBody>
        </p:sp>
      </p:gr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9473" y="1850744"/>
            <a:ext cx="3914775" cy="504825"/>
          </a:xfrm>
          <a:prstGeom prst="rect">
            <a:avLst/>
          </a:prstGeom>
        </p:spPr>
      </p:pic>
      <p:sp>
        <p:nvSpPr>
          <p:cNvPr id="13" name="圆角矩形 12"/>
          <p:cNvSpPr/>
          <p:nvPr/>
        </p:nvSpPr>
        <p:spPr>
          <a:xfrm>
            <a:off x="263795" y="2434671"/>
            <a:ext cx="10194803" cy="3240360"/>
          </a:xfrm>
          <a:prstGeom prst="roundRect">
            <a:avLst>
              <a:gd name="adj" fmla="val 489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l="12271" r="11932"/>
          <a:stretch>
            <a:fillRect/>
          </a:stretch>
        </p:blipFill>
        <p:spPr>
          <a:xfrm>
            <a:off x="4409926" y="1699127"/>
            <a:ext cx="7056784" cy="4711448"/>
          </a:xfrm>
          <a:prstGeom prst="rect">
            <a:avLst/>
          </a:prstGeom>
        </p:spPr>
      </p:pic>
      <p:sp>
        <p:nvSpPr>
          <p:cNvPr id="15" name="文本框 14"/>
          <p:cNvSpPr txBox="1"/>
          <p:nvPr/>
        </p:nvSpPr>
        <p:spPr>
          <a:xfrm>
            <a:off x="544243" y="3200771"/>
            <a:ext cx="3585234" cy="1708160"/>
          </a:xfrm>
          <a:prstGeom prst="rect">
            <a:avLst/>
          </a:prstGeom>
          <a:noFill/>
        </p:spPr>
        <p:txBody>
          <a:bodyPr wrap="square" rtlCol="0">
            <a:spAutoFit/>
          </a:bodyPr>
          <a:lstStyle/>
          <a:p>
            <a:pPr>
              <a:lnSpc>
                <a:spcPct val="150000"/>
              </a:lnSpc>
            </a:pPr>
            <a:r>
              <a:rPr lang="zh-CN" altLang="en-US" sz="1400" b="1" dirty="0" smtClean="0">
                <a:solidFill>
                  <a:srgbClr val="FFFF00"/>
                </a:solidFill>
                <a:latin typeface="微软雅黑" panose="020B0503020204020204" pitchFamily="34" charset="-122"/>
                <a:ea typeface="微软雅黑" panose="020B0503020204020204" pitchFamily="34" charset="-122"/>
              </a:rPr>
              <a:t>快捷的检索服务</a:t>
            </a:r>
            <a:endParaRPr lang="en-US" altLang="zh-CN" sz="1400" b="1" dirty="0" smtClean="0">
              <a:solidFill>
                <a:srgbClr val="FFFF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dirty="0" smtClean="0">
                <a:solidFill>
                  <a:schemeClr val="bg1"/>
                </a:solidFill>
                <a:latin typeface="微软雅黑" panose="020B0503020204020204" pitchFamily="34" charset="-122"/>
                <a:ea typeface="微软雅黑" panose="020B0503020204020204" pitchFamily="34" charset="-122"/>
              </a:rPr>
              <a:t>每个资源模块下均配有对应资源的检索功能，快速定位要找的资源</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dirty="0" smtClean="0">
                <a:solidFill>
                  <a:schemeClr val="bg1"/>
                </a:solidFill>
                <a:latin typeface="微软雅黑" panose="020B0503020204020204" pitchFamily="34" charset="-122"/>
                <a:ea typeface="微软雅黑" panose="020B0503020204020204" pitchFamily="34" charset="-122"/>
              </a:rPr>
              <a:t>搜索更多内容可以进入“文库”模块，囊括了</a:t>
            </a:r>
            <a:r>
              <a:rPr lang="en-US" altLang="zh-CN" sz="1400" dirty="0" smtClean="0">
                <a:solidFill>
                  <a:schemeClr val="bg1"/>
                </a:solidFill>
                <a:latin typeface="微软雅黑" panose="020B0503020204020204" pitchFamily="34" charset="-122"/>
                <a:ea typeface="微软雅黑" panose="020B0503020204020204" pitchFamily="34" charset="-122"/>
              </a:rPr>
              <a:t>2000</a:t>
            </a:r>
            <a:r>
              <a:rPr lang="zh-CN" altLang="en-US" sz="1400" dirty="0" smtClean="0">
                <a:solidFill>
                  <a:schemeClr val="bg1"/>
                </a:solidFill>
                <a:latin typeface="微软雅黑" panose="020B0503020204020204" pitchFamily="34" charset="-122"/>
                <a:ea typeface="微软雅黑" panose="020B0503020204020204" pitchFamily="34" charset="-122"/>
              </a:rPr>
              <a:t>万篇优质文章内容。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264352" y="7183553"/>
            <a:ext cx="559769" cy="369332"/>
          </a:xfrm>
          <a:prstGeom prst="rect">
            <a:avLst/>
          </a:prstGeom>
          <a:noFill/>
        </p:spPr>
        <p:txBody>
          <a:bodyPr wrap="none" rtlCol="0">
            <a:spAutoFit/>
          </a:bodyPr>
          <a:lstStyle/>
          <a:p>
            <a:r>
              <a:rPr lang="en-US" altLang="zh-CN" dirty="0" smtClean="0"/>
              <a:t>-13-</a:t>
            </a:r>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263795" y="2434671"/>
            <a:ext cx="9834763" cy="3240360"/>
          </a:xfrm>
          <a:prstGeom prst="roundRect">
            <a:avLst>
              <a:gd name="adj" fmla="val 489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6314761" y="2877605"/>
            <a:ext cx="3585234" cy="2354491"/>
          </a:xfrm>
          <a:prstGeom prst="rect">
            <a:avLst/>
          </a:prstGeom>
          <a:noFill/>
        </p:spPr>
        <p:txBody>
          <a:bodyPr wrap="square" rtlCol="0">
            <a:spAutoFit/>
          </a:bodyPr>
          <a:lstStyle/>
          <a:p>
            <a:pPr>
              <a:lnSpc>
                <a:spcPct val="150000"/>
              </a:lnSpc>
            </a:pPr>
            <a:r>
              <a:rPr lang="zh-CN" altLang="en-US" sz="1400" b="1" dirty="0" smtClean="0">
                <a:solidFill>
                  <a:srgbClr val="FFFF00"/>
                </a:solidFill>
                <a:latin typeface="微软雅黑" panose="020B0503020204020204" pitchFamily="34" charset="-122"/>
                <a:ea typeface="微软雅黑" panose="020B0503020204020204" pitchFamily="34" charset="-122"/>
              </a:rPr>
              <a:t>资源文章收藏</a:t>
            </a:r>
            <a:r>
              <a:rPr lang="zh-CN" altLang="en-US" sz="1400" b="1" dirty="0" smtClean="0">
                <a:solidFill>
                  <a:srgbClr val="FFFF00"/>
                </a:solidFill>
                <a:latin typeface="微软雅黑" panose="020B0503020204020204" pitchFamily="34" charset="-122"/>
                <a:ea typeface="微软雅黑" panose="020B0503020204020204" pitchFamily="34" charset="-122"/>
              </a:rPr>
              <a:t>服务，注册用户可享</a:t>
            </a:r>
            <a:endParaRPr lang="en-US" altLang="zh-CN" sz="1400" b="1" dirty="0" smtClean="0">
              <a:solidFill>
                <a:srgbClr val="FFFF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smtClean="0">
                <a:solidFill>
                  <a:schemeClr val="bg1"/>
                </a:solidFill>
                <a:latin typeface="微软雅黑" panose="020B0503020204020204" pitchFamily="34" charset="-122"/>
                <a:ea typeface="微软雅黑" panose="020B0503020204020204" pitchFamily="34" charset="-122"/>
              </a:rPr>
              <a:t>我的书架</a:t>
            </a:r>
            <a:r>
              <a:rPr lang="zh-CN" altLang="en-US" sz="1400" dirty="0" smtClean="0">
                <a:solidFill>
                  <a:schemeClr val="bg1"/>
                </a:solidFill>
                <a:latin typeface="微软雅黑" panose="020B0503020204020204" pitchFamily="34" charset="-122"/>
                <a:ea typeface="微软雅黑" panose="020B0503020204020204" pitchFamily="34" charset="-122"/>
              </a:rPr>
              <a:t>，可以对阅览室内的期刊、图书、音频、视频资源进行收藏，点击目录页面封面右侧的“加入书架”即可</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smtClean="0">
                <a:solidFill>
                  <a:schemeClr val="bg1"/>
                </a:solidFill>
                <a:latin typeface="微软雅黑" panose="020B0503020204020204" pitchFamily="34" charset="-122"/>
                <a:ea typeface="微软雅黑" panose="020B0503020204020204" pitchFamily="34" charset="-122"/>
              </a:rPr>
              <a:t>我的收藏</a:t>
            </a:r>
            <a:r>
              <a:rPr lang="zh-CN" altLang="en-US" sz="1400" dirty="0" smtClean="0">
                <a:solidFill>
                  <a:schemeClr val="bg1"/>
                </a:solidFill>
                <a:latin typeface="微软雅黑" panose="020B0503020204020204" pitchFamily="34" charset="-122"/>
                <a:ea typeface="微软雅黑" panose="020B0503020204020204" pitchFamily="34" charset="-122"/>
              </a:rPr>
              <a:t>，可对喜爱的文章进行收藏，方便后续查看。点击文章正文标题右侧“</a:t>
            </a:r>
            <a:r>
              <a:rPr lang="zh-CN" altLang="en-US" sz="1400" dirty="0" smtClean="0">
                <a:solidFill>
                  <a:schemeClr val="bg1"/>
                </a:solidFill>
                <a:latin typeface="宋体" panose="02010600030101010101" pitchFamily="2" charset="-122"/>
              </a:rPr>
              <a:t>★</a:t>
            </a:r>
            <a:r>
              <a:rPr lang="zh-CN" altLang="en-US" sz="1400" dirty="0" smtClean="0">
                <a:solidFill>
                  <a:schemeClr val="bg1"/>
                </a:solidFill>
                <a:latin typeface="微软雅黑" panose="020B0503020204020204" pitchFamily="34" charset="-122"/>
                <a:ea typeface="微软雅黑" panose="020B0503020204020204" pitchFamily="34" charset="-122"/>
              </a:rPr>
              <a:t>” 加入收藏。</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0610" y="1043533"/>
            <a:ext cx="6062856" cy="5755224"/>
            <a:chOff x="3254" y="-2723"/>
            <a:chExt cx="7232423" cy="6865447"/>
          </a:xfrm>
        </p:grpSpPr>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988"/>
            <a:stretch>
              <a:fillRect/>
            </a:stretch>
          </p:blipFill>
          <p:spPr>
            <a:xfrm>
              <a:off x="17438" y="-2723"/>
              <a:ext cx="7218239" cy="3748023"/>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 y="3745300"/>
              <a:ext cx="7232423" cy="3117424"/>
            </a:xfrm>
            <a:prstGeom prst="rect">
              <a:avLst/>
            </a:prstGeom>
          </p:spPr>
        </p:pic>
      </p:grpSp>
      <p:grpSp>
        <p:nvGrpSpPr>
          <p:cNvPr id="15" name="组合 45"/>
          <p:cNvGrpSpPr/>
          <p:nvPr/>
        </p:nvGrpSpPr>
        <p:grpSpPr bwMode="auto">
          <a:xfrm>
            <a:off x="7806666" y="493363"/>
            <a:ext cx="2363902" cy="644792"/>
            <a:chOff x="632228" y="400396"/>
            <a:chExt cx="2107988" cy="575222"/>
          </a:xfrm>
        </p:grpSpPr>
        <p:grpSp>
          <p:nvGrpSpPr>
            <p:cNvPr id="16" name="组合 27"/>
            <p:cNvGrpSpPr/>
            <p:nvPr/>
          </p:nvGrpSpPr>
          <p:grpSpPr bwMode="auto">
            <a:xfrm>
              <a:off x="632228" y="443122"/>
              <a:ext cx="2107988" cy="440340"/>
              <a:chOff x="2337960" y="1305459"/>
              <a:chExt cx="2107988" cy="440340"/>
            </a:xfrm>
          </p:grpSpPr>
          <p:sp>
            <p:nvSpPr>
              <p:cNvPr id="19" name="矩形 18"/>
              <p:cNvSpPr/>
              <p:nvPr/>
            </p:nvSpPr>
            <p:spPr>
              <a:xfrm>
                <a:off x="2337960" y="1305459"/>
                <a:ext cx="1578414"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我的书架</a:t>
                </a:r>
                <a:r>
                  <a:rPr lang="en-US" altLang="zh-CN" sz="1795" dirty="0" smtClean="0">
                    <a:solidFill>
                      <a:prstClr val="black"/>
                    </a:solidFill>
                    <a:latin typeface="微软雅黑" panose="020B0503020204020204" pitchFamily="34" charset="-122"/>
                    <a:ea typeface="微软雅黑" panose="020B0503020204020204" pitchFamily="34" charset="-122"/>
                  </a:rPr>
                  <a:t>&amp;</a:t>
                </a:r>
                <a:r>
                  <a:rPr lang="zh-CN" altLang="en-US" sz="1795" dirty="0" smtClean="0">
                    <a:solidFill>
                      <a:prstClr val="black"/>
                    </a:solidFill>
                    <a:latin typeface="微软雅黑" panose="020B0503020204020204" pitchFamily="34" charset="-122"/>
                    <a:ea typeface="微软雅黑" panose="020B0503020204020204" pitchFamily="34" charset="-122"/>
                  </a:rPr>
                  <a:t>收藏</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20" name="矩形 19"/>
              <p:cNvSpPr/>
              <p:nvPr/>
            </p:nvSpPr>
            <p:spPr>
              <a:xfrm>
                <a:off x="3905887"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7" name="矩形 28"/>
            <p:cNvSpPr>
              <a:spLocks noChangeArrowheads="1"/>
            </p:cNvSpPr>
            <p:nvPr/>
          </p:nvSpPr>
          <p:spPr bwMode="auto">
            <a:xfrm>
              <a:off x="684793" y="688007"/>
              <a:ext cx="1536959"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345" dirty="0" err="1" smtClean="0">
                  <a:solidFill>
                    <a:srgbClr val="7F7F7F"/>
                  </a:solidFill>
                  <a:latin typeface="Arial" panose="020B0604020202020204" pitchFamily="34" charset="0"/>
                  <a:cs typeface="Arial" panose="020B0604020202020204" pitchFamily="34" charset="0"/>
                </a:rPr>
                <a:t>Bookshelf&amp;Collectio</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18" name="矩形 32"/>
            <p:cNvSpPr>
              <a:spLocks noChangeArrowheads="1"/>
            </p:cNvSpPr>
            <p:nvPr/>
          </p:nvSpPr>
          <p:spPr bwMode="auto">
            <a:xfrm>
              <a:off x="2253138"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n</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21" name="文本框 20"/>
          <p:cNvSpPr txBox="1"/>
          <p:nvPr/>
        </p:nvSpPr>
        <p:spPr>
          <a:xfrm>
            <a:off x="9646379" y="7183553"/>
            <a:ext cx="559769" cy="369332"/>
          </a:xfrm>
          <a:prstGeom prst="rect">
            <a:avLst/>
          </a:prstGeom>
          <a:noFill/>
        </p:spPr>
        <p:txBody>
          <a:bodyPr wrap="none" rtlCol="0">
            <a:spAutoFit/>
          </a:bodyPr>
          <a:lstStyle/>
          <a:p>
            <a:r>
              <a:rPr lang="en-US" altLang="zh-CN" dirty="0" smtClean="0"/>
              <a:t>-</a:t>
            </a:r>
            <a:r>
              <a:rPr lang="en-US" altLang="zh-CN" dirty="0" smtClean="0"/>
              <a:t>14-</a:t>
            </a:r>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4"/>
          <p:cNvPicPr>
            <a:picLocks noChangeAspect="1"/>
          </p:cNvPicPr>
          <p:nvPr/>
        </p:nvPicPr>
        <p:blipFill>
          <a:blip r:embed="rId1"/>
          <a:stretch>
            <a:fillRect/>
          </a:stretch>
        </p:blipFill>
        <p:spPr>
          <a:xfrm>
            <a:off x="100330" y="2537460"/>
            <a:ext cx="10058400" cy="3790315"/>
          </a:xfrm>
          <a:prstGeom prst="rect">
            <a:avLst/>
          </a:prstGeom>
        </p:spPr>
      </p:pic>
      <p:sp>
        <p:nvSpPr>
          <p:cNvPr id="3" name="文本框 2"/>
          <p:cNvSpPr txBox="1"/>
          <p:nvPr/>
        </p:nvSpPr>
        <p:spPr>
          <a:xfrm>
            <a:off x="900430" y="1221105"/>
            <a:ext cx="7675880" cy="368300"/>
          </a:xfrm>
          <a:prstGeom prst="rect">
            <a:avLst/>
          </a:prstGeom>
          <a:noFill/>
        </p:spPr>
        <p:txBody>
          <a:bodyPr wrap="square" rtlCol="0">
            <a:spAutoFit/>
          </a:bodyPr>
          <a:p>
            <a:pPr algn="ctr"/>
            <a:r>
              <a:rPr lang="en-US" altLang="zh-CN"/>
              <a:t>1</a:t>
            </a:r>
            <a:r>
              <a:rPr lang="zh-CN" altLang="en-US"/>
              <a:t>、点击安徽财经大学首页</a:t>
            </a:r>
            <a:r>
              <a:rPr lang="en-US" altLang="zh-CN"/>
              <a:t>-</a:t>
            </a:r>
            <a:r>
              <a:rPr lang="zh-CN" altLang="en-US"/>
              <a:t>公共服务</a:t>
            </a:r>
            <a:r>
              <a:rPr lang="en-US" altLang="zh-CN"/>
              <a:t>-</a:t>
            </a:r>
            <a:r>
              <a:rPr lang="zh-CN" altLang="en-US"/>
              <a:t>点资资源</a:t>
            </a: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121127" y="517429"/>
            <a:ext cx="1704004" cy="644792"/>
            <a:chOff x="107504" y="421865"/>
            <a:chExt cx="1519530" cy="575222"/>
          </a:xfrm>
        </p:grpSpPr>
        <p:grpSp>
          <p:nvGrpSpPr>
            <p:cNvPr id="3" name="组合 27"/>
            <p:cNvGrpSpPr/>
            <p:nvPr/>
          </p:nvGrpSpPr>
          <p:grpSpPr bwMode="auto">
            <a:xfrm>
              <a:off x="107504" y="446666"/>
              <a:ext cx="1514911" cy="436796"/>
              <a:chOff x="1813236" y="1309003"/>
              <a:chExt cx="1514911" cy="436796"/>
            </a:xfrm>
          </p:grpSpPr>
          <p:sp>
            <p:nvSpPr>
              <p:cNvPr id="6" name="矩形 5"/>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典型案例</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647565" y="688007"/>
              <a:ext cx="979469"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5" dirty="0" err="1" smtClean="0">
                  <a:solidFill>
                    <a:srgbClr val="7F7F7F"/>
                  </a:solidFill>
                  <a:latin typeface="Arial" panose="020B0604020202020204" pitchFamily="34" charset="0"/>
                  <a:cs typeface="Arial" panose="020B0604020202020204" pitchFamily="34" charset="0"/>
                </a:rPr>
                <a:t>ypical</a:t>
              </a:r>
              <a:r>
                <a:rPr lang="en-US" altLang="zh-CN" sz="1345" dirty="0" smtClean="0">
                  <a:solidFill>
                    <a:srgbClr val="7F7F7F"/>
                  </a:solidFill>
                  <a:latin typeface="Arial" panose="020B0604020202020204" pitchFamily="34" charset="0"/>
                  <a:cs typeface="Arial" panose="020B0604020202020204" pitchFamily="34" charset="0"/>
                </a:rPr>
                <a:t> </a:t>
              </a:r>
              <a:r>
                <a:rPr lang="en-US" altLang="zh-CN" sz="1345" dirty="0">
                  <a:solidFill>
                    <a:srgbClr val="7F7F7F"/>
                  </a:solidFill>
                  <a:latin typeface="Arial" panose="020B0604020202020204" pitchFamily="34" charset="0"/>
                  <a:cs typeface="Arial" panose="020B0604020202020204" pitchFamily="34" charset="0"/>
                </a:rPr>
                <a:t>users</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19430" y="421865"/>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a:solidFill>
                    <a:srgbClr val="FFFFFF"/>
                  </a:solidFill>
                  <a:latin typeface="Arial" panose="020B0604020202020204" pitchFamily="34" charset="0"/>
                  <a:cs typeface="Arial" panose="020B0604020202020204" pitchFamily="34" charset="0"/>
                </a:rPr>
                <a:t>T</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8" name="矩形 7"/>
          <p:cNvSpPr/>
          <p:nvPr/>
        </p:nvSpPr>
        <p:spPr>
          <a:xfrm>
            <a:off x="1752625" y="665522"/>
            <a:ext cx="4716035" cy="369332"/>
          </a:xfrm>
          <a:prstGeom prst="rect">
            <a:avLst/>
          </a:prstGeom>
        </p:spPr>
        <p:txBody>
          <a:bodyPr wrap="none">
            <a:spAutoFit/>
          </a:bodyPr>
          <a:lstStyle/>
          <a:p>
            <a:pPr marL="128270" algn="ctr" defTabSz="462280"/>
            <a:r>
              <a:rPr lang="zh-CN" altLang="en-US" b="1" dirty="0">
                <a:solidFill>
                  <a:srgbClr val="FFC000"/>
                </a:solidFill>
                <a:latin typeface="微软雅黑" panose="020B0503020204020204" pitchFamily="34" charset="-122"/>
                <a:ea typeface="微软雅黑" panose="020B0503020204020204" pitchFamily="34" charset="-122"/>
              </a:rPr>
              <a:t>海内外超过</a:t>
            </a:r>
            <a:r>
              <a:rPr lang="en-US" altLang="zh-CN" b="1" dirty="0">
                <a:solidFill>
                  <a:srgbClr val="FFC000"/>
                </a:solidFill>
                <a:latin typeface="微软雅黑" panose="020B0503020204020204" pitchFamily="34" charset="-122"/>
                <a:ea typeface="微软雅黑" panose="020B0503020204020204" pitchFamily="34" charset="-122"/>
              </a:rPr>
              <a:t>5000</a:t>
            </a:r>
            <a:r>
              <a:rPr lang="zh-CN" altLang="en-US" b="1" dirty="0">
                <a:solidFill>
                  <a:srgbClr val="FFC000"/>
                </a:solidFill>
                <a:latin typeface="微软雅黑" panose="020B0503020204020204" pitchFamily="34" charset="-122"/>
                <a:ea typeface="微软雅黑" panose="020B0503020204020204" pitchFamily="34" charset="-122"/>
              </a:rPr>
              <a:t>家知名机构的认同与选择  </a:t>
            </a:r>
            <a:endParaRPr lang="zh-CN" altLang="en-US" b="1" dirty="0">
              <a:solidFill>
                <a:srgbClr val="FFC000"/>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196817" y="2825905"/>
            <a:ext cx="10032855" cy="4272254"/>
            <a:chOff x="227158" y="1629323"/>
            <a:chExt cx="11920161" cy="5075919"/>
          </a:xfrm>
        </p:grpSpPr>
        <p:grpSp>
          <p:nvGrpSpPr>
            <p:cNvPr id="9" name="组合 8"/>
            <p:cNvGrpSpPr/>
            <p:nvPr/>
          </p:nvGrpSpPr>
          <p:grpSpPr>
            <a:xfrm>
              <a:off x="227158" y="1629323"/>
              <a:ext cx="11920161" cy="3928788"/>
              <a:chOff x="227159" y="1629323"/>
              <a:chExt cx="11698942" cy="3855876"/>
            </a:xfrm>
          </p:grpSpPr>
          <p:pic>
            <p:nvPicPr>
              <p:cNvPr id="10" name="图片 9" descr="图片 6"/>
              <p:cNvPicPr>
                <a:picLocks noChangeAspect="1"/>
              </p:cNvPicPr>
              <p:nvPr/>
            </p:nvPicPr>
            <p:blipFill>
              <a:blip r:embed="rId1" cstate="hqprint"/>
              <a:srcRect/>
              <a:stretch>
                <a:fillRect/>
              </a:stretch>
            </p:blipFill>
            <p:spPr>
              <a:xfrm>
                <a:off x="6760964" y="1629323"/>
                <a:ext cx="5165137" cy="3855876"/>
              </a:xfrm>
              <a:prstGeom prst="rect">
                <a:avLst/>
              </a:prstGeom>
              <a:ln w="12700">
                <a:miter lim="400000"/>
                <a:headEnd/>
                <a:tailEnd/>
              </a:ln>
            </p:spPr>
          </p:pic>
          <p:pic>
            <p:nvPicPr>
              <p:cNvPr id="11" name="1553037971125_07_26_09__03_20_2019.jpg" descr="1553037971125_07_26_09__03_20_2019.jpg"/>
              <p:cNvPicPr>
                <a:picLocks noChangeAspect="1"/>
              </p:cNvPicPr>
              <p:nvPr/>
            </p:nvPicPr>
            <p:blipFill>
              <a:blip r:embed="rId2"/>
              <a:stretch>
                <a:fillRect/>
              </a:stretch>
            </p:blipFill>
            <p:spPr>
              <a:xfrm>
                <a:off x="227159" y="1671847"/>
                <a:ext cx="4874330" cy="3578332"/>
              </a:xfrm>
              <a:prstGeom prst="rect">
                <a:avLst/>
              </a:prstGeom>
              <a:ln w="12700">
                <a:miter lim="400000"/>
                <a:headEnd/>
                <a:tailEnd/>
              </a:ln>
            </p:spPr>
          </p:pic>
          <p:pic>
            <p:nvPicPr>
              <p:cNvPr id="12" name="1553038003238_07_26_41__03_20_2019.jpg" descr="1553038003238_07_26_41__03_20_2019.jpg"/>
              <p:cNvPicPr>
                <a:picLocks noChangeAspect="1"/>
              </p:cNvPicPr>
              <p:nvPr/>
            </p:nvPicPr>
            <p:blipFill>
              <a:blip r:embed="rId3" cstate="hqprint"/>
              <a:srcRect/>
              <a:stretch>
                <a:fillRect/>
              </a:stretch>
            </p:blipFill>
            <p:spPr>
              <a:xfrm>
                <a:off x="5101489" y="1666071"/>
                <a:ext cx="1588913" cy="3612349"/>
              </a:xfrm>
              <a:prstGeom prst="rect">
                <a:avLst/>
              </a:prstGeom>
              <a:ln w="12700">
                <a:miter lim="400000"/>
                <a:headEnd/>
                <a:tailEnd/>
              </a:ln>
            </p:spPr>
          </p:pic>
        </p:grpSp>
        <p:pic>
          <p:nvPicPr>
            <p:cNvPr id="13"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982" y="6034193"/>
              <a:ext cx="2046100" cy="67104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982" y="5306661"/>
              <a:ext cx="2562863" cy="6710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29873" r="56477" b="33686"/>
            <a:stretch>
              <a:fillRect/>
            </a:stretch>
          </p:blipFill>
          <p:spPr bwMode="auto">
            <a:xfrm>
              <a:off x="2421082" y="6029833"/>
              <a:ext cx="4065193" cy="67540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76" r="47217" b="29785"/>
            <a:stretch>
              <a:fillRect/>
            </a:stretch>
          </p:blipFill>
          <p:spPr bwMode="auto">
            <a:xfrm>
              <a:off x="3039751" y="5407307"/>
              <a:ext cx="2883068" cy="55237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4382" r="4041"/>
            <a:stretch>
              <a:fillRect/>
            </a:stretch>
          </p:blipFill>
          <p:spPr bwMode="auto">
            <a:xfrm>
              <a:off x="6024726" y="5430744"/>
              <a:ext cx="2443866" cy="54637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486275" y="6116195"/>
              <a:ext cx="1424955" cy="45464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9" name="图片 5" descr="QQ20130117-7.png"/>
            <p:cNvPicPr>
              <a:picLocks noChangeAspect="1"/>
            </p:cNvPicPr>
            <p:nvPr/>
          </p:nvPicPr>
          <p:blipFill>
            <a:blip r:embed="rId10" cstate="print"/>
            <a:srcRect/>
            <a:stretch>
              <a:fillRect/>
            </a:stretch>
          </p:blipFill>
          <p:spPr bwMode="auto">
            <a:xfrm>
              <a:off x="8542098" y="5485199"/>
              <a:ext cx="1585970" cy="443534"/>
            </a:xfrm>
            <a:prstGeom prst="roundRect">
              <a:avLst>
                <a:gd name="adj" fmla="val 8594"/>
              </a:avLst>
            </a:prstGeom>
            <a:solidFill>
              <a:srgbClr val="FFFFFF">
                <a:shade val="85000"/>
              </a:srgbClr>
            </a:solidFill>
            <a:ln>
              <a:noFill/>
            </a:ln>
            <a:effectLst/>
          </p:spPr>
        </p:pic>
        <p:pic>
          <p:nvPicPr>
            <p:cNvPr id="20" name="图片 19" descr="中央财经大学.jpg"/>
            <p:cNvPicPr>
              <a:picLocks noChangeAspect="1"/>
            </p:cNvPicPr>
            <p:nvPr/>
          </p:nvPicPr>
          <p:blipFill>
            <a:blip r:embed="rId11"/>
            <a:stretch>
              <a:fillRect/>
            </a:stretch>
          </p:blipFill>
          <p:spPr>
            <a:xfrm>
              <a:off x="7918499" y="6067954"/>
              <a:ext cx="1604949" cy="502884"/>
            </a:xfrm>
            <a:prstGeom prst="roundRect">
              <a:avLst>
                <a:gd name="adj" fmla="val 8594"/>
              </a:avLst>
            </a:prstGeom>
            <a:solidFill>
              <a:srgbClr val="FFFFFF">
                <a:shade val="85000"/>
              </a:srgbClr>
            </a:solidFill>
            <a:ln>
              <a:noFill/>
            </a:ln>
            <a:effectLst/>
          </p:spPr>
        </p:pic>
        <p:pic>
          <p:nvPicPr>
            <p:cNvPr id="2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80610" y="5515208"/>
              <a:ext cx="1472845" cy="9428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9607291" y="6152899"/>
              <a:ext cx="889475" cy="30517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24" name="矩形 23"/>
          <p:cNvSpPr/>
          <p:nvPr/>
        </p:nvSpPr>
        <p:spPr>
          <a:xfrm>
            <a:off x="196817" y="1370905"/>
            <a:ext cx="6467461" cy="1369606"/>
          </a:xfrm>
          <a:prstGeom prst="rect">
            <a:avLst/>
          </a:prstGeom>
        </p:spPr>
        <p:txBody>
          <a:bodyPr wrap="square">
            <a:spAutoFit/>
          </a:bodyPr>
          <a:lstStyle/>
          <a:p>
            <a:pPr marL="285750" lvl="0" indent="-285750" algn="just">
              <a:lnSpc>
                <a:spcPct val="150000"/>
              </a:lnSpc>
              <a:spcBef>
                <a:spcPts val="600"/>
              </a:spcBef>
              <a:spcAft>
                <a:spcPts val="600"/>
              </a:spcAft>
              <a:buFont typeface="Arial" panose="020B0604020202020204" pitchFamily="34" charset="0"/>
              <a:buChar char="•"/>
            </a:pPr>
            <a:r>
              <a:rPr lang="zh-CN"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数字北京</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北京宣传部指导</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下完成，展现首都</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人文紧</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扣知识服务的时代</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旋律</a:t>
            </a:r>
            <a:endParaRPr lang="en-US"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人民阅读</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，与人民日报数字传播共同建设的“人民阅读”服务</a:t>
            </a:r>
            <a:endParaRPr lang="en-US"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国家电网，</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党员</a:t>
            </a:r>
            <a:r>
              <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rPr>
              <a:t>&amp;</a:t>
            </a: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职工学习</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平台</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矩形 24"/>
          <p:cNvSpPr/>
          <p:nvPr/>
        </p:nvSpPr>
        <p:spPr>
          <a:xfrm>
            <a:off x="6589594" y="1360817"/>
            <a:ext cx="3595734" cy="1369606"/>
          </a:xfrm>
          <a:prstGeom prst="rect">
            <a:avLst/>
          </a:prstGeom>
        </p:spPr>
        <p:txBody>
          <a:bodyPr wrap="square">
            <a:spAutoFit/>
          </a:bodyPr>
          <a:lstStyle/>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全国</a:t>
            </a: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总工会，</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数字</a:t>
            </a: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职工书屋</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国家</a:t>
            </a: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图书馆，</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龙源云阅读”</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中国教育报刊</a:t>
            </a: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总社，</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“书香校园平台”</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p:cNvSpPr txBox="1"/>
          <p:nvPr/>
        </p:nvSpPr>
        <p:spPr>
          <a:xfrm>
            <a:off x="264352" y="7183553"/>
            <a:ext cx="559769" cy="369332"/>
          </a:xfrm>
          <a:prstGeom prst="rect">
            <a:avLst/>
          </a:prstGeom>
          <a:noFill/>
        </p:spPr>
        <p:txBody>
          <a:bodyPr wrap="none" rtlCol="0">
            <a:spAutoFit/>
          </a:bodyPr>
          <a:lstStyle/>
          <a:p>
            <a:r>
              <a:rPr lang="en-US" altLang="zh-CN" dirty="0" smtClean="0"/>
              <a:t>-</a:t>
            </a:r>
            <a:r>
              <a:rPr lang="en-US" altLang="zh-CN" dirty="0" smtClean="0"/>
              <a:t>15-</a:t>
            </a:r>
            <a:endParaRPr lang="zh-CN"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7362199" y="493363"/>
            <a:ext cx="2808368" cy="644792"/>
            <a:chOff x="235879" y="400396"/>
            <a:chExt cx="2504337" cy="575222"/>
          </a:xfrm>
        </p:grpSpPr>
        <p:grpSp>
          <p:nvGrpSpPr>
            <p:cNvPr id="3" name="组合 27"/>
            <p:cNvGrpSpPr/>
            <p:nvPr/>
          </p:nvGrpSpPr>
          <p:grpSpPr bwMode="auto">
            <a:xfrm>
              <a:off x="235879" y="446666"/>
              <a:ext cx="2504337" cy="436796"/>
              <a:chOff x="1941611" y="1309003"/>
              <a:chExt cx="2504337" cy="436796"/>
            </a:xfrm>
          </p:grpSpPr>
          <p:sp>
            <p:nvSpPr>
              <p:cNvPr id="6" name="矩形 5"/>
              <p:cNvSpPr/>
              <p:nvPr/>
            </p:nvSpPr>
            <p:spPr>
              <a:xfrm>
                <a:off x="1941611" y="1309003"/>
                <a:ext cx="2017259"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更多拓展产品及服务</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3905887"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1242283" y="688007"/>
              <a:ext cx="979469"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345" dirty="0" smtClean="0">
                  <a:solidFill>
                    <a:srgbClr val="7F7F7F"/>
                  </a:solidFill>
                  <a:latin typeface="Arial" panose="020B0604020202020204" pitchFamily="34" charset="0"/>
                  <a:cs typeface="Arial" panose="020B0604020202020204" pitchFamily="34" charset="0"/>
                </a:rPr>
                <a:t>More </a:t>
              </a:r>
              <a:r>
                <a:rPr lang="en-US" altLang="zh-CN" sz="1345" dirty="0" err="1" smtClean="0">
                  <a:solidFill>
                    <a:srgbClr val="7F7F7F"/>
                  </a:solidFill>
                  <a:latin typeface="Arial" panose="020B0604020202020204" pitchFamily="34" charset="0"/>
                  <a:cs typeface="Arial" panose="020B0604020202020204" pitchFamily="34" charset="0"/>
                </a:rPr>
                <a:t>expan</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253138"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a:solidFill>
                    <a:srgbClr val="FFFFFF"/>
                  </a:solidFill>
                  <a:latin typeface="Arial" panose="020B0604020202020204" pitchFamily="34" charset="0"/>
                  <a:cs typeface="Arial" panose="020B0604020202020204" pitchFamily="34" charset="0"/>
                </a:rPr>
                <a:t>d</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8" name="文本框 7"/>
          <p:cNvSpPr txBox="1"/>
          <p:nvPr/>
        </p:nvSpPr>
        <p:spPr>
          <a:xfrm>
            <a:off x="9646379" y="7183553"/>
            <a:ext cx="559769" cy="369332"/>
          </a:xfrm>
          <a:prstGeom prst="rect">
            <a:avLst/>
          </a:prstGeom>
          <a:noFill/>
        </p:spPr>
        <p:txBody>
          <a:bodyPr wrap="none" rtlCol="0">
            <a:spAutoFit/>
          </a:bodyPr>
          <a:lstStyle/>
          <a:p>
            <a:r>
              <a:rPr lang="en-US" altLang="zh-CN" dirty="0" smtClean="0"/>
              <a:t>-</a:t>
            </a:r>
            <a:r>
              <a:rPr lang="en-US" altLang="zh-CN" dirty="0" smtClean="0"/>
              <a:t>16-</a:t>
            </a:r>
            <a:endParaRPr lang="zh-CN" altLang="en-US" dirty="0"/>
          </a:p>
        </p:txBody>
      </p:sp>
      <p:sp>
        <p:nvSpPr>
          <p:cNvPr id="17" name="矩形 16"/>
          <p:cNvSpPr/>
          <p:nvPr/>
        </p:nvSpPr>
        <p:spPr>
          <a:xfrm>
            <a:off x="0" y="665522"/>
            <a:ext cx="2391680" cy="369332"/>
          </a:xfrm>
          <a:prstGeom prst="rect">
            <a:avLst/>
          </a:prstGeom>
        </p:spPr>
        <p:txBody>
          <a:bodyPr wrap="none">
            <a:spAutoFit/>
          </a:bodyPr>
          <a:lstStyle/>
          <a:p>
            <a:pPr marL="128270" algn="dist" defTabSz="462280"/>
            <a:r>
              <a:rPr lang="zh-CN" altLang="en-US" b="1" dirty="0" smtClean="0">
                <a:solidFill>
                  <a:srgbClr val="FFC000"/>
                </a:solidFill>
                <a:latin typeface="微软雅黑" panose="020B0503020204020204" pitchFamily="34" charset="-122"/>
                <a:ea typeface="微软雅黑" panose="020B0503020204020204" pitchFamily="34" charset="-122"/>
              </a:rPr>
              <a:t>云借阅系列屏端产品</a:t>
            </a:r>
            <a:endParaRPr lang="zh-CN" altLang="en-US" b="1" dirty="0">
              <a:solidFill>
                <a:srgbClr val="FFC000"/>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188868" y="4801253"/>
            <a:ext cx="8301914" cy="2506976"/>
          </a:xfrm>
          <a:prstGeom prst="roundRect">
            <a:avLst>
              <a:gd name="adj" fmla="val 489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screen"/>
          <a:stretch>
            <a:fillRect/>
          </a:stretch>
        </p:blipFill>
        <p:spPr>
          <a:xfrm>
            <a:off x="4423010" y="4919382"/>
            <a:ext cx="3935651" cy="2264171"/>
          </a:xfrm>
          <a:prstGeom prst="rect">
            <a:avLst/>
          </a:prstGeom>
        </p:spPr>
      </p:pic>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1909" y="4625275"/>
            <a:ext cx="1771839" cy="2742944"/>
          </a:xfrm>
          <a:prstGeom prst="rect">
            <a:avLst/>
          </a:prstGeom>
        </p:spPr>
      </p:pic>
      <p:sp>
        <p:nvSpPr>
          <p:cNvPr id="25" name="圆角矩形 24"/>
          <p:cNvSpPr/>
          <p:nvPr/>
        </p:nvSpPr>
        <p:spPr>
          <a:xfrm>
            <a:off x="188868" y="1034852"/>
            <a:ext cx="8301914" cy="3686055"/>
          </a:xfrm>
          <a:prstGeom prst="roundRect">
            <a:avLst>
              <a:gd name="adj" fmla="val 489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300473" y="1138155"/>
            <a:ext cx="8094513" cy="3559797"/>
            <a:chOff x="188868" y="1138155"/>
            <a:chExt cx="8094513" cy="3559797"/>
          </a:xfrm>
        </p:grpSpPr>
        <p:pic>
          <p:nvPicPr>
            <p:cNvPr id="26" name="大屏-01.png" descr="大屏-01.png"/>
            <p:cNvPicPr>
              <a:picLocks noChangeAspect="1"/>
            </p:cNvPicPr>
            <p:nvPr/>
          </p:nvPicPr>
          <p:blipFill rotWithShape="1">
            <a:blip r:embed="rId3" cstate="print"/>
            <a:srcRect l="4356" t="8449" r="2256" b="7545"/>
            <a:stretch>
              <a:fillRect/>
            </a:stretch>
          </p:blipFill>
          <p:spPr>
            <a:xfrm>
              <a:off x="188868" y="1138155"/>
              <a:ext cx="8094513" cy="3559797"/>
            </a:xfrm>
            <a:prstGeom prst="rect">
              <a:avLst/>
            </a:prstGeom>
            <a:ln w="12700">
              <a:miter lim="400000"/>
              <a:headEnd/>
              <a:tailEnd/>
            </a:ln>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22533" t="16374" r="20942" b="14437"/>
            <a:stretch>
              <a:fillRect/>
            </a:stretch>
          </p:blipFill>
          <p:spPr>
            <a:xfrm>
              <a:off x="321139" y="2918053"/>
              <a:ext cx="901811" cy="1296144"/>
            </a:xfrm>
            <a:prstGeom prst="rect">
              <a:avLst/>
            </a:prstGeom>
          </p:spPr>
        </p:pic>
        <p:sp>
          <p:nvSpPr>
            <p:cNvPr id="28" name="文本框 27"/>
            <p:cNvSpPr txBox="1"/>
            <p:nvPr/>
          </p:nvSpPr>
          <p:spPr>
            <a:xfrm>
              <a:off x="368351" y="4161140"/>
              <a:ext cx="807385" cy="307777"/>
            </a:xfrm>
            <a:prstGeom prst="rect">
              <a:avLst/>
            </a:prstGeom>
            <a:solidFill>
              <a:schemeClr val="bg1">
                <a:lumMod val="65000"/>
              </a:schemeClr>
            </a:solidFill>
          </p:spPr>
          <p:txBody>
            <a:bodyPr wrap="square" rtlCol="0">
              <a:spAutoFit/>
            </a:bodyPr>
            <a:lstStyle/>
            <a:p>
              <a:pPr algn="ctr"/>
              <a:r>
                <a:rPr lang="zh-CN" altLang="en-US" sz="700" dirty="0">
                  <a:solidFill>
                    <a:schemeClr val="bg1"/>
                  </a:solidFill>
                </a:rPr>
                <a:t>融媒体素质教育学习</a:t>
              </a:r>
              <a:r>
                <a:rPr lang="zh-CN" altLang="en-US" sz="700" dirty="0" smtClean="0">
                  <a:solidFill>
                    <a:schemeClr val="bg1"/>
                  </a:solidFill>
                </a:rPr>
                <a:t>驿站</a:t>
              </a:r>
              <a:endParaRPr lang="en-US" altLang="zh-CN" sz="700" dirty="0">
                <a:solidFill>
                  <a:schemeClr val="bg1"/>
                </a:solidFill>
                <a:latin typeface="Arial" panose="020B0604020202020204"/>
                <a:ea typeface="微软雅黑" panose="020B0503020204020204" pitchFamily="34" charset="-122"/>
                <a:sym typeface="Arial" panose="020B0604020202020204"/>
              </a:endParaRPr>
            </a:p>
          </p:txBody>
        </p:sp>
      </p:grpSp>
      <p:sp>
        <p:nvSpPr>
          <p:cNvPr id="30" name="文本框 29"/>
          <p:cNvSpPr txBox="1"/>
          <p:nvPr/>
        </p:nvSpPr>
        <p:spPr>
          <a:xfrm>
            <a:off x="414497" y="5080918"/>
            <a:ext cx="2545922" cy="2031325"/>
          </a:xfrm>
          <a:prstGeom prst="rect">
            <a:avLst/>
          </a:prstGeom>
          <a:noFill/>
        </p:spPr>
        <p:txBody>
          <a:bodyPr wrap="square" rtlCol="0">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云阅读微信小程序</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微</a:t>
            </a:r>
            <a:r>
              <a:rPr lang="zh-CN" altLang="en-US" sz="1400" dirty="0" smtClean="0">
                <a:solidFill>
                  <a:schemeClr val="bg1"/>
                </a:solidFill>
                <a:latin typeface="微软雅黑" panose="020B0503020204020204" pitchFamily="34" charset="-122"/>
                <a:ea typeface="微软雅黑" panose="020B0503020204020204" pitchFamily="34" charset="-122"/>
              </a:rPr>
              <a:t>信图书馆</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党政系列产品</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人文大众精品阅览室</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数字文化城市三终端四平台</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FFC000"/>
                </a:solidFill>
                <a:latin typeface="微软雅黑" panose="020B0503020204020204" pitchFamily="34" charset="-122"/>
                <a:ea typeface="微软雅黑" panose="020B0503020204020204" pitchFamily="34" charset="-122"/>
              </a:rPr>
              <a:t>联系</a:t>
            </a:r>
            <a:r>
              <a:rPr lang="zh-CN" altLang="en-US" sz="1400" dirty="0" smtClean="0">
                <a:solidFill>
                  <a:srgbClr val="FFC000"/>
                </a:solidFill>
                <a:latin typeface="微软雅黑" panose="020B0503020204020204" pitchFamily="34" charset="-122"/>
                <a:ea typeface="微软雅黑" panose="020B0503020204020204" pitchFamily="34" charset="-122"/>
              </a:rPr>
              <a:t>我们了解更多产品与服务</a:t>
            </a:r>
            <a:endParaRPr lang="zh-CN" altLang="en-US" sz="1400"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p:cNvSpPr/>
          <p:nvPr/>
        </p:nvSpPr>
        <p:spPr>
          <a:xfrm flipH="1">
            <a:off x="2141068" y="894209"/>
            <a:ext cx="8118947" cy="5771257"/>
          </a:xfrm>
          <a:custGeom>
            <a:avLst/>
            <a:gdLst/>
            <a:ahLst/>
            <a:cxnLst/>
            <a:rect l="l" t="t" r="r" b="b"/>
            <a:pathLst>
              <a:path w="7236296" h="5143500">
                <a:moveTo>
                  <a:pt x="549746" y="0"/>
                </a:moveTo>
                <a:lnTo>
                  <a:pt x="0" y="0"/>
                </a:lnTo>
                <a:lnTo>
                  <a:pt x="0" y="5143500"/>
                </a:lnTo>
                <a:lnTo>
                  <a:pt x="7236296" y="5143500"/>
                </a:lnTo>
                <a:close/>
              </a:path>
            </a:pathLst>
          </a:custGeom>
          <a:gradFill flip="none" rotWithShape="1">
            <a:gsLst>
              <a:gs pos="0">
                <a:schemeClr val="bg1">
                  <a:lumMod val="85000"/>
                </a:schemeClr>
              </a:gs>
              <a:gs pos="21000">
                <a:schemeClr val="bg1">
                  <a:lumMod val="95000"/>
                </a:schemeClr>
              </a:gs>
              <a:gs pos="76000">
                <a:schemeClr val="bg1">
                  <a:lumMod val="95000"/>
                </a:schemeClr>
              </a:gs>
              <a:gs pos="13320">
                <a:srgbClr val="E4E4E4"/>
              </a:gs>
              <a:gs pos="45000">
                <a:srgbClr val="DBDBDB"/>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zh-CN" altLang="en-US">
              <a:solidFill>
                <a:prstClr val="white"/>
              </a:solidFill>
            </a:endParaRPr>
          </a:p>
        </p:txBody>
      </p:sp>
      <p:sp>
        <p:nvSpPr>
          <p:cNvPr id="5" name="矩形 4"/>
          <p:cNvSpPr/>
          <p:nvPr/>
        </p:nvSpPr>
        <p:spPr>
          <a:xfrm>
            <a:off x="2" y="1305681"/>
            <a:ext cx="1799065" cy="5033819"/>
          </a:xfrm>
          <a:custGeom>
            <a:avLst/>
            <a:gdLst/>
            <a:ahLst/>
            <a:cxnLst/>
            <a:rect l="l" t="t" r="r" b="b"/>
            <a:pathLst>
              <a:path w="1603104" h="4485871">
                <a:moveTo>
                  <a:pt x="0" y="0"/>
                </a:moveTo>
                <a:lnTo>
                  <a:pt x="1603104" y="3830930"/>
                </a:lnTo>
                <a:lnTo>
                  <a:pt x="0" y="4485871"/>
                </a:lnTo>
                <a:close/>
              </a:path>
            </a:pathLst>
          </a:custGeom>
          <a:gradFill flip="none" rotWithShape="1">
            <a:gsLst>
              <a:gs pos="0">
                <a:schemeClr val="bg1">
                  <a:lumMod val="85000"/>
                </a:schemeClr>
              </a:gs>
              <a:gs pos="21000">
                <a:schemeClr val="bg1">
                  <a:lumMod val="95000"/>
                </a:schemeClr>
              </a:gs>
              <a:gs pos="76000">
                <a:schemeClr val="bg1">
                  <a:lumMod val="95000"/>
                </a:schemeClr>
              </a:gs>
              <a:gs pos="13320">
                <a:srgbClr val="E4E4E4"/>
              </a:gs>
              <a:gs pos="45000">
                <a:srgbClr val="DBDBDB"/>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18444" name="组合 2"/>
          <p:cNvGrpSpPr/>
          <p:nvPr/>
        </p:nvGrpSpPr>
        <p:grpSpPr bwMode="auto">
          <a:xfrm>
            <a:off x="8659123" y="5179081"/>
            <a:ext cx="1319907" cy="252938"/>
            <a:chOff x="7013933" y="1175361"/>
            <a:chExt cx="908745" cy="172254"/>
          </a:xfrm>
          <a:solidFill>
            <a:srgbClr val="C00000"/>
          </a:solidFill>
        </p:grpSpPr>
        <p:grpSp>
          <p:nvGrpSpPr>
            <p:cNvPr id="18445" name="组合 116"/>
            <p:cNvGrpSpPr/>
            <p:nvPr/>
          </p:nvGrpSpPr>
          <p:grpSpPr bwMode="auto">
            <a:xfrm>
              <a:off x="7507723" y="1175361"/>
              <a:ext cx="171576" cy="172253"/>
              <a:chOff x="6859414" y="1135410"/>
              <a:chExt cx="229708" cy="230615"/>
            </a:xfrm>
            <a:grpFill/>
          </p:grpSpPr>
          <p:sp>
            <p:nvSpPr>
              <p:cNvPr id="96" name="Oval 83"/>
              <p:cNvSpPr>
                <a:spLocks noChangeArrowheads="1"/>
              </p:cNvSpPr>
              <p:nvPr/>
            </p:nvSpPr>
            <p:spPr bwMode="auto">
              <a:xfrm>
                <a:off x="6860002" y="1135410"/>
                <a:ext cx="228223" cy="2306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57" name="Freeform 85"/>
              <p:cNvSpPr>
                <a:spLocks noEditPoints="1"/>
              </p:cNvSpPr>
              <p:nvPr/>
            </p:nvSpPr>
            <p:spPr bwMode="auto">
              <a:xfrm>
                <a:off x="6935426" y="1195489"/>
                <a:ext cx="79899" cy="124388"/>
              </a:xfrm>
              <a:custGeom>
                <a:avLst/>
                <a:gdLst>
                  <a:gd name="T0" fmla="*/ 2147483646 w 9"/>
                  <a:gd name="T1" fmla="*/ 2147483646 h 14"/>
                  <a:gd name="T2" fmla="*/ 2147483646 w 9"/>
                  <a:gd name="T3" fmla="*/ 0 h 14"/>
                  <a:gd name="T4" fmla="*/ 2147483646 w 9"/>
                  <a:gd name="T5" fmla="*/ 0 h 14"/>
                  <a:gd name="T6" fmla="*/ 0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2147483646 h 14"/>
                  <a:gd name="T20" fmla="*/ 2147483646 w 9"/>
                  <a:gd name="T21" fmla="*/ 2147483646 h 14"/>
                  <a:gd name="T22" fmla="*/ 2147483646 w 9"/>
                  <a:gd name="T23" fmla="*/ 2147483646 h 14"/>
                  <a:gd name="T24" fmla="*/ 2147483646 w 9"/>
                  <a:gd name="T25" fmla="*/ 214748364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4">
                    <a:moveTo>
                      <a:pt x="9" y="5"/>
                    </a:moveTo>
                    <a:cubicBezTo>
                      <a:pt x="9" y="2"/>
                      <a:pt x="7" y="0"/>
                      <a:pt x="5" y="0"/>
                    </a:cubicBezTo>
                    <a:cubicBezTo>
                      <a:pt x="5" y="0"/>
                      <a:pt x="5" y="0"/>
                      <a:pt x="5" y="0"/>
                    </a:cubicBezTo>
                    <a:cubicBezTo>
                      <a:pt x="2" y="0"/>
                      <a:pt x="0" y="2"/>
                      <a:pt x="0" y="5"/>
                    </a:cubicBezTo>
                    <a:cubicBezTo>
                      <a:pt x="0" y="8"/>
                      <a:pt x="5" y="14"/>
                      <a:pt x="5" y="14"/>
                    </a:cubicBezTo>
                    <a:cubicBezTo>
                      <a:pt x="5" y="14"/>
                      <a:pt x="5" y="14"/>
                      <a:pt x="5" y="14"/>
                    </a:cubicBezTo>
                    <a:cubicBezTo>
                      <a:pt x="5" y="14"/>
                      <a:pt x="5" y="14"/>
                      <a:pt x="5" y="14"/>
                    </a:cubicBezTo>
                    <a:cubicBezTo>
                      <a:pt x="5" y="14"/>
                      <a:pt x="9" y="8"/>
                      <a:pt x="9" y="5"/>
                    </a:cubicBezTo>
                    <a:close/>
                    <a:moveTo>
                      <a:pt x="3" y="4"/>
                    </a:moveTo>
                    <a:cubicBezTo>
                      <a:pt x="3" y="3"/>
                      <a:pt x="4" y="2"/>
                      <a:pt x="5" y="2"/>
                    </a:cubicBezTo>
                    <a:cubicBezTo>
                      <a:pt x="6" y="2"/>
                      <a:pt x="7" y="3"/>
                      <a:pt x="7" y="4"/>
                    </a:cubicBezTo>
                    <a:cubicBezTo>
                      <a:pt x="7" y="5"/>
                      <a:pt x="6" y="6"/>
                      <a:pt x="5" y="6"/>
                    </a:cubicBezTo>
                    <a:cubicBezTo>
                      <a:pt x="4" y="6"/>
                      <a:pt x="3" y="5"/>
                      <a:pt x="3"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8446" name="组合 118"/>
            <p:cNvGrpSpPr/>
            <p:nvPr/>
          </p:nvGrpSpPr>
          <p:grpSpPr bwMode="auto">
            <a:xfrm>
              <a:off x="7257774" y="1175361"/>
              <a:ext cx="178357" cy="172253"/>
              <a:chOff x="6452659" y="1135410"/>
              <a:chExt cx="238787" cy="230615"/>
            </a:xfrm>
            <a:grpFill/>
          </p:grpSpPr>
          <p:sp>
            <p:nvSpPr>
              <p:cNvPr id="92" name="Oval 89"/>
              <p:cNvSpPr>
                <a:spLocks noChangeArrowheads="1"/>
              </p:cNvSpPr>
              <p:nvPr/>
            </p:nvSpPr>
            <p:spPr bwMode="auto">
              <a:xfrm>
                <a:off x="6451296" y="1135410"/>
                <a:ext cx="238073" cy="2306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55" name="Freeform 90"/>
              <p:cNvSpPr>
                <a:spLocks noEditPoints="1"/>
              </p:cNvSpPr>
              <p:nvPr/>
            </p:nvSpPr>
            <p:spPr bwMode="auto">
              <a:xfrm>
                <a:off x="6531650" y="1188070"/>
                <a:ext cx="79898" cy="116215"/>
              </a:xfrm>
              <a:custGeom>
                <a:avLst/>
                <a:gdLst>
                  <a:gd name="T0" fmla="*/ 2147483646 w 9"/>
                  <a:gd name="T1" fmla="*/ 0 h 13"/>
                  <a:gd name="T2" fmla="*/ 0 w 9"/>
                  <a:gd name="T3" fmla="*/ 2147483646 h 13"/>
                  <a:gd name="T4" fmla="*/ 0 w 9"/>
                  <a:gd name="T5" fmla="*/ 2147483646 h 13"/>
                  <a:gd name="T6" fmla="*/ 2147483646 w 9"/>
                  <a:gd name="T7" fmla="*/ 2147483646 h 13"/>
                  <a:gd name="T8" fmla="*/ 2147483646 w 9"/>
                  <a:gd name="T9" fmla="*/ 2147483646 h 13"/>
                  <a:gd name="T10" fmla="*/ 2147483646 w 9"/>
                  <a:gd name="T11" fmla="*/ 0 h 13"/>
                  <a:gd name="T12" fmla="*/ 2147483646 w 9"/>
                  <a:gd name="T13" fmla="*/ 2147483646 h 13"/>
                  <a:gd name="T14" fmla="*/ 2147483646 w 9"/>
                  <a:gd name="T15" fmla="*/ 2147483646 h 13"/>
                  <a:gd name="T16" fmla="*/ 2147483646 w 9"/>
                  <a:gd name="T17" fmla="*/ 2147483646 h 13"/>
                  <a:gd name="T18" fmla="*/ 2147483646 w 9"/>
                  <a:gd name="T19" fmla="*/ 2147483646 h 13"/>
                  <a:gd name="T20" fmla="*/ 2147483646 w 9"/>
                  <a:gd name="T21" fmla="*/ 2147483646 h 13"/>
                  <a:gd name="T22" fmla="*/ 2147483646 w 9"/>
                  <a:gd name="T23" fmla="*/ 2147483646 h 13"/>
                  <a:gd name="T24" fmla="*/ 2147483646 w 9"/>
                  <a:gd name="T25" fmla="*/ 2147483646 h 13"/>
                  <a:gd name="T26" fmla="*/ 2147483646 w 9"/>
                  <a:gd name="T27" fmla="*/ 2147483646 h 13"/>
                  <a:gd name="T28" fmla="*/ 2147483646 w 9"/>
                  <a:gd name="T29" fmla="*/ 2147483646 h 13"/>
                  <a:gd name="T30" fmla="*/ 2147483646 w 9"/>
                  <a:gd name="T31" fmla="*/ 2147483646 h 13"/>
                  <a:gd name="T32" fmla="*/ 2147483646 w 9"/>
                  <a:gd name="T33" fmla="*/ 2147483646 h 13"/>
                  <a:gd name="T34" fmla="*/ 2147483646 w 9"/>
                  <a:gd name="T35" fmla="*/ 2147483646 h 13"/>
                  <a:gd name="T36" fmla="*/ 2147483646 w 9"/>
                  <a:gd name="T37" fmla="*/ 2147483646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moveTo>
                      <a:pt x="5" y="10"/>
                    </a:moveTo>
                    <a:cubicBezTo>
                      <a:pt x="5" y="11"/>
                      <a:pt x="5" y="11"/>
                      <a:pt x="5" y="11"/>
                    </a:cubicBezTo>
                    <a:cubicBezTo>
                      <a:pt x="5" y="11"/>
                      <a:pt x="5" y="12"/>
                      <a:pt x="5" y="12"/>
                    </a:cubicBezTo>
                    <a:cubicBezTo>
                      <a:pt x="4" y="12"/>
                      <a:pt x="4" y="11"/>
                      <a:pt x="4" y="11"/>
                    </a:cubicBezTo>
                    <a:cubicBezTo>
                      <a:pt x="4" y="10"/>
                      <a:pt x="4" y="10"/>
                      <a:pt x="4" y="10"/>
                    </a:cubicBezTo>
                    <a:cubicBezTo>
                      <a:pt x="3" y="9"/>
                      <a:pt x="3" y="9"/>
                      <a:pt x="3" y="8"/>
                    </a:cubicBezTo>
                    <a:cubicBezTo>
                      <a:pt x="3" y="7"/>
                      <a:pt x="3" y="6"/>
                      <a:pt x="5" y="6"/>
                    </a:cubicBezTo>
                    <a:cubicBezTo>
                      <a:pt x="6" y="6"/>
                      <a:pt x="6" y="7"/>
                      <a:pt x="6" y="8"/>
                    </a:cubicBezTo>
                    <a:cubicBezTo>
                      <a:pt x="6" y="9"/>
                      <a:pt x="6" y="9"/>
                      <a:pt x="5" y="10"/>
                    </a:cubicBezTo>
                    <a:close/>
                    <a:moveTo>
                      <a:pt x="1" y="5"/>
                    </a:moveTo>
                    <a:cubicBezTo>
                      <a:pt x="1" y="3"/>
                      <a:pt x="3" y="1"/>
                      <a:pt x="5" y="1"/>
                    </a:cubicBezTo>
                    <a:cubicBezTo>
                      <a:pt x="6" y="1"/>
                      <a:pt x="8" y="3"/>
                      <a:pt x="8" y="5"/>
                    </a:cubicBezTo>
                    <a:lnTo>
                      <a:pt x="1" y="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8447" name="组合 119"/>
            <p:cNvGrpSpPr/>
            <p:nvPr/>
          </p:nvGrpSpPr>
          <p:grpSpPr bwMode="auto">
            <a:xfrm>
              <a:off x="7751248" y="1176075"/>
              <a:ext cx="171430" cy="171539"/>
              <a:chOff x="7258497" y="1136366"/>
              <a:chExt cx="229513" cy="229659"/>
            </a:xfrm>
            <a:grpFill/>
          </p:grpSpPr>
          <p:sp>
            <p:nvSpPr>
              <p:cNvPr id="90" name="Oval 88"/>
              <p:cNvSpPr>
                <a:spLocks noChangeArrowheads="1"/>
              </p:cNvSpPr>
              <p:nvPr/>
            </p:nvSpPr>
            <p:spPr bwMode="auto">
              <a:xfrm>
                <a:off x="7258145" y="1135410"/>
                <a:ext cx="228223" cy="23061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53" name="Freeform 91"/>
              <p:cNvSpPr/>
              <p:nvPr/>
            </p:nvSpPr>
            <p:spPr bwMode="auto">
              <a:xfrm>
                <a:off x="7324929" y="1197150"/>
                <a:ext cx="106227" cy="107135"/>
              </a:xfrm>
              <a:custGeom>
                <a:avLst/>
                <a:gdLst>
                  <a:gd name="T0" fmla="*/ 0 w 117"/>
                  <a:gd name="T1" fmla="*/ 0 h 118"/>
                  <a:gd name="T2" fmla="*/ 0 w 117"/>
                  <a:gd name="T3" fmla="*/ 2147483646 h 118"/>
                  <a:gd name="T4" fmla="*/ 2147483646 w 117"/>
                  <a:gd name="T5" fmla="*/ 2147483646 h 118"/>
                  <a:gd name="T6" fmla="*/ 2147483646 w 117"/>
                  <a:gd name="T7" fmla="*/ 2147483646 h 118"/>
                  <a:gd name="T8" fmla="*/ 2147483646 w 117"/>
                  <a:gd name="T9" fmla="*/ 0 h 118"/>
                  <a:gd name="T10" fmla="*/ 2147483646 w 117"/>
                  <a:gd name="T11" fmla="*/ 2147483646 h 118"/>
                  <a:gd name="T12" fmla="*/ 0 w 117"/>
                  <a:gd name="T13" fmla="*/ 0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118">
                    <a:moveTo>
                      <a:pt x="0" y="0"/>
                    </a:moveTo>
                    <a:lnTo>
                      <a:pt x="0" y="98"/>
                    </a:lnTo>
                    <a:lnTo>
                      <a:pt x="58" y="118"/>
                    </a:lnTo>
                    <a:lnTo>
                      <a:pt x="117" y="98"/>
                    </a:lnTo>
                    <a:lnTo>
                      <a:pt x="117" y="0"/>
                    </a:lnTo>
                    <a:lnTo>
                      <a:pt x="58" y="2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8448" name="组合 120"/>
            <p:cNvGrpSpPr/>
            <p:nvPr/>
          </p:nvGrpSpPr>
          <p:grpSpPr bwMode="auto">
            <a:xfrm>
              <a:off x="7013933" y="1175362"/>
              <a:ext cx="173257" cy="172253"/>
              <a:chOff x="6054069" y="942439"/>
              <a:chExt cx="231957" cy="230615"/>
            </a:xfrm>
            <a:grpFill/>
          </p:grpSpPr>
          <p:sp>
            <p:nvSpPr>
              <p:cNvPr id="18449" name="Freeform 92"/>
              <p:cNvSpPr>
                <a:spLocks noEditPoints="1"/>
              </p:cNvSpPr>
              <p:nvPr/>
            </p:nvSpPr>
            <p:spPr bwMode="auto">
              <a:xfrm>
                <a:off x="6107644" y="996006"/>
                <a:ext cx="132558" cy="124387"/>
              </a:xfrm>
              <a:custGeom>
                <a:avLst/>
                <a:gdLst>
                  <a:gd name="T0" fmla="*/ 0 w 146"/>
                  <a:gd name="T1" fmla="*/ 2147483646 h 137"/>
                  <a:gd name="T2" fmla="*/ 2147483646 w 146"/>
                  <a:gd name="T3" fmla="*/ 2147483646 h 137"/>
                  <a:gd name="T4" fmla="*/ 2147483646 w 146"/>
                  <a:gd name="T5" fmla="*/ 2147483646 h 137"/>
                  <a:gd name="T6" fmla="*/ 2147483646 w 146"/>
                  <a:gd name="T7" fmla="*/ 2147483646 h 137"/>
                  <a:gd name="T8" fmla="*/ 2147483646 w 146"/>
                  <a:gd name="T9" fmla="*/ 2147483646 h 137"/>
                  <a:gd name="T10" fmla="*/ 2147483646 w 146"/>
                  <a:gd name="T11" fmla="*/ 2147483646 h 137"/>
                  <a:gd name="T12" fmla="*/ 2147483646 w 146"/>
                  <a:gd name="T13" fmla="*/ 0 h 137"/>
                  <a:gd name="T14" fmla="*/ 0 w 146"/>
                  <a:gd name="T15" fmla="*/ 2147483646 h 137"/>
                  <a:gd name="T16" fmla="*/ 2147483646 w 146"/>
                  <a:gd name="T17" fmla="*/ 2147483646 h 137"/>
                  <a:gd name="T18" fmla="*/ 2147483646 w 146"/>
                  <a:gd name="T19" fmla="*/ 2147483646 h 137"/>
                  <a:gd name="T20" fmla="*/ 2147483646 w 146"/>
                  <a:gd name="T21" fmla="*/ 2147483646 h 137"/>
                  <a:gd name="T22" fmla="*/ 2147483646 w 146"/>
                  <a:gd name="T23" fmla="*/ 2147483646 h 137"/>
                  <a:gd name="T24" fmla="*/ 2147483646 w 146"/>
                  <a:gd name="T25" fmla="*/ 214748364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137">
                    <a:moveTo>
                      <a:pt x="0" y="68"/>
                    </a:moveTo>
                    <a:lnTo>
                      <a:pt x="19" y="68"/>
                    </a:lnTo>
                    <a:lnTo>
                      <a:pt x="19" y="137"/>
                    </a:lnTo>
                    <a:lnTo>
                      <a:pt x="117" y="137"/>
                    </a:lnTo>
                    <a:lnTo>
                      <a:pt x="117" y="68"/>
                    </a:lnTo>
                    <a:lnTo>
                      <a:pt x="146" y="68"/>
                    </a:lnTo>
                    <a:lnTo>
                      <a:pt x="68" y="0"/>
                    </a:lnTo>
                    <a:lnTo>
                      <a:pt x="0" y="68"/>
                    </a:lnTo>
                    <a:close/>
                    <a:moveTo>
                      <a:pt x="87" y="107"/>
                    </a:moveTo>
                    <a:lnTo>
                      <a:pt x="48" y="107"/>
                    </a:lnTo>
                    <a:lnTo>
                      <a:pt x="48" y="68"/>
                    </a:lnTo>
                    <a:lnTo>
                      <a:pt x="87" y="68"/>
                    </a:lnTo>
                    <a:lnTo>
                      <a:pt x="87" y="1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8" name="Rectangle 93"/>
              <p:cNvSpPr>
                <a:spLocks noChangeArrowheads="1"/>
              </p:cNvSpPr>
              <p:nvPr/>
            </p:nvSpPr>
            <p:spPr bwMode="auto">
              <a:xfrm>
                <a:off x="6150939" y="1056122"/>
                <a:ext cx="37764" cy="37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9" name="Freeform 94"/>
              <p:cNvSpPr>
                <a:spLocks noEditPoints="1"/>
              </p:cNvSpPr>
              <p:nvPr/>
            </p:nvSpPr>
            <p:spPr bwMode="auto">
              <a:xfrm>
                <a:off x="6054069" y="942438"/>
                <a:ext cx="231504" cy="230616"/>
              </a:xfrm>
              <a:custGeom>
                <a:avLst/>
                <a:gdLst>
                  <a:gd name="T0" fmla="*/ 1022750916 w 26"/>
                  <a:gd name="T1" fmla="*/ 0 h 26"/>
                  <a:gd name="T2" fmla="*/ 0 w 26"/>
                  <a:gd name="T3" fmla="*/ 1022750916 h 26"/>
                  <a:gd name="T4" fmla="*/ 1022750916 w 26"/>
                  <a:gd name="T5" fmla="*/ 2045510701 h 26"/>
                  <a:gd name="T6" fmla="*/ 2045510701 w 26"/>
                  <a:gd name="T7" fmla="*/ 1022750916 h 26"/>
                  <a:gd name="T8" fmla="*/ 1022750916 w 26"/>
                  <a:gd name="T9" fmla="*/ 0 h 26"/>
                  <a:gd name="T10" fmla="*/ 1416126887 w 26"/>
                  <a:gd name="T11" fmla="*/ 1022750916 h 26"/>
                  <a:gd name="T12" fmla="*/ 1416126887 w 26"/>
                  <a:gd name="T13" fmla="*/ 1573468405 h 26"/>
                  <a:gd name="T14" fmla="*/ 629383814 w 26"/>
                  <a:gd name="T15" fmla="*/ 1573468405 h 26"/>
                  <a:gd name="T16" fmla="*/ 629383814 w 26"/>
                  <a:gd name="T17" fmla="*/ 1022750916 h 26"/>
                  <a:gd name="T18" fmla="*/ 472042296 w 26"/>
                  <a:gd name="T19" fmla="*/ 1022750916 h 26"/>
                  <a:gd name="T20" fmla="*/ 1022750916 w 26"/>
                  <a:gd name="T21" fmla="*/ 472042296 h 26"/>
                  <a:gd name="T22" fmla="*/ 1652143600 w 26"/>
                  <a:gd name="T23" fmla="*/ 1022750916 h 26"/>
                  <a:gd name="T24" fmla="*/ 1416126887 w 26"/>
                  <a:gd name="T25" fmla="*/ 102275091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6">
                    <a:moveTo>
                      <a:pt x="13" y="0"/>
                    </a:moveTo>
                    <a:cubicBezTo>
                      <a:pt x="6" y="0"/>
                      <a:pt x="0" y="6"/>
                      <a:pt x="0" y="13"/>
                    </a:cubicBezTo>
                    <a:cubicBezTo>
                      <a:pt x="0" y="21"/>
                      <a:pt x="6" y="26"/>
                      <a:pt x="13" y="26"/>
                    </a:cubicBezTo>
                    <a:cubicBezTo>
                      <a:pt x="20" y="26"/>
                      <a:pt x="26" y="21"/>
                      <a:pt x="26" y="13"/>
                    </a:cubicBezTo>
                    <a:cubicBezTo>
                      <a:pt x="26" y="6"/>
                      <a:pt x="20" y="0"/>
                      <a:pt x="13" y="0"/>
                    </a:cubicBezTo>
                    <a:close/>
                    <a:moveTo>
                      <a:pt x="18" y="13"/>
                    </a:moveTo>
                    <a:cubicBezTo>
                      <a:pt x="18" y="20"/>
                      <a:pt x="18" y="20"/>
                      <a:pt x="18" y="20"/>
                    </a:cubicBezTo>
                    <a:cubicBezTo>
                      <a:pt x="8" y="20"/>
                      <a:pt x="8" y="20"/>
                      <a:pt x="8" y="20"/>
                    </a:cubicBezTo>
                    <a:cubicBezTo>
                      <a:pt x="8" y="13"/>
                      <a:pt x="8" y="13"/>
                      <a:pt x="8" y="13"/>
                    </a:cubicBezTo>
                    <a:cubicBezTo>
                      <a:pt x="6" y="13"/>
                      <a:pt x="6" y="13"/>
                      <a:pt x="6" y="13"/>
                    </a:cubicBezTo>
                    <a:cubicBezTo>
                      <a:pt x="13" y="6"/>
                      <a:pt x="13" y="6"/>
                      <a:pt x="13" y="6"/>
                    </a:cubicBezTo>
                    <a:cubicBezTo>
                      <a:pt x="21" y="13"/>
                      <a:pt x="21" y="13"/>
                      <a:pt x="21" y="13"/>
                    </a:cubicBezTo>
                    <a:lnTo>
                      <a:pt x="18" y="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r="1443" b="905"/>
          <a:stretch>
            <a:fillRect/>
          </a:stretch>
        </p:blipFill>
        <p:spPr>
          <a:xfrm flipH="1">
            <a:off x="17438" y="889430"/>
            <a:ext cx="9644918" cy="5770727"/>
          </a:xfrm>
          <a:prstGeom prst="rect">
            <a:avLst/>
          </a:prstGeom>
        </p:spPr>
      </p:pic>
      <p:sp>
        <p:nvSpPr>
          <p:cNvPr id="26" name="矩形 7"/>
          <p:cNvSpPr/>
          <p:nvPr/>
        </p:nvSpPr>
        <p:spPr>
          <a:xfrm>
            <a:off x="3" y="4045244"/>
            <a:ext cx="5619851" cy="2634471"/>
          </a:xfrm>
          <a:custGeom>
            <a:avLst/>
            <a:gdLst>
              <a:gd name="connsiteX0" fmla="*/ 4922155 w 4922155"/>
              <a:gd name="connsiteY0" fmla="*/ 0 h 2270328"/>
              <a:gd name="connsiteX1" fmla="*/ 1972825 w 4922155"/>
              <a:gd name="connsiteY1" fmla="*/ 2270328 h 2270328"/>
              <a:gd name="connsiteX2" fmla="*/ 0 w 4922155"/>
              <a:gd name="connsiteY2" fmla="*/ 2270328 h 2270328"/>
              <a:gd name="connsiteX3" fmla="*/ 0 w 4922155"/>
              <a:gd name="connsiteY3" fmla="*/ 1974605 h 2270328"/>
              <a:gd name="connsiteX4" fmla="*/ 4922155 w 4922155"/>
              <a:gd name="connsiteY4" fmla="*/ 0 h 2270328"/>
              <a:gd name="connsiteX0-1" fmla="*/ 4960255 w 4960255"/>
              <a:gd name="connsiteY0-2" fmla="*/ 0 h 2333828"/>
              <a:gd name="connsiteX1-3" fmla="*/ 1972825 w 4960255"/>
              <a:gd name="connsiteY1-4" fmla="*/ 2333828 h 2333828"/>
              <a:gd name="connsiteX2-5" fmla="*/ 0 w 4960255"/>
              <a:gd name="connsiteY2-6" fmla="*/ 2333828 h 2333828"/>
              <a:gd name="connsiteX3-7" fmla="*/ 0 w 4960255"/>
              <a:gd name="connsiteY3-8" fmla="*/ 2038105 h 2333828"/>
              <a:gd name="connsiteX4-9" fmla="*/ 4960255 w 4960255"/>
              <a:gd name="connsiteY4-10" fmla="*/ 0 h 2333828"/>
              <a:gd name="connsiteX0-11" fmla="*/ 4941205 w 4941205"/>
              <a:gd name="connsiteY0-12" fmla="*/ 0 h 2352878"/>
              <a:gd name="connsiteX1-13" fmla="*/ 1972825 w 4941205"/>
              <a:gd name="connsiteY1-14" fmla="*/ 2352878 h 2352878"/>
              <a:gd name="connsiteX2-15" fmla="*/ 0 w 4941205"/>
              <a:gd name="connsiteY2-16" fmla="*/ 2352878 h 2352878"/>
              <a:gd name="connsiteX3-17" fmla="*/ 0 w 4941205"/>
              <a:gd name="connsiteY3-18" fmla="*/ 2057155 h 2352878"/>
              <a:gd name="connsiteX4-19" fmla="*/ 4941205 w 4941205"/>
              <a:gd name="connsiteY4-20" fmla="*/ 0 h 2352878"/>
              <a:gd name="connsiteX0-21" fmla="*/ 4984748 w 4984748"/>
              <a:gd name="connsiteY0-22" fmla="*/ 0 h 2352878"/>
              <a:gd name="connsiteX1-23" fmla="*/ 1972825 w 4984748"/>
              <a:gd name="connsiteY1-24" fmla="*/ 2352878 h 2352878"/>
              <a:gd name="connsiteX2-25" fmla="*/ 0 w 4984748"/>
              <a:gd name="connsiteY2-26" fmla="*/ 2352878 h 2352878"/>
              <a:gd name="connsiteX3-27" fmla="*/ 0 w 4984748"/>
              <a:gd name="connsiteY3-28" fmla="*/ 2057155 h 2352878"/>
              <a:gd name="connsiteX4-29" fmla="*/ 4984748 w 4984748"/>
              <a:gd name="connsiteY4-30" fmla="*/ 0 h 2352878"/>
              <a:gd name="connsiteX0-31" fmla="*/ 5008560 w 5008560"/>
              <a:gd name="connsiteY0-32" fmla="*/ 0 h 2348115"/>
              <a:gd name="connsiteX1-33" fmla="*/ 1972825 w 5008560"/>
              <a:gd name="connsiteY1-34" fmla="*/ 2348115 h 2348115"/>
              <a:gd name="connsiteX2-35" fmla="*/ 0 w 5008560"/>
              <a:gd name="connsiteY2-36" fmla="*/ 2348115 h 2348115"/>
              <a:gd name="connsiteX3-37" fmla="*/ 0 w 5008560"/>
              <a:gd name="connsiteY3-38" fmla="*/ 2052392 h 2348115"/>
              <a:gd name="connsiteX4-39" fmla="*/ 5008560 w 5008560"/>
              <a:gd name="connsiteY4-40" fmla="*/ 0 h 23481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8560" h="2348115">
                <a:moveTo>
                  <a:pt x="5008560" y="0"/>
                </a:moveTo>
                <a:lnTo>
                  <a:pt x="1972825" y="2348115"/>
                </a:lnTo>
                <a:lnTo>
                  <a:pt x="0" y="2348115"/>
                </a:lnTo>
                <a:lnTo>
                  <a:pt x="0" y="2052392"/>
                </a:lnTo>
                <a:lnTo>
                  <a:pt x="500856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cxnSp>
        <p:nvCxnSpPr>
          <p:cNvPr id="28" name="直接连接符 27"/>
          <p:cNvCxnSpPr/>
          <p:nvPr/>
        </p:nvCxnSpPr>
        <p:spPr>
          <a:xfrm>
            <a:off x="-19593" y="1840057"/>
            <a:ext cx="1131096" cy="313678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矩形 26"/>
          <p:cNvSpPr/>
          <p:nvPr/>
        </p:nvSpPr>
        <p:spPr>
          <a:xfrm rot="3138432">
            <a:off x="8097575" y="-40948"/>
            <a:ext cx="53438" cy="4709631"/>
          </a:xfrm>
          <a:custGeom>
            <a:avLst/>
            <a:gdLst/>
            <a:ahLst/>
            <a:cxnLst/>
            <a:rect l="l" t="t" r="r" b="b"/>
            <a:pathLst>
              <a:path w="47901" h="4198615">
                <a:moveTo>
                  <a:pt x="1" y="61992"/>
                </a:moveTo>
                <a:lnTo>
                  <a:pt x="47901" y="0"/>
                </a:lnTo>
                <a:cubicBezTo>
                  <a:pt x="47009" y="1366825"/>
                  <a:pt x="46117" y="2733649"/>
                  <a:pt x="45224" y="4100474"/>
                </a:cubicBezTo>
                <a:lnTo>
                  <a:pt x="0" y="419861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0" name="TextBox 8"/>
          <p:cNvSpPr txBox="1">
            <a:spLocks noChangeArrowheads="1"/>
          </p:cNvSpPr>
          <p:nvPr/>
        </p:nvSpPr>
        <p:spPr bwMode="auto">
          <a:xfrm>
            <a:off x="3960945" y="5544877"/>
            <a:ext cx="614591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fontAlgn="auto" hangingPunct="1">
              <a:lnSpc>
                <a:spcPct val="150000"/>
              </a:lnSpc>
              <a:spcBef>
                <a:spcPts val="0"/>
              </a:spcBef>
              <a:spcAft>
                <a:spcPts val="0"/>
              </a:spcAft>
              <a:defRPr/>
            </a:pPr>
            <a:r>
              <a:rPr lang="zh-CN" altLang="en-US" sz="1400" spc="135" dirty="0">
                <a:solidFill>
                  <a:srgbClr val="4BACC6">
                    <a:lumMod val="50000"/>
                  </a:srgbClr>
                </a:solidFill>
                <a:latin typeface="微软雅黑" panose="020B0503020204020204" pitchFamily="34" charset="-122"/>
                <a:ea typeface="微软雅黑" panose="020B0503020204020204" pitchFamily="34" charset="-122"/>
              </a:rPr>
              <a:t>龙源创新数字传媒（北京）股份有限公司</a:t>
            </a:r>
            <a:r>
              <a:rPr lang="en-US" altLang="zh-CN" sz="1400" spc="135" dirty="0">
                <a:solidFill>
                  <a:srgbClr val="4BACC6">
                    <a:lumMod val="50000"/>
                  </a:srgbClr>
                </a:solidFill>
                <a:latin typeface="微软雅黑" panose="020B0503020204020204" pitchFamily="34" charset="-122"/>
                <a:ea typeface="微软雅黑" panose="020B0503020204020204" pitchFamily="34" charset="-122"/>
              </a:rPr>
              <a:t>· B2G</a:t>
            </a:r>
            <a:r>
              <a:rPr lang="zh-CN" altLang="en-US" sz="1400" spc="135" dirty="0" smtClean="0">
                <a:solidFill>
                  <a:srgbClr val="4BACC6">
                    <a:lumMod val="50000"/>
                  </a:srgbClr>
                </a:solidFill>
                <a:latin typeface="微软雅黑" panose="020B0503020204020204" pitchFamily="34" charset="-122"/>
                <a:ea typeface="微软雅黑" panose="020B0503020204020204" pitchFamily="34" charset="-122"/>
              </a:rPr>
              <a:t>事业</a:t>
            </a:r>
            <a:r>
              <a:rPr lang="zh-CN" altLang="en-US" sz="1400" spc="135" dirty="0">
                <a:solidFill>
                  <a:srgbClr val="4BACC6">
                    <a:lumMod val="50000"/>
                  </a:srgbClr>
                </a:solidFill>
                <a:latin typeface="微软雅黑" panose="020B0503020204020204" pitchFamily="34" charset="-122"/>
                <a:ea typeface="微软雅黑" panose="020B0503020204020204" pitchFamily="34" charset="-122"/>
              </a:rPr>
              <a:t>部</a:t>
            </a:r>
            <a:r>
              <a:rPr lang="zh-CN" altLang="en-US" sz="1400" spc="135" dirty="0" smtClean="0">
                <a:solidFill>
                  <a:srgbClr val="4BACC6">
                    <a:lumMod val="50000"/>
                  </a:srgbClr>
                </a:solidFill>
                <a:latin typeface="微软雅黑" panose="020B0503020204020204" pitchFamily="34" charset="-122"/>
                <a:ea typeface="微软雅黑" panose="020B0503020204020204" pitchFamily="34" charset="-122"/>
              </a:rPr>
              <a:t> </a:t>
            </a:r>
            <a:endParaRPr lang="zh-CN" altLang="en-US" sz="1400" spc="135" dirty="0">
              <a:solidFill>
                <a:srgbClr val="4BACC6">
                  <a:lumMod val="50000"/>
                </a:srgbClr>
              </a:solidFill>
              <a:latin typeface="微软雅黑" panose="020B0503020204020204" pitchFamily="34" charset="-122"/>
              <a:ea typeface="微软雅黑" panose="020B0503020204020204" pitchFamily="34" charset="-122"/>
            </a:endParaRPr>
          </a:p>
          <a:p>
            <a:pPr algn="r" eaLnBrk="1" fontAlgn="auto" hangingPunct="1">
              <a:lnSpc>
                <a:spcPct val="150000"/>
              </a:lnSpc>
              <a:spcBef>
                <a:spcPts val="0"/>
              </a:spcBef>
              <a:spcAft>
                <a:spcPts val="0"/>
              </a:spcAft>
              <a:defRPr/>
            </a:pP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电 话：（</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010</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56298689 </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010</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56265086  </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传 真：（</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010</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64489589 </a:t>
            </a:r>
            <a:endParaRPr lang="en-US" altLang="zh-CN" sz="1200" spc="135" dirty="0">
              <a:solidFill>
                <a:srgbClr val="4BACC6">
                  <a:lumMod val="50000"/>
                </a:srgbClr>
              </a:solidFill>
              <a:latin typeface="微软雅黑" panose="020B0503020204020204" pitchFamily="34" charset="-122"/>
              <a:ea typeface="微软雅黑" panose="020B0503020204020204" pitchFamily="34" charset="-122"/>
            </a:endParaRPr>
          </a:p>
          <a:p>
            <a:pPr algn="r" eaLnBrk="1" fontAlgn="auto" hangingPunct="1">
              <a:lnSpc>
                <a:spcPct val="150000"/>
              </a:lnSpc>
              <a:spcBef>
                <a:spcPts val="0"/>
              </a:spcBef>
              <a:spcAft>
                <a:spcPts val="0"/>
              </a:spcAft>
              <a:defRPr/>
            </a:pP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地 址： 北京市顺义</a:t>
            </a:r>
            <a:r>
              <a:rPr lang="zh-CN" altLang="en-US" sz="1200" spc="135" dirty="0" smtClean="0">
                <a:solidFill>
                  <a:srgbClr val="4BACC6">
                    <a:lumMod val="50000"/>
                  </a:srgbClr>
                </a:solidFill>
                <a:latin typeface="微软雅黑" panose="020B0503020204020204" pitchFamily="34" charset="-122"/>
                <a:ea typeface="微软雅黑" panose="020B0503020204020204" pitchFamily="34" charset="-122"/>
              </a:rPr>
              <a:t>区西</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小营平安大街</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1</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号    邮 编： </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101399</a:t>
            </a:r>
            <a:endParaRPr lang="en-US" altLang="zh-CN" sz="1200" spc="135" dirty="0">
              <a:solidFill>
                <a:srgbClr val="4BACC6">
                  <a:lumMod val="50000"/>
                </a:srgb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
          <p:cNvPicPr>
            <a:picLocks noChangeAspect="1"/>
          </p:cNvPicPr>
          <p:nvPr>
            <p:custDataLst>
              <p:tags r:id="rId1"/>
            </p:custDataLst>
          </p:nvPr>
        </p:nvPicPr>
        <p:blipFill>
          <a:blip r:embed="rId2"/>
          <a:stretch>
            <a:fillRect/>
          </a:stretch>
        </p:blipFill>
        <p:spPr>
          <a:xfrm>
            <a:off x="100965" y="2049780"/>
            <a:ext cx="10058400" cy="4918710"/>
          </a:xfrm>
          <a:prstGeom prst="rect">
            <a:avLst/>
          </a:prstGeom>
        </p:spPr>
      </p:pic>
      <p:sp>
        <p:nvSpPr>
          <p:cNvPr id="3" name="文本框 2"/>
          <p:cNvSpPr txBox="1"/>
          <p:nvPr/>
        </p:nvSpPr>
        <p:spPr>
          <a:xfrm>
            <a:off x="1621155" y="1116965"/>
            <a:ext cx="6892925" cy="368300"/>
          </a:xfrm>
          <a:prstGeom prst="rect">
            <a:avLst/>
          </a:prstGeom>
          <a:noFill/>
        </p:spPr>
        <p:txBody>
          <a:bodyPr wrap="square" rtlCol="0">
            <a:spAutoFit/>
          </a:bodyPr>
          <a:p>
            <a:pPr algn="ctr"/>
            <a:r>
              <a:rPr lang="en-US" altLang="zh-CN"/>
              <a:t>2</a:t>
            </a:r>
            <a:r>
              <a:rPr lang="zh-CN" altLang="en-US"/>
              <a:t>、选择中文数据库中的</a:t>
            </a:r>
            <a:r>
              <a:rPr lang="en-US" altLang="zh-CN"/>
              <a:t>“4.</a:t>
            </a:r>
            <a:r>
              <a:rPr lang="zh-CN" altLang="en-US"/>
              <a:t>龙源电子期刊</a:t>
            </a:r>
            <a:r>
              <a:rPr lang="en-US" altLang="zh-CN"/>
              <a:t>”</a:t>
            </a:r>
            <a:endParaRPr lang="en-US" alt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
          <p:cNvPicPr>
            <a:picLocks noChangeAspect="1"/>
          </p:cNvPicPr>
          <p:nvPr/>
        </p:nvPicPr>
        <p:blipFill>
          <a:blip r:embed="rId1"/>
          <a:stretch>
            <a:fillRect/>
          </a:stretch>
        </p:blipFill>
        <p:spPr>
          <a:xfrm>
            <a:off x="343535" y="2161540"/>
            <a:ext cx="9572625" cy="4505325"/>
          </a:xfrm>
          <a:prstGeom prst="rect">
            <a:avLst/>
          </a:prstGeom>
        </p:spPr>
      </p:pic>
      <p:sp>
        <p:nvSpPr>
          <p:cNvPr id="3" name="文本框 2"/>
          <p:cNvSpPr txBox="1"/>
          <p:nvPr/>
        </p:nvSpPr>
        <p:spPr>
          <a:xfrm>
            <a:off x="1793875" y="1476375"/>
            <a:ext cx="6144895" cy="368300"/>
          </a:xfrm>
          <a:prstGeom prst="rect">
            <a:avLst/>
          </a:prstGeom>
          <a:noFill/>
        </p:spPr>
        <p:txBody>
          <a:bodyPr wrap="square" rtlCol="0">
            <a:spAutoFit/>
          </a:bodyPr>
          <a:p>
            <a:pPr algn="ctr"/>
            <a:r>
              <a:rPr lang="en-US" altLang="zh-CN"/>
              <a:t>3</a:t>
            </a:r>
            <a:r>
              <a:rPr lang="zh-CN" altLang="en-US"/>
              <a:t>、点击访问地址既可畅阅龙源电子期刊</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t="15863" b="15750"/>
          <a:stretch>
            <a:fillRect/>
          </a:stretch>
        </p:blipFill>
        <p:spPr>
          <a:xfrm>
            <a:off x="176151" y="16608"/>
            <a:ext cx="2519421" cy="861486"/>
          </a:xfrm>
          <a:prstGeom prst="rect">
            <a:avLst/>
          </a:prstGeom>
        </p:spPr>
      </p:pic>
      <p:sp>
        <p:nvSpPr>
          <p:cNvPr id="77" name="矩形 21"/>
          <p:cNvSpPr>
            <a:spLocks noChangeArrowheads="1"/>
          </p:cNvSpPr>
          <p:nvPr/>
        </p:nvSpPr>
        <p:spPr bwMode="auto">
          <a:xfrm>
            <a:off x="2969766" y="315787"/>
            <a:ext cx="5616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2400" dirty="0">
                <a:solidFill>
                  <a:srgbClr val="FF6600"/>
                </a:solidFill>
                <a:latin typeface="方正兰亭特黑简体" panose="02000000000000000000" pitchFamily="2" charset="-122"/>
                <a:ea typeface="方正兰亭特黑简体" panose="02000000000000000000" pitchFamily="2" charset="-122"/>
              </a:rPr>
              <a:t>数字出版发行</a:t>
            </a:r>
            <a:r>
              <a:rPr lang="zh-CN" altLang="en-US" sz="2400" dirty="0" smtClean="0">
                <a:solidFill>
                  <a:srgbClr val="FF6600"/>
                </a:solidFill>
                <a:latin typeface="方正兰亭特黑简体" panose="02000000000000000000" pitchFamily="2" charset="-122"/>
                <a:ea typeface="方正兰亭特黑简体" panose="02000000000000000000" pitchFamily="2" charset="-122"/>
              </a:rPr>
              <a:t>平台 数字</a:t>
            </a:r>
            <a:r>
              <a:rPr lang="zh-CN" altLang="en-US" sz="2400" dirty="0">
                <a:solidFill>
                  <a:srgbClr val="FF6600"/>
                </a:solidFill>
                <a:latin typeface="方正兰亭特黑简体" panose="02000000000000000000" pitchFamily="2" charset="-122"/>
                <a:ea typeface="方正兰亭特黑简体" panose="02000000000000000000" pitchFamily="2" charset="-122"/>
              </a:rPr>
              <a:t>城市建设运营商</a:t>
            </a:r>
            <a:endParaRPr lang="zh-CN" altLang="en-US" sz="2400" dirty="0">
              <a:solidFill>
                <a:srgbClr val="FF6600"/>
              </a:solidFill>
              <a:latin typeface="方正兰亭特黑简体" panose="02000000000000000000" pitchFamily="2" charset="-122"/>
              <a:ea typeface="方正兰亭特黑简体" panose="02000000000000000000" pitchFamily="2" charset="-122"/>
            </a:endParaRPr>
          </a:p>
        </p:txBody>
      </p:sp>
      <p:grpSp>
        <p:nvGrpSpPr>
          <p:cNvPr id="20" name="组合 19"/>
          <p:cNvGrpSpPr/>
          <p:nvPr/>
        </p:nvGrpSpPr>
        <p:grpSpPr>
          <a:xfrm>
            <a:off x="2" y="1315246"/>
            <a:ext cx="10811322" cy="5701263"/>
            <a:chOff x="2" y="1315246"/>
            <a:chExt cx="10811322" cy="5701263"/>
          </a:xfrm>
        </p:grpSpPr>
        <p:sp>
          <p:nvSpPr>
            <p:cNvPr id="56" name="矩形 4"/>
            <p:cNvSpPr/>
            <p:nvPr/>
          </p:nvSpPr>
          <p:spPr>
            <a:xfrm>
              <a:off x="2" y="1315246"/>
              <a:ext cx="1889499" cy="5701263"/>
            </a:xfrm>
            <a:custGeom>
              <a:avLst/>
              <a:gdLst/>
              <a:ahLst/>
              <a:cxnLst/>
              <a:rect l="l" t="t" r="r" b="b"/>
              <a:pathLst>
                <a:path w="1603104" h="4485871">
                  <a:moveTo>
                    <a:pt x="0" y="0"/>
                  </a:moveTo>
                  <a:lnTo>
                    <a:pt x="1603104" y="3830930"/>
                  </a:lnTo>
                  <a:lnTo>
                    <a:pt x="0" y="4485871"/>
                  </a:lnTo>
                  <a:close/>
                </a:path>
              </a:pathLst>
            </a:custGeom>
            <a:gradFill flip="none" rotWithShape="1">
              <a:gsLst>
                <a:gs pos="0">
                  <a:schemeClr val="bg1">
                    <a:lumMod val="85000"/>
                  </a:schemeClr>
                </a:gs>
                <a:gs pos="21000">
                  <a:schemeClr val="bg1">
                    <a:lumMod val="95000"/>
                  </a:schemeClr>
                </a:gs>
                <a:gs pos="76000">
                  <a:schemeClr val="bg1">
                    <a:lumMod val="95000"/>
                  </a:schemeClr>
                </a:gs>
                <a:gs pos="13320">
                  <a:srgbClr val="E4E4E4"/>
                </a:gs>
                <a:gs pos="45000">
                  <a:srgbClr val="DBDBDB"/>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8" name="矩形 21"/>
            <p:cNvSpPr>
              <a:spLocks noChangeArrowheads="1"/>
            </p:cNvSpPr>
            <p:nvPr/>
          </p:nvSpPr>
          <p:spPr bwMode="auto">
            <a:xfrm>
              <a:off x="6138118" y="5199694"/>
              <a:ext cx="39254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3600" dirty="0" smtClean="0">
                  <a:solidFill>
                    <a:srgbClr val="C00000"/>
                  </a:solidFill>
                  <a:latin typeface="方正兰亭粗黑_GBK" panose="02000000000000000000" pitchFamily="2" charset="-122"/>
                  <a:ea typeface="方正兰亭粗黑_GBK" panose="02000000000000000000" pitchFamily="2" charset="-122"/>
                </a:rPr>
                <a:t>龙源数字阅览室</a:t>
              </a:r>
              <a:endParaRPr lang="zh-CN" altLang="en-US" sz="3600" dirty="0">
                <a:solidFill>
                  <a:srgbClr val="C00000"/>
                </a:solidFill>
                <a:latin typeface="方正兰亭粗黑_GBK" panose="02000000000000000000" pitchFamily="2" charset="-122"/>
                <a:ea typeface="方正兰亭粗黑_GBK" panose="02000000000000000000" pitchFamily="2" charset="-122"/>
              </a:endParaRPr>
            </a:p>
          </p:txBody>
        </p:sp>
        <p:sp>
          <p:nvSpPr>
            <p:cNvPr id="59" name="TextBox 8"/>
            <p:cNvSpPr txBox="1">
              <a:spLocks noChangeArrowheads="1"/>
            </p:cNvSpPr>
            <p:nvPr/>
          </p:nvSpPr>
          <p:spPr bwMode="auto">
            <a:xfrm>
              <a:off x="6354266" y="5965002"/>
              <a:ext cx="37000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fontAlgn="auto" hangingPunct="1">
                <a:spcBef>
                  <a:spcPts val="0"/>
                </a:spcBef>
                <a:spcAft>
                  <a:spcPts val="0"/>
                </a:spcAft>
                <a:defRPr/>
              </a:pP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期刊</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图书</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报纸</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音频</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视频</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文库</a:t>
              </a:r>
              <a:endParaRPr lang="zh-CN" altLang="en-US" sz="1600" spc="1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矩形 26"/>
            <p:cNvSpPr/>
            <p:nvPr/>
          </p:nvSpPr>
          <p:spPr>
            <a:xfrm rot="3115289" flipH="1">
              <a:off x="8365071" y="243327"/>
              <a:ext cx="57626" cy="4834880"/>
            </a:xfrm>
            <a:custGeom>
              <a:avLst/>
              <a:gdLst/>
              <a:ahLst/>
              <a:cxnLst/>
              <a:rect l="l" t="t" r="r" b="b"/>
              <a:pathLst>
                <a:path w="47901" h="4198615">
                  <a:moveTo>
                    <a:pt x="1" y="61992"/>
                  </a:moveTo>
                  <a:lnTo>
                    <a:pt x="47901" y="0"/>
                  </a:lnTo>
                  <a:cubicBezTo>
                    <a:pt x="47009" y="1366825"/>
                    <a:pt x="46117" y="2733649"/>
                    <a:pt x="45224" y="4100474"/>
                  </a:cubicBezTo>
                  <a:lnTo>
                    <a:pt x="0" y="419861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2" name="组合 2"/>
            <p:cNvGrpSpPr/>
            <p:nvPr/>
          </p:nvGrpSpPr>
          <p:grpSpPr bwMode="auto">
            <a:xfrm>
              <a:off x="8414618" y="4476509"/>
              <a:ext cx="1386271" cy="265654"/>
              <a:chOff x="7013923" y="1175361"/>
              <a:chExt cx="908755" cy="172255"/>
            </a:xfrm>
            <a:solidFill>
              <a:srgbClr val="FF0000"/>
            </a:solidFill>
          </p:grpSpPr>
          <p:grpSp>
            <p:nvGrpSpPr>
              <p:cNvPr id="63" name="组合 116"/>
              <p:cNvGrpSpPr/>
              <p:nvPr/>
            </p:nvGrpSpPr>
            <p:grpSpPr bwMode="auto">
              <a:xfrm>
                <a:off x="7507723" y="1175361"/>
                <a:ext cx="171576" cy="172253"/>
                <a:chOff x="6859414" y="1135410"/>
                <a:chExt cx="229708" cy="230615"/>
              </a:xfrm>
              <a:grpFill/>
            </p:grpSpPr>
            <p:sp>
              <p:nvSpPr>
                <p:cNvPr id="74" name="Oval 83"/>
                <p:cNvSpPr>
                  <a:spLocks noChangeArrowheads="1"/>
                </p:cNvSpPr>
                <p:nvPr/>
              </p:nvSpPr>
              <p:spPr bwMode="auto">
                <a:xfrm>
                  <a:off x="6860002" y="1135410"/>
                  <a:ext cx="228222" cy="2306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5" name="Freeform 85"/>
                <p:cNvSpPr>
                  <a:spLocks noEditPoints="1"/>
                </p:cNvSpPr>
                <p:nvPr/>
              </p:nvSpPr>
              <p:spPr bwMode="auto">
                <a:xfrm>
                  <a:off x="6935426" y="1195489"/>
                  <a:ext cx="79899" cy="124388"/>
                </a:xfrm>
                <a:custGeom>
                  <a:avLst/>
                  <a:gdLst>
                    <a:gd name="T0" fmla="*/ 2147483646 w 9"/>
                    <a:gd name="T1" fmla="*/ 2147483646 h 14"/>
                    <a:gd name="T2" fmla="*/ 2147483646 w 9"/>
                    <a:gd name="T3" fmla="*/ 0 h 14"/>
                    <a:gd name="T4" fmla="*/ 2147483646 w 9"/>
                    <a:gd name="T5" fmla="*/ 0 h 14"/>
                    <a:gd name="T6" fmla="*/ 0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2147483646 h 14"/>
                    <a:gd name="T20" fmla="*/ 2147483646 w 9"/>
                    <a:gd name="T21" fmla="*/ 2147483646 h 14"/>
                    <a:gd name="T22" fmla="*/ 2147483646 w 9"/>
                    <a:gd name="T23" fmla="*/ 2147483646 h 14"/>
                    <a:gd name="T24" fmla="*/ 2147483646 w 9"/>
                    <a:gd name="T25" fmla="*/ 214748364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4">
                      <a:moveTo>
                        <a:pt x="9" y="5"/>
                      </a:moveTo>
                      <a:cubicBezTo>
                        <a:pt x="9" y="2"/>
                        <a:pt x="7" y="0"/>
                        <a:pt x="5" y="0"/>
                      </a:cubicBezTo>
                      <a:cubicBezTo>
                        <a:pt x="5" y="0"/>
                        <a:pt x="5" y="0"/>
                        <a:pt x="5" y="0"/>
                      </a:cubicBezTo>
                      <a:cubicBezTo>
                        <a:pt x="2" y="0"/>
                        <a:pt x="0" y="2"/>
                        <a:pt x="0" y="5"/>
                      </a:cubicBezTo>
                      <a:cubicBezTo>
                        <a:pt x="0" y="8"/>
                        <a:pt x="5" y="14"/>
                        <a:pt x="5" y="14"/>
                      </a:cubicBezTo>
                      <a:cubicBezTo>
                        <a:pt x="5" y="14"/>
                        <a:pt x="5" y="14"/>
                        <a:pt x="5" y="14"/>
                      </a:cubicBezTo>
                      <a:cubicBezTo>
                        <a:pt x="5" y="14"/>
                        <a:pt x="5" y="14"/>
                        <a:pt x="5" y="14"/>
                      </a:cubicBezTo>
                      <a:cubicBezTo>
                        <a:pt x="5" y="14"/>
                        <a:pt x="9" y="8"/>
                        <a:pt x="9" y="5"/>
                      </a:cubicBezTo>
                      <a:close/>
                      <a:moveTo>
                        <a:pt x="3" y="4"/>
                      </a:moveTo>
                      <a:cubicBezTo>
                        <a:pt x="3" y="3"/>
                        <a:pt x="4" y="2"/>
                        <a:pt x="5" y="2"/>
                      </a:cubicBezTo>
                      <a:cubicBezTo>
                        <a:pt x="6" y="2"/>
                        <a:pt x="7" y="3"/>
                        <a:pt x="7" y="4"/>
                      </a:cubicBezTo>
                      <a:cubicBezTo>
                        <a:pt x="7" y="5"/>
                        <a:pt x="6" y="6"/>
                        <a:pt x="5" y="6"/>
                      </a:cubicBezTo>
                      <a:cubicBezTo>
                        <a:pt x="4" y="6"/>
                        <a:pt x="3" y="5"/>
                        <a:pt x="3"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64" name="组合 118"/>
              <p:cNvGrpSpPr/>
              <p:nvPr/>
            </p:nvGrpSpPr>
            <p:grpSpPr bwMode="auto">
              <a:xfrm>
                <a:off x="7257774" y="1175361"/>
                <a:ext cx="178357" cy="172253"/>
                <a:chOff x="6452659" y="1135410"/>
                <a:chExt cx="238787" cy="230615"/>
              </a:xfrm>
              <a:grpFill/>
            </p:grpSpPr>
            <p:sp>
              <p:nvSpPr>
                <p:cNvPr id="72" name="Oval 89"/>
                <p:cNvSpPr>
                  <a:spLocks noChangeArrowheads="1"/>
                </p:cNvSpPr>
                <p:nvPr/>
              </p:nvSpPr>
              <p:spPr bwMode="auto">
                <a:xfrm>
                  <a:off x="6451296" y="1135410"/>
                  <a:ext cx="238074" cy="2306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3" name="Freeform 90"/>
                <p:cNvSpPr>
                  <a:spLocks noEditPoints="1"/>
                </p:cNvSpPr>
                <p:nvPr/>
              </p:nvSpPr>
              <p:spPr bwMode="auto">
                <a:xfrm>
                  <a:off x="6531650" y="1188070"/>
                  <a:ext cx="79898" cy="116215"/>
                </a:xfrm>
                <a:custGeom>
                  <a:avLst/>
                  <a:gdLst>
                    <a:gd name="T0" fmla="*/ 2147483646 w 9"/>
                    <a:gd name="T1" fmla="*/ 0 h 13"/>
                    <a:gd name="T2" fmla="*/ 0 w 9"/>
                    <a:gd name="T3" fmla="*/ 2147483646 h 13"/>
                    <a:gd name="T4" fmla="*/ 0 w 9"/>
                    <a:gd name="T5" fmla="*/ 2147483646 h 13"/>
                    <a:gd name="T6" fmla="*/ 2147483646 w 9"/>
                    <a:gd name="T7" fmla="*/ 2147483646 h 13"/>
                    <a:gd name="T8" fmla="*/ 2147483646 w 9"/>
                    <a:gd name="T9" fmla="*/ 2147483646 h 13"/>
                    <a:gd name="T10" fmla="*/ 2147483646 w 9"/>
                    <a:gd name="T11" fmla="*/ 0 h 13"/>
                    <a:gd name="T12" fmla="*/ 2147483646 w 9"/>
                    <a:gd name="T13" fmla="*/ 2147483646 h 13"/>
                    <a:gd name="T14" fmla="*/ 2147483646 w 9"/>
                    <a:gd name="T15" fmla="*/ 2147483646 h 13"/>
                    <a:gd name="T16" fmla="*/ 2147483646 w 9"/>
                    <a:gd name="T17" fmla="*/ 2147483646 h 13"/>
                    <a:gd name="T18" fmla="*/ 2147483646 w 9"/>
                    <a:gd name="T19" fmla="*/ 2147483646 h 13"/>
                    <a:gd name="T20" fmla="*/ 2147483646 w 9"/>
                    <a:gd name="T21" fmla="*/ 2147483646 h 13"/>
                    <a:gd name="T22" fmla="*/ 2147483646 w 9"/>
                    <a:gd name="T23" fmla="*/ 2147483646 h 13"/>
                    <a:gd name="T24" fmla="*/ 2147483646 w 9"/>
                    <a:gd name="T25" fmla="*/ 2147483646 h 13"/>
                    <a:gd name="T26" fmla="*/ 2147483646 w 9"/>
                    <a:gd name="T27" fmla="*/ 2147483646 h 13"/>
                    <a:gd name="T28" fmla="*/ 2147483646 w 9"/>
                    <a:gd name="T29" fmla="*/ 2147483646 h 13"/>
                    <a:gd name="T30" fmla="*/ 2147483646 w 9"/>
                    <a:gd name="T31" fmla="*/ 2147483646 h 13"/>
                    <a:gd name="T32" fmla="*/ 2147483646 w 9"/>
                    <a:gd name="T33" fmla="*/ 2147483646 h 13"/>
                    <a:gd name="T34" fmla="*/ 2147483646 w 9"/>
                    <a:gd name="T35" fmla="*/ 2147483646 h 13"/>
                    <a:gd name="T36" fmla="*/ 2147483646 w 9"/>
                    <a:gd name="T37" fmla="*/ 2147483646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moveTo>
                        <a:pt x="5" y="10"/>
                      </a:moveTo>
                      <a:cubicBezTo>
                        <a:pt x="5" y="11"/>
                        <a:pt x="5" y="11"/>
                        <a:pt x="5" y="11"/>
                      </a:cubicBezTo>
                      <a:cubicBezTo>
                        <a:pt x="5" y="11"/>
                        <a:pt x="5" y="12"/>
                        <a:pt x="5" y="12"/>
                      </a:cubicBezTo>
                      <a:cubicBezTo>
                        <a:pt x="4" y="12"/>
                        <a:pt x="4" y="11"/>
                        <a:pt x="4" y="11"/>
                      </a:cubicBezTo>
                      <a:cubicBezTo>
                        <a:pt x="4" y="10"/>
                        <a:pt x="4" y="10"/>
                        <a:pt x="4" y="10"/>
                      </a:cubicBezTo>
                      <a:cubicBezTo>
                        <a:pt x="3" y="9"/>
                        <a:pt x="3" y="9"/>
                        <a:pt x="3" y="8"/>
                      </a:cubicBezTo>
                      <a:cubicBezTo>
                        <a:pt x="3" y="7"/>
                        <a:pt x="3" y="6"/>
                        <a:pt x="5" y="6"/>
                      </a:cubicBezTo>
                      <a:cubicBezTo>
                        <a:pt x="6" y="6"/>
                        <a:pt x="6" y="7"/>
                        <a:pt x="6" y="8"/>
                      </a:cubicBezTo>
                      <a:cubicBezTo>
                        <a:pt x="6" y="9"/>
                        <a:pt x="6" y="9"/>
                        <a:pt x="5" y="10"/>
                      </a:cubicBezTo>
                      <a:close/>
                      <a:moveTo>
                        <a:pt x="1" y="5"/>
                      </a:moveTo>
                      <a:cubicBezTo>
                        <a:pt x="1" y="3"/>
                        <a:pt x="3" y="1"/>
                        <a:pt x="5" y="1"/>
                      </a:cubicBezTo>
                      <a:cubicBezTo>
                        <a:pt x="6" y="1"/>
                        <a:pt x="8" y="3"/>
                        <a:pt x="8" y="5"/>
                      </a:cubicBezTo>
                      <a:lnTo>
                        <a:pt x="1" y="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65" name="组合 119"/>
              <p:cNvGrpSpPr/>
              <p:nvPr/>
            </p:nvGrpSpPr>
            <p:grpSpPr bwMode="auto">
              <a:xfrm>
                <a:off x="7751248" y="1176075"/>
                <a:ext cx="171430" cy="171539"/>
                <a:chOff x="7258497" y="1136366"/>
                <a:chExt cx="229513" cy="229659"/>
              </a:xfrm>
              <a:grpFill/>
            </p:grpSpPr>
            <p:sp>
              <p:nvSpPr>
                <p:cNvPr id="70" name="Oval 88"/>
                <p:cNvSpPr>
                  <a:spLocks noChangeArrowheads="1"/>
                </p:cNvSpPr>
                <p:nvPr/>
              </p:nvSpPr>
              <p:spPr bwMode="auto">
                <a:xfrm>
                  <a:off x="7258145" y="1135410"/>
                  <a:ext cx="228222" cy="23061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 name="Freeform 91"/>
                <p:cNvSpPr/>
                <p:nvPr/>
              </p:nvSpPr>
              <p:spPr bwMode="auto">
                <a:xfrm>
                  <a:off x="7324929" y="1197150"/>
                  <a:ext cx="106227" cy="107135"/>
                </a:xfrm>
                <a:custGeom>
                  <a:avLst/>
                  <a:gdLst>
                    <a:gd name="T0" fmla="*/ 0 w 117"/>
                    <a:gd name="T1" fmla="*/ 0 h 118"/>
                    <a:gd name="T2" fmla="*/ 0 w 117"/>
                    <a:gd name="T3" fmla="*/ 2147483646 h 118"/>
                    <a:gd name="T4" fmla="*/ 2147483646 w 117"/>
                    <a:gd name="T5" fmla="*/ 2147483646 h 118"/>
                    <a:gd name="T6" fmla="*/ 2147483646 w 117"/>
                    <a:gd name="T7" fmla="*/ 2147483646 h 118"/>
                    <a:gd name="T8" fmla="*/ 2147483646 w 117"/>
                    <a:gd name="T9" fmla="*/ 0 h 118"/>
                    <a:gd name="T10" fmla="*/ 2147483646 w 117"/>
                    <a:gd name="T11" fmla="*/ 2147483646 h 118"/>
                    <a:gd name="T12" fmla="*/ 0 w 117"/>
                    <a:gd name="T13" fmla="*/ 0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118">
                      <a:moveTo>
                        <a:pt x="0" y="0"/>
                      </a:moveTo>
                      <a:lnTo>
                        <a:pt x="0" y="98"/>
                      </a:lnTo>
                      <a:lnTo>
                        <a:pt x="58" y="118"/>
                      </a:lnTo>
                      <a:lnTo>
                        <a:pt x="117" y="98"/>
                      </a:lnTo>
                      <a:lnTo>
                        <a:pt x="117" y="0"/>
                      </a:lnTo>
                      <a:lnTo>
                        <a:pt x="58" y="2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66" name="组合 120"/>
              <p:cNvGrpSpPr/>
              <p:nvPr/>
            </p:nvGrpSpPr>
            <p:grpSpPr bwMode="auto">
              <a:xfrm>
                <a:off x="7013923" y="1175362"/>
                <a:ext cx="172919" cy="172254"/>
                <a:chOff x="6054069" y="942438"/>
                <a:chExt cx="231505" cy="230616"/>
              </a:xfrm>
              <a:grpFill/>
            </p:grpSpPr>
            <p:sp>
              <p:nvSpPr>
                <p:cNvPr id="67" name="Freeform 92"/>
                <p:cNvSpPr>
                  <a:spLocks noEditPoints="1"/>
                </p:cNvSpPr>
                <p:nvPr/>
              </p:nvSpPr>
              <p:spPr bwMode="auto">
                <a:xfrm>
                  <a:off x="6107644" y="996006"/>
                  <a:ext cx="132558" cy="124387"/>
                </a:xfrm>
                <a:custGeom>
                  <a:avLst/>
                  <a:gdLst>
                    <a:gd name="T0" fmla="*/ 0 w 146"/>
                    <a:gd name="T1" fmla="*/ 2147483646 h 137"/>
                    <a:gd name="T2" fmla="*/ 2147483646 w 146"/>
                    <a:gd name="T3" fmla="*/ 2147483646 h 137"/>
                    <a:gd name="T4" fmla="*/ 2147483646 w 146"/>
                    <a:gd name="T5" fmla="*/ 2147483646 h 137"/>
                    <a:gd name="T6" fmla="*/ 2147483646 w 146"/>
                    <a:gd name="T7" fmla="*/ 2147483646 h 137"/>
                    <a:gd name="T8" fmla="*/ 2147483646 w 146"/>
                    <a:gd name="T9" fmla="*/ 2147483646 h 137"/>
                    <a:gd name="T10" fmla="*/ 2147483646 w 146"/>
                    <a:gd name="T11" fmla="*/ 2147483646 h 137"/>
                    <a:gd name="T12" fmla="*/ 2147483646 w 146"/>
                    <a:gd name="T13" fmla="*/ 0 h 137"/>
                    <a:gd name="T14" fmla="*/ 0 w 146"/>
                    <a:gd name="T15" fmla="*/ 2147483646 h 137"/>
                    <a:gd name="T16" fmla="*/ 2147483646 w 146"/>
                    <a:gd name="T17" fmla="*/ 2147483646 h 137"/>
                    <a:gd name="T18" fmla="*/ 2147483646 w 146"/>
                    <a:gd name="T19" fmla="*/ 2147483646 h 137"/>
                    <a:gd name="T20" fmla="*/ 2147483646 w 146"/>
                    <a:gd name="T21" fmla="*/ 2147483646 h 137"/>
                    <a:gd name="T22" fmla="*/ 2147483646 w 146"/>
                    <a:gd name="T23" fmla="*/ 2147483646 h 137"/>
                    <a:gd name="T24" fmla="*/ 2147483646 w 146"/>
                    <a:gd name="T25" fmla="*/ 214748364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137">
                      <a:moveTo>
                        <a:pt x="0" y="68"/>
                      </a:moveTo>
                      <a:lnTo>
                        <a:pt x="19" y="68"/>
                      </a:lnTo>
                      <a:lnTo>
                        <a:pt x="19" y="137"/>
                      </a:lnTo>
                      <a:lnTo>
                        <a:pt x="117" y="137"/>
                      </a:lnTo>
                      <a:lnTo>
                        <a:pt x="117" y="68"/>
                      </a:lnTo>
                      <a:lnTo>
                        <a:pt x="146" y="68"/>
                      </a:lnTo>
                      <a:lnTo>
                        <a:pt x="68" y="0"/>
                      </a:lnTo>
                      <a:lnTo>
                        <a:pt x="0" y="68"/>
                      </a:lnTo>
                      <a:close/>
                      <a:moveTo>
                        <a:pt x="87" y="107"/>
                      </a:moveTo>
                      <a:lnTo>
                        <a:pt x="48" y="107"/>
                      </a:lnTo>
                      <a:lnTo>
                        <a:pt x="48" y="68"/>
                      </a:lnTo>
                      <a:lnTo>
                        <a:pt x="87" y="68"/>
                      </a:lnTo>
                      <a:lnTo>
                        <a:pt x="87" y="1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8" name="Rectangle 93"/>
                <p:cNvSpPr>
                  <a:spLocks noChangeArrowheads="1"/>
                </p:cNvSpPr>
                <p:nvPr/>
              </p:nvSpPr>
              <p:spPr bwMode="auto">
                <a:xfrm>
                  <a:off x="6123764" y="1002516"/>
                  <a:ext cx="81059" cy="90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9" name="Freeform 94"/>
                <p:cNvSpPr>
                  <a:spLocks noEditPoints="1"/>
                </p:cNvSpPr>
                <p:nvPr/>
              </p:nvSpPr>
              <p:spPr bwMode="auto">
                <a:xfrm>
                  <a:off x="6054069" y="942438"/>
                  <a:ext cx="231505" cy="230616"/>
                </a:xfrm>
                <a:custGeom>
                  <a:avLst/>
                  <a:gdLst>
                    <a:gd name="T0" fmla="*/ 1022750916 w 26"/>
                    <a:gd name="T1" fmla="*/ 0 h 26"/>
                    <a:gd name="T2" fmla="*/ 0 w 26"/>
                    <a:gd name="T3" fmla="*/ 1022750916 h 26"/>
                    <a:gd name="T4" fmla="*/ 1022750916 w 26"/>
                    <a:gd name="T5" fmla="*/ 2045510701 h 26"/>
                    <a:gd name="T6" fmla="*/ 2045510701 w 26"/>
                    <a:gd name="T7" fmla="*/ 1022750916 h 26"/>
                    <a:gd name="T8" fmla="*/ 1022750916 w 26"/>
                    <a:gd name="T9" fmla="*/ 0 h 26"/>
                    <a:gd name="T10" fmla="*/ 1416126887 w 26"/>
                    <a:gd name="T11" fmla="*/ 1022750916 h 26"/>
                    <a:gd name="T12" fmla="*/ 1416126887 w 26"/>
                    <a:gd name="T13" fmla="*/ 1573468405 h 26"/>
                    <a:gd name="T14" fmla="*/ 629383814 w 26"/>
                    <a:gd name="T15" fmla="*/ 1573468405 h 26"/>
                    <a:gd name="T16" fmla="*/ 629383814 w 26"/>
                    <a:gd name="T17" fmla="*/ 1022750916 h 26"/>
                    <a:gd name="T18" fmla="*/ 472042296 w 26"/>
                    <a:gd name="T19" fmla="*/ 1022750916 h 26"/>
                    <a:gd name="T20" fmla="*/ 1022750916 w 26"/>
                    <a:gd name="T21" fmla="*/ 472042296 h 26"/>
                    <a:gd name="T22" fmla="*/ 1652143600 w 26"/>
                    <a:gd name="T23" fmla="*/ 1022750916 h 26"/>
                    <a:gd name="T24" fmla="*/ 1416126887 w 26"/>
                    <a:gd name="T25" fmla="*/ 102275091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6">
                      <a:moveTo>
                        <a:pt x="13" y="0"/>
                      </a:moveTo>
                      <a:cubicBezTo>
                        <a:pt x="6" y="0"/>
                        <a:pt x="0" y="6"/>
                        <a:pt x="0" y="13"/>
                      </a:cubicBezTo>
                      <a:cubicBezTo>
                        <a:pt x="0" y="21"/>
                        <a:pt x="6" y="26"/>
                        <a:pt x="13" y="26"/>
                      </a:cubicBezTo>
                      <a:cubicBezTo>
                        <a:pt x="20" y="26"/>
                        <a:pt x="26" y="21"/>
                        <a:pt x="26" y="13"/>
                      </a:cubicBezTo>
                      <a:cubicBezTo>
                        <a:pt x="26" y="6"/>
                        <a:pt x="20" y="0"/>
                        <a:pt x="13" y="0"/>
                      </a:cubicBezTo>
                      <a:close/>
                      <a:moveTo>
                        <a:pt x="18" y="13"/>
                      </a:moveTo>
                      <a:cubicBezTo>
                        <a:pt x="18" y="20"/>
                        <a:pt x="18" y="20"/>
                        <a:pt x="18" y="20"/>
                      </a:cubicBezTo>
                      <a:cubicBezTo>
                        <a:pt x="8" y="20"/>
                        <a:pt x="8" y="20"/>
                        <a:pt x="8" y="20"/>
                      </a:cubicBezTo>
                      <a:cubicBezTo>
                        <a:pt x="8" y="13"/>
                        <a:pt x="8" y="13"/>
                        <a:pt x="8" y="13"/>
                      </a:cubicBezTo>
                      <a:cubicBezTo>
                        <a:pt x="6" y="13"/>
                        <a:pt x="6" y="13"/>
                        <a:pt x="6" y="13"/>
                      </a:cubicBezTo>
                      <a:cubicBezTo>
                        <a:pt x="13" y="6"/>
                        <a:pt x="13" y="6"/>
                        <a:pt x="13" y="6"/>
                      </a:cubicBezTo>
                      <a:cubicBezTo>
                        <a:pt x="21" y="13"/>
                        <a:pt x="21" y="13"/>
                        <a:pt x="21" y="13"/>
                      </a:cubicBezTo>
                      <a:lnTo>
                        <a:pt x="18" y="1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sp>
          <p:nvSpPr>
            <p:cNvPr id="19" name="矩形 18"/>
            <p:cNvSpPr/>
            <p:nvPr/>
          </p:nvSpPr>
          <p:spPr>
            <a:xfrm>
              <a:off x="5655046" y="6702957"/>
              <a:ext cx="4389411" cy="276999"/>
            </a:xfrm>
            <a:prstGeom prst="rect">
              <a:avLst/>
            </a:prstGeom>
          </p:spPr>
          <p:txBody>
            <a:bodyPr wrap="square">
              <a:spAutoFit/>
            </a:bodyPr>
            <a:lstStyle/>
            <a:p>
              <a:pPr algn="dist"/>
              <a:r>
                <a:rPr lang="zh-CN" altLang="en-US" sz="1200" dirty="0">
                  <a:solidFill>
                    <a:schemeClr val="tx1">
                      <a:lumMod val="50000"/>
                      <a:lumOff val="50000"/>
                    </a:schemeClr>
                  </a:solidFill>
                  <a:latin typeface="PingFangSC-Semibold"/>
                </a:rPr>
                <a:t>版权所有 </a:t>
              </a:r>
              <a:r>
                <a:rPr lang="en-US" altLang="zh-CN" sz="1200" b="1" dirty="0">
                  <a:solidFill>
                    <a:schemeClr val="tx1">
                      <a:lumMod val="50000"/>
                      <a:lumOff val="50000"/>
                    </a:schemeClr>
                  </a:solidFill>
                  <a:latin typeface="HelveticaNeue-Bold"/>
                </a:rPr>
                <a:t>© </a:t>
              </a:r>
              <a:r>
                <a:rPr lang="en-US" altLang="zh-CN" sz="1200" b="1" dirty="0" smtClean="0">
                  <a:solidFill>
                    <a:schemeClr val="tx1">
                      <a:lumMod val="50000"/>
                      <a:lumOff val="50000"/>
                    </a:schemeClr>
                  </a:solidFill>
                  <a:latin typeface="HelveticaNeue-Bold"/>
                </a:rPr>
                <a:t>2021</a:t>
              </a:r>
              <a:r>
                <a:rPr lang="zh-CN" altLang="en-US" sz="1200" dirty="0" smtClean="0">
                  <a:solidFill>
                    <a:schemeClr val="tx1">
                      <a:lumMod val="50000"/>
                      <a:lumOff val="50000"/>
                    </a:schemeClr>
                  </a:solidFill>
                  <a:latin typeface="PingFangSC-Semibold"/>
                </a:rPr>
                <a:t>龙</a:t>
              </a:r>
              <a:r>
                <a:rPr lang="zh-CN" altLang="en-US" sz="1200" dirty="0">
                  <a:solidFill>
                    <a:schemeClr val="tx1">
                      <a:lumMod val="50000"/>
                      <a:lumOff val="50000"/>
                    </a:schemeClr>
                  </a:solidFill>
                  <a:latin typeface="PingFangSC-Semibold"/>
                </a:rPr>
                <a:t>源数字传媒集团 </a:t>
              </a:r>
              <a:r>
                <a:rPr lang="en-US" altLang="zh-CN" sz="1200" b="1" dirty="0">
                  <a:solidFill>
                    <a:schemeClr val="tx1">
                      <a:lumMod val="50000"/>
                      <a:lumOff val="50000"/>
                    </a:schemeClr>
                  </a:solidFill>
                  <a:latin typeface="HelveticaNeue-Bold"/>
                </a:rPr>
                <a:t>All Rights Reserved</a:t>
              </a:r>
              <a:endParaRPr lang="zh-CN" altLang="en-US" sz="1200" dirty="0">
                <a:solidFill>
                  <a:schemeClr val="tx1">
                    <a:lumMod val="50000"/>
                    <a:lumOff val="50000"/>
                  </a:schemeClr>
                </a:solidFill>
              </a:endParaRPr>
            </a:p>
          </p:txBody>
        </p:sp>
      </p:grpSp>
      <p:cxnSp>
        <p:nvCxnSpPr>
          <p:cNvPr id="84" name="直接连接符 83"/>
          <p:cNvCxnSpPr/>
          <p:nvPr/>
        </p:nvCxnSpPr>
        <p:spPr>
          <a:xfrm>
            <a:off x="-19593" y="1840057"/>
            <a:ext cx="1131096" cy="3136785"/>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007"/>
            <a:ext cx="10058400" cy="5985419"/>
          </a:xfrm>
          <a:prstGeom prst="rect">
            <a:avLst/>
          </a:prstGeom>
        </p:spPr>
      </p:pic>
      <p:sp>
        <p:nvSpPr>
          <p:cNvPr id="86" name="矩形 7"/>
          <p:cNvSpPr/>
          <p:nvPr/>
        </p:nvSpPr>
        <p:spPr>
          <a:xfrm>
            <a:off x="3" y="4219292"/>
            <a:ext cx="5902344" cy="2797217"/>
          </a:xfrm>
          <a:custGeom>
            <a:avLst/>
            <a:gdLst>
              <a:gd name="connsiteX0" fmla="*/ 4922155 w 4922155"/>
              <a:gd name="connsiteY0" fmla="*/ 0 h 2270328"/>
              <a:gd name="connsiteX1" fmla="*/ 1972825 w 4922155"/>
              <a:gd name="connsiteY1" fmla="*/ 2270328 h 2270328"/>
              <a:gd name="connsiteX2" fmla="*/ 0 w 4922155"/>
              <a:gd name="connsiteY2" fmla="*/ 2270328 h 2270328"/>
              <a:gd name="connsiteX3" fmla="*/ 0 w 4922155"/>
              <a:gd name="connsiteY3" fmla="*/ 1974605 h 2270328"/>
              <a:gd name="connsiteX4" fmla="*/ 4922155 w 4922155"/>
              <a:gd name="connsiteY4" fmla="*/ 0 h 2270328"/>
              <a:gd name="connsiteX0-1" fmla="*/ 4960255 w 4960255"/>
              <a:gd name="connsiteY0-2" fmla="*/ 0 h 2333828"/>
              <a:gd name="connsiteX1-3" fmla="*/ 1972825 w 4960255"/>
              <a:gd name="connsiteY1-4" fmla="*/ 2333828 h 2333828"/>
              <a:gd name="connsiteX2-5" fmla="*/ 0 w 4960255"/>
              <a:gd name="connsiteY2-6" fmla="*/ 2333828 h 2333828"/>
              <a:gd name="connsiteX3-7" fmla="*/ 0 w 4960255"/>
              <a:gd name="connsiteY3-8" fmla="*/ 2038105 h 2333828"/>
              <a:gd name="connsiteX4-9" fmla="*/ 4960255 w 4960255"/>
              <a:gd name="connsiteY4-10" fmla="*/ 0 h 2333828"/>
              <a:gd name="connsiteX0-11" fmla="*/ 4941205 w 4941205"/>
              <a:gd name="connsiteY0-12" fmla="*/ 0 h 2352878"/>
              <a:gd name="connsiteX1-13" fmla="*/ 1972825 w 4941205"/>
              <a:gd name="connsiteY1-14" fmla="*/ 2352878 h 2352878"/>
              <a:gd name="connsiteX2-15" fmla="*/ 0 w 4941205"/>
              <a:gd name="connsiteY2-16" fmla="*/ 2352878 h 2352878"/>
              <a:gd name="connsiteX3-17" fmla="*/ 0 w 4941205"/>
              <a:gd name="connsiteY3-18" fmla="*/ 2057155 h 2352878"/>
              <a:gd name="connsiteX4-19" fmla="*/ 4941205 w 4941205"/>
              <a:gd name="connsiteY4-20" fmla="*/ 0 h 2352878"/>
              <a:gd name="connsiteX0-21" fmla="*/ 4984748 w 4984748"/>
              <a:gd name="connsiteY0-22" fmla="*/ 0 h 2352878"/>
              <a:gd name="connsiteX1-23" fmla="*/ 1972825 w 4984748"/>
              <a:gd name="connsiteY1-24" fmla="*/ 2352878 h 2352878"/>
              <a:gd name="connsiteX2-25" fmla="*/ 0 w 4984748"/>
              <a:gd name="connsiteY2-26" fmla="*/ 2352878 h 2352878"/>
              <a:gd name="connsiteX3-27" fmla="*/ 0 w 4984748"/>
              <a:gd name="connsiteY3-28" fmla="*/ 2057155 h 2352878"/>
              <a:gd name="connsiteX4-29" fmla="*/ 4984748 w 4984748"/>
              <a:gd name="connsiteY4-30" fmla="*/ 0 h 2352878"/>
              <a:gd name="connsiteX0-31" fmla="*/ 5008560 w 5008560"/>
              <a:gd name="connsiteY0-32" fmla="*/ 0 h 2348115"/>
              <a:gd name="connsiteX1-33" fmla="*/ 1972825 w 5008560"/>
              <a:gd name="connsiteY1-34" fmla="*/ 2348115 h 2348115"/>
              <a:gd name="connsiteX2-35" fmla="*/ 0 w 5008560"/>
              <a:gd name="connsiteY2-36" fmla="*/ 2348115 h 2348115"/>
              <a:gd name="connsiteX3-37" fmla="*/ 0 w 5008560"/>
              <a:gd name="connsiteY3-38" fmla="*/ 2052392 h 2348115"/>
              <a:gd name="connsiteX4-39" fmla="*/ 5008560 w 5008560"/>
              <a:gd name="connsiteY4-40" fmla="*/ 0 h 23481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8560" h="2348115">
                <a:moveTo>
                  <a:pt x="5008560" y="0"/>
                </a:moveTo>
                <a:lnTo>
                  <a:pt x="1972825" y="2348115"/>
                </a:lnTo>
                <a:lnTo>
                  <a:pt x="0" y="2348115"/>
                </a:lnTo>
                <a:lnTo>
                  <a:pt x="0" y="2052392"/>
                </a:lnTo>
                <a:lnTo>
                  <a:pt x="500856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110"/>
          <p:cNvSpPr>
            <a:spLocks noChangeArrowheads="1"/>
          </p:cNvSpPr>
          <p:nvPr/>
        </p:nvSpPr>
        <p:spPr bwMode="auto">
          <a:xfrm>
            <a:off x="566882" y="4298631"/>
            <a:ext cx="1939783" cy="66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5" dirty="0">
                <a:solidFill>
                  <a:srgbClr val="595959"/>
                </a:solidFill>
                <a:latin typeface="微软雅黑" panose="020B0503020204020204" pitchFamily="34" charset="-122"/>
                <a:ea typeface="微软雅黑" panose="020B0503020204020204" pitchFamily="34" charset="-122"/>
              </a:rPr>
              <a:t>数字出版发行平台 </a:t>
            </a:r>
            <a:endParaRPr lang="en-US" altLang="zh-CN" sz="1235" dirty="0" smtClean="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rPr>
              <a:t>数字</a:t>
            </a:r>
            <a:r>
              <a:rPr lang="zh-CN" altLang="en-US" sz="1235" dirty="0">
                <a:solidFill>
                  <a:srgbClr val="595959"/>
                </a:solidFill>
                <a:latin typeface="微软雅黑" panose="020B0503020204020204" pitchFamily="34" charset="-122"/>
                <a:ea typeface="微软雅黑" panose="020B0503020204020204" pitchFamily="34" charset="-122"/>
              </a:rPr>
              <a:t>城市建设运营商</a:t>
            </a:r>
            <a:endParaRPr lang="zh-CN" altLang="en-US" sz="1235" dirty="0">
              <a:solidFill>
                <a:srgbClr val="595959"/>
              </a:solidFill>
              <a:latin typeface="微软雅黑" panose="020B0503020204020204" pitchFamily="34" charset="-122"/>
              <a:ea typeface="微软雅黑" panose="020B0503020204020204" pitchFamily="34" charset="-122"/>
            </a:endParaRPr>
          </a:p>
        </p:txBody>
      </p:sp>
      <p:sp>
        <p:nvSpPr>
          <p:cNvPr id="12291" name="矩形 111"/>
          <p:cNvSpPr>
            <a:spLocks noChangeArrowheads="1"/>
          </p:cNvSpPr>
          <p:nvPr/>
        </p:nvSpPr>
        <p:spPr bwMode="auto">
          <a:xfrm>
            <a:off x="2538004" y="4296850"/>
            <a:ext cx="1938002" cy="94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rPr>
              <a:t>产品简介</a:t>
            </a:r>
            <a:endParaRPr lang="en-US" altLang="zh-CN" sz="1235" dirty="0" smtClean="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产品</a:t>
            </a: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特色</a:t>
            </a:r>
            <a:endParaRPr lang="en-US" altLang="zh-CN"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客户端服务</a:t>
            </a:r>
            <a:endParaRPr lang="en-US" altLang="zh-CN"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292" name="矩形 112"/>
          <p:cNvSpPr>
            <a:spLocks noChangeArrowheads="1"/>
          </p:cNvSpPr>
          <p:nvPr/>
        </p:nvSpPr>
        <p:spPr bwMode="auto">
          <a:xfrm>
            <a:off x="4256156" y="4296850"/>
            <a:ext cx="1939784" cy="123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rPr>
              <a:t>资源概述</a:t>
            </a:r>
            <a:endParaRPr lang="en-US" altLang="zh-CN" sz="1235" dirty="0" smtClean="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5" dirty="0">
                <a:solidFill>
                  <a:srgbClr val="595959"/>
                </a:solidFill>
                <a:latin typeface="微软雅黑" panose="020B0503020204020204" pitchFamily="34" charset="-122"/>
                <a:ea typeface="微软雅黑" panose="020B0503020204020204" pitchFamily="34" charset="-122"/>
                <a:cs typeface="Arial" panose="020B0604020202020204" pitchFamily="34" charset="0"/>
              </a:rPr>
              <a:t>过</a:t>
            </a: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刊特色</a:t>
            </a:r>
            <a:endParaRPr lang="en-US" altLang="zh-CN"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5" dirty="0">
                <a:solidFill>
                  <a:srgbClr val="595959"/>
                </a:solidFill>
                <a:latin typeface="微软雅黑" panose="020B0503020204020204" pitchFamily="34" charset="-122"/>
                <a:ea typeface="微软雅黑" panose="020B0503020204020204" pitchFamily="34" charset="-122"/>
                <a:cs typeface="Arial" panose="020B0604020202020204" pitchFamily="34" charset="0"/>
              </a:rPr>
              <a:t>扫</a:t>
            </a: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码借阅</a:t>
            </a:r>
            <a:endParaRPr lang="en-US" altLang="zh-CN"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资源呈现</a:t>
            </a:r>
            <a:endParaRPr lang="en-US" altLang="zh-CN" sz="900" dirty="0">
              <a:solidFill>
                <a:srgbClr val="7F7F7F"/>
              </a:solidFill>
              <a:latin typeface="Arial" panose="020B0604020202020204" pitchFamily="34" charset="0"/>
              <a:cs typeface="Arial" panose="020B0604020202020204" pitchFamily="34" charset="0"/>
            </a:endParaRPr>
          </a:p>
        </p:txBody>
      </p:sp>
      <p:sp>
        <p:nvSpPr>
          <p:cNvPr id="12293" name="矩形 113"/>
          <p:cNvSpPr>
            <a:spLocks noChangeArrowheads="1"/>
          </p:cNvSpPr>
          <p:nvPr/>
        </p:nvSpPr>
        <p:spPr bwMode="auto">
          <a:xfrm>
            <a:off x="6194158" y="4296850"/>
            <a:ext cx="1938002" cy="123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rPr>
              <a:t>检索</a:t>
            </a:r>
            <a:endParaRPr lang="en-US" altLang="zh-CN" sz="1235" dirty="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文库</a:t>
            </a:r>
            <a:endParaRPr lang="en-US" altLang="zh-CN"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我的书架</a:t>
            </a:r>
            <a:endParaRPr lang="en-US" altLang="zh-CN"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5" dirty="0">
                <a:solidFill>
                  <a:srgbClr val="595959"/>
                </a:solidFill>
                <a:latin typeface="微软雅黑" panose="020B0503020204020204" pitchFamily="34" charset="-122"/>
                <a:ea typeface="微软雅黑" panose="020B0503020204020204" pitchFamily="34" charset="-122"/>
                <a:cs typeface="Arial" panose="020B0604020202020204" pitchFamily="34" charset="0"/>
              </a:rPr>
              <a:t>我</a:t>
            </a: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的收藏</a:t>
            </a:r>
            <a:endParaRPr lang="en-US" altLang="zh-CN" sz="900" dirty="0">
              <a:solidFill>
                <a:srgbClr val="7F7F7F"/>
              </a:solidFill>
              <a:latin typeface="Arial" panose="020B0604020202020204" pitchFamily="34" charset="0"/>
              <a:cs typeface="Arial" panose="020B0604020202020204" pitchFamily="34" charset="0"/>
            </a:endParaRPr>
          </a:p>
        </p:txBody>
      </p:sp>
      <p:grpSp>
        <p:nvGrpSpPr>
          <p:cNvPr id="12294" name="组合 31"/>
          <p:cNvGrpSpPr/>
          <p:nvPr/>
        </p:nvGrpSpPr>
        <p:grpSpPr bwMode="auto">
          <a:xfrm>
            <a:off x="121127" y="1275396"/>
            <a:ext cx="1371812" cy="644792"/>
            <a:chOff x="107504" y="411510"/>
            <a:chExt cx="1223300" cy="575788"/>
          </a:xfrm>
        </p:grpSpPr>
        <p:grpSp>
          <p:nvGrpSpPr>
            <p:cNvPr id="12340" name="组合 32"/>
            <p:cNvGrpSpPr/>
            <p:nvPr/>
          </p:nvGrpSpPr>
          <p:grpSpPr bwMode="auto">
            <a:xfrm>
              <a:off x="107504" y="446666"/>
              <a:ext cx="1223300" cy="509009"/>
              <a:chOff x="302914" y="259386"/>
              <a:chExt cx="1223300" cy="509009"/>
            </a:xfrm>
          </p:grpSpPr>
          <p:grpSp>
            <p:nvGrpSpPr>
              <p:cNvPr id="12342" name="组合 34"/>
              <p:cNvGrpSpPr/>
              <p:nvPr/>
            </p:nvGrpSpPr>
            <p:grpSpPr bwMode="auto">
              <a:xfrm>
                <a:off x="302914" y="259386"/>
                <a:ext cx="1223300" cy="442032"/>
                <a:chOff x="1813236" y="1309003"/>
                <a:chExt cx="1223300" cy="442032"/>
              </a:xfrm>
            </p:grpSpPr>
            <p:sp>
              <p:nvSpPr>
                <p:cNvPr id="37" name="矩形 36"/>
                <p:cNvSpPr/>
                <p:nvPr/>
              </p:nvSpPr>
              <p:spPr>
                <a:xfrm>
                  <a:off x="2340102" y="1309003"/>
                  <a:ext cx="696434" cy="329120"/>
                </a:xfrm>
                <a:prstGeom prst="rect">
                  <a:avLst/>
                </a:prstGeom>
              </p:spPr>
              <p:txBody>
                <a:bodyPr wrap="none">
                  <a:spAutoFit/>
                  <a:scene3d>
                    <a:camera prst="orthographicFront"/>
                    <a:lightRig rig="balanced" dir="t"/>
                  </a:scene3d>
                  <a:sp3d extrusionH="57150" prstMaterial="plastic">
                    <a:bevelT w="38100" h="38100"/>
                  </a:sp3d>
                </a:bodyPr>
                <a:lstStyle/>
                <a:p>
                  <a:pPr eaLnBrk="1" fontAlgn="auto" hangingPunct="1">
                    <a:spcBef>
                      <a:spcPts val="0"/>
                    </a:spcBef>
                    <a:spcAft>
                      <a:spcPts val="0"/>
                    </a:spcAft>
                    <a:defRPr/>
                  </a:pPr>
                  <a:r>
                    <a:rPr lang="zh-CN" altLang="en-US" sz="1795" dirty="0">
                      <a:solidFill>
                        <a:prstClr val="black"/>
                      </a:solidFill>
                      <a:latin typeface="微软雅黑" panose="020B0503020204020204" pitchFamily="34" charset="-122"/>
                      <a:ea typeface="微软雅黑" panose="020B0503020204020204" pitchFamily="34" charset="-122"/>
                    </a:rPr>
                    <a:t>目  录</a:t>
                  </a:r>
                  <a:endParaRPr lang="zh-CN" altLang="en-US" sz="1795" dirty="0">
                    <a:solidFill>
                      <a:prstClr val="black"/>
                    </a:solidFill>
                    <a:latin typeface="微软雅黑" panose="020B0503020204020204" pitchFamily="34" charset="-122"/>
                    <a:ea typeface="微软雅黑" panose="020B0503020204020204" pitchFamily="34" charset="-122"/>
                  </a:endParaRPr>
                </a:p>
              </p:txBody>
            </p:sp>
            <p:sp>
              <p:nvSpPr>
                <p:cNvPr id="38" name="矩形 37"/>
                <p:cNvSpPr/>
                <p:nvPr/>
              </p:nvSpPr>
              <p:spPr>
                <a:xfrm>
                  <a:off x="1813236" y="1377238"/>
                  <a:ext cx="540061" cy="3737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2343" name="矩形 35"/>
              <p:cNvSpPr>
                <a:spLocks noChangeArrowheads="1"/>
              </p:cNvSpPr>
              <p:nvPr/>
            </p:nvSpPr>
            <p:spPr bwMode="auto">
              <a:xfrm>
                <a:off x="842975" y="500999"/>
                <a:ext cx="670704" cy="2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5">
                    <a:solidFill>
                      <a:srgbClr val="7F7F7F"/>
                    </a:solidFill>
                    <a:latin typeface="Arial" panose="020B0604020202020204" pitchFamily="34" charset="0"/>
                    <a:cs typeface="Arial" panose="020B0604020202020204" pitchFamily="34" charset="0"/>
                  </a:rPr>
                  <a:t>ontents</a:t>
                </a:r>
                <a:endParaRPr lang="en-US" altLang="zh-CN" sz="1345">
                  <a:solidFill>
                    <a:srgbClr val="7F7F7F"/>
                  </a:solidFill>
                  <a:latin typeface="Arial" panose="020B0604020202020204" pitchFamily="34" charset="0"/>
                  <a:cs typeface="Arial" panose="020B0604020202020204" pitchFamily="34" charset="0"/>
                </a:endParaRPr>
              </a:p>
            </p:txBody>
          </p:sp>
        </p:grpSp>
        <p:sp>
          <p:nvSpPr>
            <p:cNvPr id="12341" name="矩形 33"/>
            <p:cNvSpPr>
              <a:spLocks noChangeArrowheads="1"/>
            </p:cNvSpPr>
            <p:nvPr/>
          </p:nvSpPr>
          <p:spPr bwMode="auto">
            <a:xfrm>
              <a:off x="202346" y="411510"/>
              <a:ext cx="460573" cy="5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a:solidFill>
                    <a:srgbClr val="FFFFFF"/>
                  </a:solidFill>
                  <a:latin typeface="Arial" panose="020B0604020202020204" pitchFamily="34" charset="0"/>
                  <a:cs typeface="Arial" panose="020B0604020202020204" pitchFamily="34" charset="0"/>
                </a:rPr>
                <a:t>C</a:t>
              </a:r>
              <a:endParaRPr lang="zh-CN" altLang="en-US" sz="3590">
                <a:solidFill>
                  <a:srgbClr val="FFFFFF"/>
                </a:solidFill>
              </a:endParaRPr>
            </a:p>
          </p:txBody>
        </p:sp>
      </p:grpSp>
      <p:grpSp>
        <p:nvGrpSpPr>
          <p:cNvPr id="12330" name="组合 100"/>
          <p:cNvGrpSpPr/>
          <p:nvPr/>
        </p:nvGrpSpPr>
        <p:grpSpPr bwMode="auto">
          <a:xfrm>
            <a:off x="3810721" y="2435442"/>
            <a:ext cx="3069097" cy="1629049"/>
            <a:chOff x="4298703" y="1482198"/>
            <a:chExt cx="2736304" cy="1453021"/>
          </a:xfrm>
        </p:grpSpPr>
        <p:sp>
          <p:nvSpPr>
            <p:cNvPr id="12336" name="TextBox 74"/>
            <p:cNvSpPr txBox="1">
              <a:spLocks noChangeArrowheads="1"/>
            </p:cNvSpPr>
            <p:nvPr/>
          </p:nvSpPr>
          <p:spPr bwMode="auto">
            <a:xfrm>
              <a:off x="4298703" y="1482198"/>
              <a:ext cx="2736304" cy="12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rPr>
                <a:t>03</a:t>
              </a:r>
              <a:endPar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335" name="TextBox 102"/>
            <p:cNvSpPr txBox="1">
              <a:spLocks noChangeArrowheads="1"/>
            </p:cNvSpPr>
            <p:nvPr/>
          </p:nvSpPr>
          <p:spPr bwMode="auto">
            <a:xfrm>
              <a:off x="5128357" y="2606482"/>
              <a:ext cx="1076997"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FF9900"/>
                  </a:solidFill>
                  <a:latin typeface="微软雅黑" panose="020B0503020204020204" pitchFamily="34" charset="-122"/>
                  <a:ea typeface="微软雅黑" panose="020B0503020204020204" pitchFamily="34" charset="-122"/>
                </a:rPr>
                <a:t>资源优势</a:t>
              </a:r>
              <a:endParaRPr lang="zh-CN" altLang="en-US" sz="1795" b="1" dirty="0">
                <a:solidFill>
                  <a:srgbClr val="FF9900"/>
                </a:solidFill>
                <a:latin typeface="微软雅黑" panose="020B0503020204020204" pitchFamily="34" charset="-122"/>
                <a:ea typeface="微软雅黑" panose="020B0503020204020204" pitchFamily="34" charset="-122"/>
              </a:endParaRPr>
            </a:p>
          </p:txBody>
        </p:sp>
      </p:grpSp>
      <p:grpSp>
        <p:nvGrpSpPr>
          <p:cNvPr id="12331" name="组合 116"/>
          <p:cNvGrpSpPr/>
          <p:nvPr/>
        </p:nvGrpSpPr>
        <p:grpSpPr bwMode="auto">
          <a:xfrm>
            <a:off x="4394220" y="3755727"/>
            <a:ext cx="249207" cy="252733"/>
            <a:chOff x="6859414" y="1135410"/>
            <a:chExt cx="229708" cy="230615"/>
          </a:xfrm>
        </p:grpSpPr>
        <p:sp>
          <p:nvSpPr>
            <p:cNvPr id="54" name="Oval 83"/>
            <p:cNvSpPr>
              <a:spLocks noChangeArrowheads="1"/>
            </p:cNvSpPr>
            <p:nvPr/>
          </p:nvSpPr>
          <p:spPr bwMode="auto">
            <a:xfrm>
              <a:off x="6859789" y="1134961"/>
              <a:ext cx="228221" cy="230801"/>
            </a:xfrm>
            <a:prstGeom prst="ellipse">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333" name="Freeform 85"/>
            <p:cNvSpPr>
              <a:spLocks noEditPoints="1"/>
            </p:cNvSpPr>
            <p:nvPr/>
          </p:nvSpPr>
          <p:spPr bwMode="auto">
            <a:xfrm>
              <a:off x="6935426" y="1195489"/>
              <a:ext cx="79899" cy="124388"/>
            </a:xfrm>
            <a:custGeom>
              <a:avLst/>
              <a:gdLst>
                <a:gd name="T0" fmla="*/ 2147483646 w 9"/>
                <a:gd name="T1" fmla="*/ 2147483646 h 14"/>
                <a:gd name="T2" fmla="*/ 2147483646 w 9"/>
                <a:gd name="T3" fmla="*/ 0 h 14"/>
                <a:gd name="T4" fmla="*/ 2147483646 w 9"/>
                <a:gd name="T5" fmla="*/ 0 h 14"/>
                <a:gd name="T6" fmla="*/ 0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2147483646 h 14"/>
                <a:gd name="T20" fmla="*/ 2147483646 w 9"/>
                <a:gd name="T21" fmla="*/ 2147483646 h 14"/>
                <a:gd name="T22" fmla="*/ 2147483646 w 9"/>
                <a:gd name="T23" fmla="*/ 2147483646 h 14"/>
                <a:gd name="T24" fmla="*/ 2147483646 w 9"/>
                <a:gd name="T25" fmla="*/ 214748364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4">
                  <a:moveTo>
                    <a:pt x="9" y="5"/>
                  </a:moveTo>
                  <a:cubicBezTo>
                    <a:pt x="9" y="2"/>
                    <a:pt x="7" y="0"/>
                    <a:pt x="5" y="0"/>
                  </a:cubicBezTo>
                  <a:cubicBezTo>
                    <a:pt x="5" y="0"/>
                    <a:pt x="5" y="0"/>
                    <a:pt x="5" y="0"/>
                  </a:cubicBezTo>
                  <a:cubicBezTo>
                    <a:pt x="2" y="0"/>
                    <a:pt x="0" y="2"/>
                    <a:pt x="0" y="5"/>
                  </a:cubicBezTo>
                  <a:cubicBezTo>
                    <a:pt x="0" y="8"/>
                    <a:pt x="5" y="14"/>
                    <a:pt x="5" y="14"/>
                  </a:cubicBezTo>
                  <a:cubicBezTo>
                    <a:pt x="5" y="14"/>
                    <a:pt x="5" y="14"/>
                    <a:pt x="5" y="14"/>
                  </a:cubicBezTo>
                  <a:cubicBezTo>
                    <a:pt x="5" y="14"/>
                    <a:pt x="5" y="14"/>
                    <a:pt x="5" y="14"/>
                  </a:cubicBezTo>
                  <a:cubicBezTo>
                    <a:pt x="5" y="14"/>
                    <a:pt x="9" y="8"/>
                    <a:pt x="9" y="5"/>
                  </a:cubicBezTo>
                  <a:close/>
                  <a:moveTo>
                    <a:pt x="3" y="4"/>
                  </a:moveTo>
                  <a:cubicBezTo>
                    <a:pt x="3" y="3"/>
                    <a:pt x="4" y="2"/>
                    <a:pt x="5" y="2"/>
                  </a:cubicBezTo>
                  <a:cubicBezTo>
                    <a:pt x="6" y="2"/>
                    <a:pt x="7" y="3"/>
                    <a:pt x="7" y="4"/>
                  </a:cubicBezTo>
                  <a:cubicBezTo>
                    <a:pt x="7" y="5"/>
                    <a:pt x="6" y="6"/>
                    <a:pt x="5" y="6"/>
                  </a:cubicBezTo>
                  <a:cubicBezTo>
                    <a:pt x="4" y="6"/>
                    <a:pt x="3" y="5"/>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2320" name="组合 95"/>
          <p:cNvGrpSpPr/>
          <p:nvPr/>
        </p:nvGrpSpPr>
        <p:grpSpPr bwMode="auto">
          <a:xfrm>
            <a:off x="1969828" y="2435442"/>
            <a:ext cx="3070879" cy="1649534"/>
            <a:chOff x="1931855" y="1482198"/>
            <a:chExt cx="2736304" cy="1471292"/>
          </a:xfrm>
        </p:grpSpPr>
        <p:sp>
          <p:nvSpPr>
            <p:cNvPr id="12326" name="TextBox 74"/>
            <p:cNvSpPr txBox="1">
              <a:spLocks noChangeArrowheads="1"/>
            </p:cNvSpPr>
            <p:nvPr/>
          </p:nvSpPr>
          <p:spPr bwMode="auto">
            <a:xfrm>
              <a:off x="1931855" y="1482198"/>
              <a:ext cx="2736304" cy="12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rPr>
                <a:t>02</a:t>
              </a:r>
              <a:endPar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325" name="TextBox 97"/>
            <p:cNvSpPr txBox="1">
              <a:spLocks noChangeArrowheads="1"/>
            </p:cNvSpPr>
            <p:nvPr/>
          </p:nvSpPr>
          <p:spPr bwMode="auto">
            <a:xfrm>
              <a:off x="2776987" y="2624753"/>
              <a:ext cx="1046042"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FF9900"/>
                  </a:solidFill>
                  <a:latin typeface="微软雅黑" panose="020B0503020204020204" pitchFamily="34" charset="-122"/>
                  <a:ea typeface="微软雅黑" panose="020B0503020204020204" pitchFamily="34" charset="-122"/>
                </a:rPr>
                <a:t>产品介绍</a:t>
              </a:r>
              <a:endParaRPr lang="zh-CN" altLang="en-US" sz="1795" b="1" dirty="0">
                <a:solidFill>
                  <a:srgbClr val="FF9900"/>
                </a:solidFill>
                <a:latin typeface="微软雅黑" panose="020B0503020204020204" pitchFamily="34" charset="-122"/>
                <a:ea typeface="微软雅黑" panose="020B0503020204020204" pitchFamily="34" charset="-122"/>
              </a:endParaRPr>
            </a:p>
          </p:txBody>
        </p:sp>
      </p:grpSp>
      <p:grpSp>
        <p:nvGrpSpPr>
          <p:cNvPr id="12321" name="组合 118"/>
          <p:cNvGrpSpPr/>
          <p:nvPr/>
        </p:nvGrpSpPr>
        <p:grpSpPr bwMode="auto">
          <a:xfrm>
            <a:off x="2522311" y="3769485"/>
            <a:ext cx="259207" cy="252733"/>
            <a:chOff x="6452659" y="1135410"/>
            <a:chExt cx="238787" cy="230615"/>
          </a:xfrm>
        </p:grpSpPr>
        <p:sp>
          <p:nvSpPr>
            <p:cNvPr id="50" name="Oval 89"/>
            <p:cNvSpPr>
              <a:spLocks noChangeArrowheads="1"/>
            </p:cNvSpPr>
            <p:nvPr/>
          </p:nvSpPr>
          <p:spPr bwMode="auto">
            <a:xfrm>
              <a:off x="6451514" y="1134961"/>
              <a:ext cx="237935" cy="230801"/>
            </a:xfrm>
            <a:prstGeom prst="ellipse">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323" name="Freeform 90"/>
            <p:cNvSpPr>
              <a:spLocks noEditPoints="1"/>
            </p:cNvSpPr>
            <p:nvPr/>
          </p:nvSpPr>
          <p:spPr bwMode="auto">
            <a:xfrm>
              <a:off x="6531650" y="1188070"/>
              <a:ext cx="79898" cy="116215"/>
            </a:xfrm>
            <a:custGeom>
              <a:avLst/>
              <a:gdLst>
                <a:gd name="T0" fmla="*/ 2147483646 w 9"/>
                <a:gd name="T1" fmla="*/ 0 h 13"/>
                <a:gd name="T2" fmla="*/ 0 w 9"/>
                <a:gd name="T3" fmla="*/ 2147483646 h 13"/>
                <a:gd name="T4" fmla="*/ 0 w 9"/>
                <a:gd name="T5" fmla="*/ 2147483646 h 13"/>
                <a:gd name="T6" fmla="*/ 2147483646 w 9"/>
                <a:gd name="T7" fmla="*/ 2147483646 h 13"/>
                <a:gd name="T8" fmla="*/ 2147483646 w 9"/>
                <a:gd name="T9" fmla="*/ 2147483646 h 13"/>
                <a:gd name="T10" fmla="*/ 2147483646 w 9"/>
                <a:gd name="T11" fmla="*/ 0 h 13"/>
                <a:gd name="T12" fmla="*/ 2147483646 w 9"/>
                <a:gd name="T13" fmla="*/ 2147483646 h 13"/>
                <a:gd name="T14" fmla="*/ 2147483646 w 9"/>
                <a:gd name="T15" fmla="*/ 2147483646 h 13"/>
                <a:gd name="T16" fmla="*/ 2147483646 w 9"/>
                <a:gd name="T17" fmla="*/ 2147483646 h 13"/>
                <a:gd name="T18" fmla="*/ 2147483646 w 9"/>
                <a:gd name="T19" fmla="*/ 2147483646 h 13"/>
                <a:gd name="T20" fmla="*/ 2147483646 w 9"/>
                <a:gd name="T21" fmla="*/ 2147483646 h 13"/>
                <a:gd name="T22" fmla="*/ 2147483646 w 9"/>
                <a:gd name="T23" fmla="*/ 2147483646 h 13"/>
                <a:gd name="T24" fmla="*/ 2147483646 w 9"/>
                <a:gd name="T25" fmla="*/ 2147483646 h 13"/>
                <a:gd name="T26" fmla="*/ 2147483646 w 9"/>
                <a:gd name="T27" fmla="*/ 2147483646 h 13"/>
                <a:gd name="T28" fmla="*/ 2147483646 w 9"/>
                <a:gd name="T29" fmla="*/ 2147483646 h 13"/>
                <a:gd name="T30" fmla="*/ 2147483646 w 9"/>
                <a:gd name="T31" fmla="*/ 2147483646 h 13"/>
                <a:gd name="T32" fmla="*/ 2147483646 w 9"/>
                <a:gd name="T33" fmla="*/ 2147483646 h 13"/>
                <a:gd name="T34" fmla="*/ 2147483646 w 9"/>
                <a:gd name="T35" fmla="*/ 2147483646 h 13"/>
                <a:gd name="T36" fmla="*/ 2147483646 w 9"/>
                <a:gd name="T37" fmla="*/ 2147483646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moveTo>
                    <a:pt x="5" y="10"/>
                  </a:moveTo>
                  <a:cubicBezTo>
                    <a:pt x="5" y="11"/>
                    <a:pt x="5" y="11"/>
                    <a:pt x="5" y="11"/>
                  </a:cubicBezTo>
                  <a:cubicBezTo>
                    <a:pt x="5" y="11"/>
                    <a:pt x="5" y="12"/>
                    <a:pt x="5" y="12"/>
                  </a:cubicBezTo>
                  <a:cubicBezTo>
                    <a:pt x="4" y="12"/>
                    <a:pt x="4" y="11"/>
                    <a:pt x="4" y="11"/>
                  </a:cubicBezTo>
                  <a:cubicBezTo>
                    <a:pt x="4" y="10"/>
                    <a:pt x="4" y="10"/>
                    <a:pt x="4" y="10"/>
                  </a:cubicBezTo>
                  <a:cubicBezTo>
                    <a:pt x="3" y="9"/>
                    <a:pt x="3" y="9"/>
                    <a:pt x="3" y="8"/>
                  </a:cubicBezTo>
                  <a:cubicBezTo>
                    <a:pt x="3" y="7"/>
                    <a:pt x="3" y="6"/>
                    <a:pt x="5" y="6"/>
                  </a:cubicBezTo>
                  <a:cubicBezTo>
                    <a:pt x="6" y="6"/>
                    <a:pt x="6" y="7"/>
                    <a:pt x="6" y="8"/>
                  </a:cubicBezTo>
                  <a:cubicBezTo>
                    <a:pt x="6" y="9"/>
                    <a:pt x="6" y="9"/>
                    <a:pt x="5" y="10"/>
                  </a:cubicBezTo>
                  <a:close/>
                  <a:moveTo>
                    <a:pt x="1" y="5"/>
                  </a:moveTo>
                  <a:cubicBezTo>
                    <a:pt x="1" y="3"/>
                    <a:pt x="3" y="1"/>
                    <a:pt x="5" y="1"/>
                  </a:cubicBezTo>
                  <a:cubicBezTo>
                    <a:pt x="6" y="1"/>
                    <a:pt x="8" y="3"/>
                    <a:pt x="8" y="5"/>
                  </a:cubicBezTo>
                  <a:lnTo>
                    <a:pt x="1"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2310" name="组合 105"/>
          <p:cNvGrpSpPr/>
          <p:nvPr/>
        </p:nvGrpSpPr>
        <p:grpSpPr bwMode="auto">
          <a:xfrm>
            <a:off x="5703264" y="2425694"/>
            <a:ext cx="3070879" cy="1655905"/>
            <a:chOff x="6364404" y="1438643"/>
            <a:chExt cx="2736304" cy="1476976"/>
          </a:xfrm>
        </p:grpSpPr>
        <p:sp>
          <p:nvSpPr>
            <p:cNvPr id="12316" name="TextBox 74"/>
            <p:cNvSpPr txBox="1">
              <a:spLocks noChangeArrowheads="1"/>
            </p:cNvSpPr>
            <p:nvPr/>
          </p:nvSpPr>
          <p:spPr bwMode="auto">
            <a:xfrm>
              <a:off x="6364404" y="1438643"/>
              <a:ext cx="2736304" cy="12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rPr>
                <a:t>04</a:t>
              </a:r>
              <a:endPar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315" name="TextBox 107"/>
            <p:cNvSpPr txBox="1">
              <a:spLocks noChangeArrowheads="1"/>
            </p:cNvSpPr>
            <p:nvPr/>
          </p:nvSpPr>
          <p:spPr bwMode="auto">
            <a:xfrm>
              <a:off x="7171170" y="2586882"/>
              <a:ext cx="1098682"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FF9900"/>
                  </a:solidFill>
                  <a:latin typeface="微软雅黑" panose="020B0503020204020204" pitchFamily="34" charset="-122"/>
                  <a:ea typeface="微软雅黑" panose="020B0503020204020204" pitchFamily="34" charset="-122"/>
                </a:rPr>
                <a:t>增值服务</a:t>
              </a:r>
              <a:endParaRPr lang="zh-CN" altLang="en-US" sz="1795" b="1" dirty="0">
                <a:solidFill>
                  <a:srgbClr val="FF9900"/>
                </a:solidFill>
                <a:latin typeface="微软雅黑" panose="020B0503020204020204" pitchFamily="34" charset="-122"/>
                <a:ea typeface="微软雅黑" panose="020B0503020204020204" pitchFamily="34" charset="-122"/>
              </a:endParaRPr>
            </a:p>
          </p:txBody>
        </p:sp>
      </p:grpSp>
      <p:sp>
        <p:nvSpPr>
          <p:cNvPr id="48" name="Oval 88"/>
          <p:cNvSpPr>
            <a:spLocks noChangeArrowheads="1"/>
          </p:cNvSpPr>
          <p:nvPr/>
        </p:nvSpPr>
        <p:spPr bwMode="auto">
          <a:xfrm>
            <a:off x="6309394" y="3755470"/>
            <a:ext cx="247594" cy="252939"/>
          </a:xfrm>
          <a:prstGeom prst="ellipse">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12299" name="组合 90"/>
          <p:cNvGrpSpPr/>
          <p:nvPr/>
        </p:nvGrpSpPr>
        <p:grpSpPr bwMode="auto">
          <a:xfrm>
            <a:off x="26822" y="2435442"/>
            <a:ext cx="3069098" cy="1644691"/>
            <a:chOff x="129434" y="1482198"/>
            <a:chExt cx="2736304" cy="1466973"/>
          </a:xfrm>
        </p:grpSpPr>
        <p:sp>
          <p:nvSpPr>
            <p:cNvPr id="12306" name="TextBox 74"/>
            <p:cNvSpPr txBox="1">
              <a:spLocks noChangeArrowheads="1"/>
            </p:cNvSpPr>
            <p:nvPr/>
          </p:nvSpPr>
          <p:spPr bwMode="auto">
            <a:xfrm>
              <a:off x="129434" y="1482198"/>
              <a:ext cx="2736304" cy="12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rPr>
                <a:t>01</a:t>
              </a:r>
              <a:endPar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305" name="TextBox 92"/>
            <p:cNvSpPr txBox="1">
              <a:spLocks noChangeArrowheads="1"/>
            </p:cNvSpPr>
            <p:nvPr/>
          </p:nvSpPr>
          <p:spPr bwMode="auto">
            <a:xfrm>
              <a:off x="898500" y="2620434"/>
              <a:ext cx="1198173"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EA8B00"/>
                  </a:solidFill>
                  <a:latin typeface="微软雅黑" panose="020B0503020204020204" pitchFamily="34" charset="-122"/>
                  <a:ea typeface="微软雅黑" panose="020B0503020204020204" pitchFamily="34" charset="-122"/>
                </a:rPr>
                <a:t>龙源简介</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grpSp>
      <p:grpSp>
        <p:nvGrpSpPr>
          <p:cNvPr id="12300" name="组合 120"/>
          <p:cNvGrpSpPr/>
          <p:nvPr/>
        </p:nvGrpSpPr>
        <p:grpSpPr bwMode="auto">
          <a:xfrm>
            <a:off x="593770" y="3755523"/>
            <a:ext cx="252937" cy="252937"/>
            <a:chOff x="6053440" y="941990"/>
            <a:chExt cx="233144" cy="230801"/>
          </a:xfrm>
        </p:grpSpPr>
        <p:sp>
          <p:nvSpPr>
            <p:cNvPr id="12301" name="Freeform 92"/>
            <p:cNvSpPr>
              <a:spLocks noEditPoints="1"/>
            </p:cNvSpPr>
            <p:nvPr/>
          </p:nvSpPr>
          <p:spPr bwMode="auto">
            <a:xfrm>
              <a:off x="6107647" y="996007"/>
              <a:ext cx="132558" cy="124387"/>
            </a:xfrm>
            <a:custGeom>
              <a:avLst/>
              <a:gdLst>
                <a:gd name="T0" fmla="*/ 0 w 146"/>
                <a:gd name="T1" fmla="*/ 2147483646 h 137"/>
                <a:gd name="T2" fmla="*/ 2147483646 w 146"/>
                <a:gd name="T3" fmla="*/ 2147483646 h 137"/>
                <a:gd name="T4" fmla="*/ 2147483646 w 146"/>
                <a:gd name="T5" fmla="*/ 2147483646 h 137"/>
                <a:gd name="T6" fmla="*/ 2147483646 w 146"/>
                <a:gd name="T7" fmla="*/ 2147483646 h 137"/>
                <a:gd name="T8" fmla="*/ 2147483646 w 146"/>
                <a:gd name="T9" fmla="*/ 2147483646 h 137"/>
                <a:gd name="T10" fmla="*/ 2147483646 w 146"/>
                <a:gd name="T11" fmla="*/ 2147483646 h 137"/>
                <a:gd name="T12" fmla="*/ 2147483646 w 146"/>
                <a:gd name="T13" fmla="*/ 0 h 137"/>
                <a:gd name="T14" fmla="*/ 0 w 146"/>
                <a:gd name="T15" fmla="*/ 2147483646 h 137"/>
                <a:gd name="T16" fmla="*/ 2147483646 w 146"/>
                <a:gd name="T17" fmla="*/ 2147483646 h 137"/>
                <a:gd name="T18" fmla="*/ 2147483646 w 146"/>
                <a:gd name="T19" fmla="*/ 2147483646 h 137"/>
                <a:gd name="T20" fmla="*/ 2147483646 w 146"/>
                <a:gd name="T21" fmla="*/ 2147483646 h 137"/>
                <a:gd name="T22" fmla="*/ 2147483646 w 146"/>
                <a:gd name="T23" fmla="*/ 2147483646 h 137"/>
                <a:gd name="T24" fmla="*/ 2147483646 w 146"/>
                <a:gd name="T25" fmla="*/ 214748364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137">
                  <a:moveTo>
                    <a:pt x="0" y="68"/>
                  </a:moveTo>
                  <a:lnTo>
                    <a:pt x="19" y="68"/>
                  </a:lnTo>
                  <a:lnTo>
                    <a:pt x="19" y="137"/>
                  </a:lnTo>
                  <a:lnTo>
                    <a:pt x="117" y="137"/>
                  </a:lnTo>
                  <a:lnTo>
                    <a:pt x="117" y="68"/>
                  </a:lnTo>
                  <a:lnTo>
                    <a:pt x="146" y="68"/>
                  </a:lnTo>
                  <a:lnTo>
                    <a:pt x="68" y="0"/>
                  </a:lnTo>
                  <a:lnTo>
                    <a:pt x="0" y="68"/>
                  </a:lnTo>
                  <a:close/>
                  <a:moveTo>
                    <a:pt x="87" y="107"/>
                  </a:moveTo>
                  <a:lnTo>
                    <a:pt x="48" y="107"/>
                  </a:lnTo>
                  <a:lnTo>
                    <a:pt x="48" y="68"/>
                  </a:lnTo>
                  <a:lnTo>
                    <a:pt x="87" y="68"/>
                  </a:lnTo>
                  <a:lnTo>
                    <a:pt x="87" y="10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6" name="Rectangle 93"/>
            <p:cNvSpPr>
              <a:spLocks noChangeArrowheads="1"/>
            </p:cNvSpPr>
            <p:nvPr/>
          </p:nvSpPr>
          <p:spPr bwMode="auto">
            <a:xfrm>
              <a:off x="6150309" y="1055765"/>
              <a:ext cx="37763" cy="37384"/>
            </a:xfrm>
            <a:prstGeom prst="rect">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7" name="Freeform 94"/>
            <p:cNvSpPr>
              <a:spLocks noEditPoints="1"/>
            </p:cNvSpPr>
            <p:nvPr/>
          </p:nvSpPr>
          <p:spPr bwMode="auto">
            <a:xfrm>
              <a:off x="6053440" y="941990"/>
              <a:ext cx="233144" cy="230801"/>
            </a:xfrm>
            <a:custGeom>
              <a:avLst/>
              <a:gdLst>
                <a:gd name="T0" fmla="*/ 1022750916 w 26"/>
                <a:gd name="T1" fmla="*/ 0 h 26"/>
                <a:gd name="T2" fmla="*/ 0 w 26"/>
                <a:gd name="T3" fmla="*/ 1022750916 h 26"/>
                <a:gd name="T4" fmla="*/ 1022750916 w 26"/>
                <a:gd name="T5" fmla="*/ 2045510701 h 26"/>
                <a:gd name="T6" fmla="*/ 2045510701 w 26"/>
                <a:gd name="T7" fmla="*/ 1022750916 h 26"/>
                <a:gd name="T8" fmla="*/ 1022750916 w 26"/>
                <a:gd name="T9" fmla="*/ 0 h 26"/>
                <a:gd name="T10" fmla="*/ 1416126887 w 26"/>
                <a:gd name="T11" fmla="*/ 1022750916 h 26"/>
                <a:gd name="T12" fmla="*/ 1416126887 w 26"/>
                <a:gd name="T13" fmla="*/ 1573468405 h 26"/>
                <a:gd name="T14" fmla="*/ 629383814 w 26"/>
                <a:gd name="T15" fmla="*/ 1573468405 h 26"/>
                <a:gd name="T16" fmla="*/ 629383814 w 26"/>
                <a:gd name="T17" fmla="*/ 1022750916 h 26"/>
                <a:gd name="T18" fmla="*/ 472042296 w 26"/>
                <a:gd name="T19" fmla="*/ 1022750916 h 26"/>
                <a:gd name="T20" fmla="*/ 1022750916 w 26"/>
                <a:gd name="T21" fmla="*/ 472042296 h 26"/>
                <a:gd name="T22" fmla="*/ 1652143600 w 26"/>
                <a:gd name="T23" fmla="*/ 1022750916 h 26"/>
                <a:gd name="T24" fmla="*/ 1416126887 w 26"/>
                <a:gd name="T25" fmla="*/ 102275091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6">
                  <a:moveTo>
                    <a:pt x="13" y="0"/>
                  </a:moveTo>
                  <a:cubicBezTo>
                    <a:pt x="6" y="0"/>
                    <a:pt x="0" y="6"/>
                    <a:pt x="0" y="13"/>
                  </a:cubicBezTo>
                  <a:cubicBezTo>
                    <a:pt x="0" y="21"/>
                    <a:pt x="6" y="26"/>
                    <a:pt x="13" y="26"/>
                  </a:cubicBezTo>
                  <a:cubicBezTo>
                    <a:pt x="20" y="26"/>
                    <a:pt x="26" y="21"/>
                    <a:pt x="26" y="13"/>
                  </a:cubicBezTo>
                  <a:cubicBezTo>
                    <a:pt x="26" y="6"/>
                    <a:pt x="20" y="0"/>
                    <a:pt x="13" y="0"/>
                  </a:cubicBezTo>
                  <a:close/>
                  <a:moveTo>
                    <a:pt x="18" y="13"/>
                  </a:moveTo>
                  <a:cubicBezTo>
                    <a:pt x="18" y="20"/>
                    <a:pt x="18" y="20"/>
                    <a:pt x="18" y="20"/>
                  </a:cubicBezTo>
                  <a:cubicBezTo>
                    <a:pt x="8" y="20"/>
                    <a:pt x="8" y="20"/>
                    <a:pt x="8" y="20"/>
                  </a:cubicBezTo>
                  <a:cubicBezTo>
                    <a:pt x="8" y="13"/>
                    <a:pt x="8" y="13"/>
                    <a:pt x="8" y="13"/>
                  </a:cubicBezTo>
                  <a:cubicBezTo>
                    <a:pt x="6" y="13"/>
                    <a:pt x="6" y="13"/>
                    <a:pt x="6" y="13"/>
                  </a:cubicBezTo>
                  <a:cubicBezTo>
                    <a:pt x="13" y="6"/>
                    <a:pt x="13" y="6"/>
                    <a:pt x="13" y="6"/>
                  </a:cubicBezTo>
                  <a:cubicBezTo>
                    <a:pt x="21" y="13"/>
                    <a:pt x="21" y="13"/>
                    <a:pt x="21" y="13"/>
                  </a:cubicBezTo>
                  <a:lnTo>
                    <a:pt x="18" y="13"/>
                  </a:lnTo>
                  <a:close/>
                </a:path>
              </a:pathLst>
            </a:cu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 name="文本框 1"/>
          <p:cNvSpPr txBox="1"/>
          <p:nvPr/>
        </p:nvSpPr>
        <p:spPr>
          <a:xfrm>
            <a:off x="264352" y="7183553"/>
            <a:ext cx="442750" cy="369332"/>
          </a:xfrm>
          <a:prstGeom prst="rect">
            <a:avLst/>
          </a:prstGeom>
          <a:noFill/>
        </p:spPr>
        <p:txBody>
          <a:bodyPr wrap="none" rtlCol="0">
            <a:spAutoFit/>
          </a:bodyPr>
          <a:lstStyle/>
          <a:p>
            <a:r>
              <a:rPr lang="en-US" altLang="zh-CN" dirty="0" smtClean="0"/>
              <a:t>-1-</a:t>
            </a:r>
            <a:endParaRPr lang="zh-CN" altLang="en-US" dirty="0"/>
          </a:p>
        </p:txBody>
      </p:sp>
      <p:sp>
        <p:nvSpPr>
          <p:cNvPr id="51" name="矩形 113"/>
          <p:cNvSpPr>
            <a:spLocks noChangeArrowheads="1"/>
          </p:cNvSpPr>
          <p:nvPr/>
        </p:nvSpPr>
        <p:spPr bwMode="auto">
          <a:xfrm>
            <a:off x="8089736" y="4296850"/>
            <a:ext cx="1938002" cy="94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rPr>
              <a:t>典型案例</a:t>
            </a:r>
            <a:endParaRPr lang="en-US" altLang="zh-CN" sz="1235" dirty="0" smtClean="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典型用户</a:t>
            </a:r>
            <a:endParaRPr lang="en-US" altLang="zh-CN"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5"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拓展产品及服务</a:t>
            </a:r>
            <a:endParaRPr lang="en-US" altLang="zh-CN" sz="900" dirty="0">
              <a:solidFill>
                <a:srgbClr val="7F7F7F"/>
              </a:solidFill>
              <a:latin typeface="Arial" panose="020B0604020202020204" pitchFamily="34" charset="0"/>
              <a:cs typeface="Arial" panose="020B0604020202020204" pitchFamily="34" charset="0"/>
            </a:endParaRPr>
          </a:p>
        </p:txBody>
      </p:sp>
      <p:grpSp>
        <p:nvGrpSpPr>
          <p:cNvPr id="52" name="组合 105"/>
          <p:cNvGrpSpPr/>
          <p:nvPr/>
        </p:nvGrpSpPr>
        <p:grpSpPr bwMode="auto">
          <a:xfrm>
            <a:off x="7585325" y="2411685"/>
            <a:ext cx="3070879" cy="1668448"/>
            <a:chOff x="6352360" y="1461008"/>
            <a:chExt cx="2736304" cy="1488163"/>
          </a:xfrm>
        </p:grpSpPr>
        <p:sp>
          <p:nvSpPr>
            <p:cNvPr id="53" name="TextBox 74"/>
            <p:cNvSpPr txBox="1">
              <a:spLocks noChangeArrowheads="1"/>
            </p:cNvSpPr>
            <p:nvPr/>
          </p:nvSpPr>
          <p:spPr bwMode="auto">
            <a:xfrm>
              <a:off x="6352360" y="1461008"/>
              <a:ext cx="2736304" cy="12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8800" dirty="0" smtClean="0">
                  <a:solidFill>
                    <a:schemeClr val="tx1">
                      <a:lumMod val="50000"/>
                      <a:lumOff val="50000"/>
                    </a:schemeClr>
                  </a:solidFill>
                  <a:latin typeface="微软雅黑" panose="020B0503020204020204" pitchFamily="34" charset="-122"/>
                  <a:ea typeface="微软雅黑" panose="020B0503020204020204" pitchFamily="34" charset="-122"/>
                </a:rPr>
                <a:t>05</a:t>
              </a:r>
              <a:endParaRPr lang="en-US" altLang="zh-CN" sz="8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TextBox 107"/>
            <p:cNvSpPr txBox="1">
              <a:spLocks noChangeArrowheads="1"/>
            </p:cNvSpPr>
            <p:nvPr/>
          </p:nvSpPr>
          <p:spPr bwMode="auto">
            <a:xfrm>
              <a:off x="7171170" y="2620434"/>
              <a:ext cx="1098682"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FF9900"/>
                  </a:solidFill>
                  <a:latin typeface="微软雅黑" panose="020B0503020204020204" pitchFamily="34" charset="-122"/>
                  <a:ea typeface="微软雅黑" panose="020B0503020204020204" pitchFamily="34" charset="-122"/>
                </a:rPr>
                <a:t>典型案例</a:t>
              </a:r>
              <a:endParaRPr lang="zh-CN" altLang="en-US" sz="1795" b="1" dirty="0">
                <a:solidFill>
                  <a:srgbClr val="FF9900"/>
                </a:solidFill>
                <a:latin typeface="微软雅黑" panose="020B0503020204020204" pitchFamily="34" charset="-122"/>
                <a:ea typeface="微软雅黑" panose="020B0503020204020204" pitchFamily="34" charset="-122"/>
              </a:endParaRPr>
            </a:p>
          </p:txBody>
        </p:sp>
      </p:grpSp>
      <p:grpSp>
        <p:nvGrpSpPr>
          <p:cNvPr id="56" name="组合 119"/>
          <p:cNvGrpSpPr/>
          <p:nvPr/>
        </p:nvGrpSpPr>
        <p:grpSpPr bwMode="auto">
          <a:xfrm>
            <a:off x="8204470" y="3756487"/>
            <a:ext cx="249140" cy="251685"/>
            <a:chOff x="7258497" y="1136366"/>
            <a:chExt cx="229513" cy="229659"/>
          </a:xfrm>
        </p:grpSpPr>
        <p:sp>
          <p:nvSpPr>
            <p:cNvPr id="57" name="Oval 88"/>
            <p:cNvSpPr>
              <a:spLocks noChangeArrowheads="1"/>
            </p:cNvSpPr>
            <p:nvPr/>
          </p:nvSpPr>
          <p:spPr bwMode="auto">
            <a:xfrm>
              <a:off x="7258966" y="1135437"/>
              <a:ext cx="228089" cy="230803"/>
            </a:xfrm>
            <a:prstGeom prst="ellipse">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8" name="Freeform 91"/>
            <p:cNvSpPr/>
            <p:nvPr/>
          </p:nvSpPr>
          <p:spPr bwMode="auto">
            <a:xfrm>
              <a:off x="7324929" y="1197150"/>
              <a:ext cx="106227" cy="107135"/>
            </a:xfrm>
            <a:custGeom>
              <a:avLst/>
              <a:gdLst>
                <a:gd name="T0" fmla="*/ 0 w 117"/>
                <a:gd name="T1" fmla="*/ 0 h 118"/>
                <a:gd name="T2" fmla="*/ 0 w 117"/>
                <a:gd name="T3" fmla="*/ 2147483646 h 118"/>
                <a:gd name="T4" fmla="*/ 2147483646 w 117"/>
                <a:gd name="T5" fmla="*/ 2147483646 h 118"/>
                <a:gd name="T6" fmla="*/ 2147483646 w 117"/>
                <a:gd name="T7" fmla="*/ 2147483646 h 118"/>
                <a:gd name="T8" fmla="*/ 2147483646 w 117"/>
                <a:gd name="T9" fmla="*/ 0 h 118"/>
                <a:gd name="T10" fmla="*/ 2147483646 w 117"/>
                <a:gd name="T11" fmla="*/ 2147483646 h 118"/>
                <a:gd name="T12" fmla="*/ 0 w 117"/>
                <a:gd name="T13" fmla="*/ 0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118">
                  <a:moveTo>
                    <a:pt x="0" y="0"/>
                  </a:moveTo>
                  <a:lnTo>
                    <a:pt x="0" y="98"/>
                  </a:lnTo>
                  <a:lnTo>
                    <a:pt x="58" y="118"/>
                  </a:lnTo>
                  <a:lnTo>
                    <a:pt x="117" y="98"/>
                  </a:lnTo>
                  <a:lnTo>
                    <a:pt x="117" y="0"/>
                  </a:lnTo>
                  <a:lnTo>
                    <a:pt x="58" y="2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5" name="下箭头 4"/>
          <p:cNvSpPr/>
          <p:nvPr/>
        </p:nvSpPr>
        <p:spPr>
          <a:xfrm flipH="1" flipV="1">
            <a:off x="6381005" y="3772670"/>
            <a:ext cx="107399" cy="21682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8516361" y="493363"/>
            <a:ext cx="1654206" cy="644792"/>
            <a:chOff x="1265093" y="400396"/>
            <a:chExt cx="1475123" cy="575222"/>
          </a:xfrm>
        </p:grpSpPr>
        <p:grpSp>
          <p:nvGrpSpPr>
            <p:cNvPr id="3" name="组合 27"/>
            <p:cNvGrpSpPr/>
            <p:nvPr/>
          </p:nvGrpSpPr>
          <p:grpSpPr bwMode="auto">
            <a:xfrm>
              <a:off x="1265093" y="446666"/>
              <a:ext cx="1475123" cy="436796"/>
              <a:chOff x="2970825" y="1309003"/>
              <a:chExt cx="1475123" cy="436796"/>
            </a:xfrm>
          </p:grpSpPr>
          <p:sp>
            <p:nvSpPr>
              <p:cNvPr id="6" name="矩形 5"/>
              <p:cNvSpPr/>
              <p:nvPr/>
            </p:nvSpPr>
            <p:spPr>
              <a:xfrm>
                <a:off x="2970825"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政策指导</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3905887"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1739736" y="688007"/>
              <a:ext cx="482015"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345" dirty="0" err="1" smtClean="0">
                  <a:solidFill>
                    <a:srgbClr val="7F7F7F"/>
                  </a:solidFill>
                  <a:latin typeface="Arial" panose="020B0604020202020204" pitchFamily="34" charset="0"/>
                  <a:cs typeface="Arial" panose="020B0604020202020204" pitchFamily="34" charset="0"/>
                </a:rPr>
                <a:t>polic</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253138"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Y</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8" name="矩形 7"/>
          <p:cNvSpPr/>
          <p:nvPr/>
        </p:nvSpPr>
        <p:spPr>
          <a:xfrm>
            <a:off x="1337620" y="2987749"/>
            <a:ext cx="6986756" cy="3970318"/>
          </a:xfrm>
          <a:prstGeom prst="rect">
            <a:avLst/>
          </a:prstGeom>
        </p:spPr>
        <p:txBody>
          <a:bodyPr wrap="square">
            <a:spAutoFit/>
          </a:bodyPr>
          <a:lstStyle/>
          <a:p>
            <a:pPr>
              <a:lnSpc>
                <a:spcPct val="150000"/>
              </a:lnSpc>
            </a:pPr>
            <a:r>
              <a:rPr lang="zh-CN" altLang="en-US" sz="1400" dirty="0" smtClean="0"/>
              <a:t>        各级</a:t>
            </a:r>
            <a:r>
              <a:rPr lang="zh-CN" altLang="en-US" sz="1400" dirty="0"/>
              <a:t>人民政府应当加强公共图书馆、中小学图书馆</a:t>
            </a:r>
            <a:r>
              <a:rPr lang="en-US" altLang="zh-CN" sz="1400" dirty="0"/>
              <a:t>(</a:t>
            </a:r>
            <a:r>
              <a:rPr lang="zh-CN" altLang="en-US" sz="1400" dirty="0"/>
              <a:t>室</a:t>
            </a:r>
            <a:r>
              <a:rPr lang="en-US" altLang="zh-CN" sz="1400" dirty="0"/>
              <a:t>)</a:t>
            </a:r>
            <a:r>
              <a:rPr lang="zh-CN" altLang="en-US" sz="1400" dirty="0"/>
              <a:t>、农家书屋、职工书屋、社区书屋、流动站点、公共阅报栏</a:t>
            </a:r>
            <a:r>
              <a:rPr lang="en-US" altLang="zh-CN" sz="1400" dirty="0"/>
              <a:t>(</a:t>
            </a:r>
            <a:r>
              <a:rPr lang="zh-CN" altLang="en-US" sz="1400" dirty="0"/>
              <a:t>屏</a:t>
            </a:r>
            <a:r>
              <a:rPr lang="en-US" altLang="zh-CN" sz="1400" dirty="0"/>
              <a:t>)</a:t>
            </a:r>
            <a:r>
              <a:rPr lang="zh-CN" altLang="en-US" sz="1400" dirty="0"/>
              <a:t>以及基层综合文化中心等全民阅读设施建设并健全管理服务制度，加强居民生活区、外来务工人员居住相对集中的区域阅读设施配套建设，加强数字化阅读平台建设，逐步建立健全阅读资源共建共享机制，采取多种形式为城乡居民提供方便快捷的阅读服务</a:t>
            </a:r>
            <a:r>
              <a:rPr lang="zh-CN" altLang="en-US" sz="1400" dirty="0" smtClean="0"/>
              <a:t>。</a:t>
            </a:r>
            <a:endParaRPr lang="zh-CN" altLang="en-US" sz="1400" dirty="0"/>
          </a:p>
          <a:p>
            <a:pPr>
              <a:lnSpc>
                <a:spcPct val="150000"/>
              </a:lnSpc>
            </a:pPr>
            <a:r>
              <a:rPr lang="zh-CN" altLang="en-US" sz="1400" dirty="0" smtClean="0"/>
              <a:t>        全民</a:t>
            </a:r>
            <a:r>
              <a:rPr lang="zh-CN" altLang="en-US" sz="1400" dirty="0"/>
              <a:t>阅读设施主管单位应当将全民阅读工作纳入年度工作计划，推动各类全民阅读设施标准化、资源正规化建设，保证阅读资源的定期流转、补充和更新，加强阅读推广工作，对工作人员进行定期培训和指导，开展阅读流动服务，不断提高阅读服务效能</a:t>
            </a:r>
            <a:r>
              <a:rPr lang="zh-CN" altLang="en-US" sz="1400" dirty="0" smtClean="0"/>
              <a:t>。</a:t>
            </a:r>
            <a:br>
              <a:rPr lang="zh-CN" altLang="en-US" sz="1400" dirty="0"/>
            </a:br>
            <a:r>
              <a:rPr lang="zh-CN" altLang="en-US" sz="1400" dirty="0" smtClean="0">
                <a:solidFill>
                  <a:srgbClr val="333333"/>
                </a:solidFill>
                <a:latin typeface="Arial" panose="020B0604020202020204" pitchFamily="34" charset="0"/>
              </a:rPr>
              <a:t>        公共</a:t>
            </a:r>
            <a:r>
              <a:rPr lang="zh-CN" altLang="en-US" sz="1400" dirty="0">
                <a:solidFill>
                  <a:srgbClr val="333333"/>
                </a:solidFill>
                <a:latin typeface="Arial" panose="020B0604020202020204" pitchFamily="34" charset="0"/>
              </a:rPr>
              <a:t>图书馆、中小学图书馆</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室</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、农家书屋、职工书屋、社区书屋、基层综合文化中心、公共阅报栏</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屏</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等全民阅读设施管理单位应当保障和满足公众的基本阅读需求，有条件的，应当提供多语种、多种载体的文献借阅服务和一般性的咨询服务</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组织开展阅读活动和指导培训。</a:t>
            </a:r>
            <a:endParaRPr lang="zh-CN" altLang="en-US" sz="1400" dirty="0"/>
          </a:p>
        </p:txBody>
      </p:sp>
      <p:sp>
        <p:nvSpPr>
          <p:cNvPr id="9" name="矩形 8"/>
          <p:cNvSpPr/>
          <p:nvPr/>
        </p:nvSpPr>
        <p:spPr>
          <a:xfrm>
            <a:off x="3401814" y="1138155"/>
            <a:ext cx="2492990" cy="369332"/>
          </a:xfrm>
          <a:prstGeom prst="rect">
            <a:avLst/>
          </a:prstGeom>
        </p:spPr>
        <p:txBody>
          <a:bodyPr wrap="none">
            <a:spAutoFit/>
          </a:bodyPr>
          <a:lstStyle/>
          <a:p>
            <a:r>
              <a:rPr lang="en-US" altLang="zh-CN" sz="1795" b="1" dirty="0">
                <a:solidFill>
                  <a:srgbClr val="EA8B00"/>
                </a:solidFill>
                <a:latin typeface="微软雅黑" panose="020B0503020204020204" pitchFamily="34" charset="-122"/>
                <a:ea typeface="微软雅黑" panose="020B0503020204020204" pitchFamily="34" charset="-122"/>
              </a:rPr>
              <a:t>《</a:t>
            </a:r>
            <a:r>
              <a:rPr lang="zh-CN" altLang="en-US" sz="1795" b="1" dirty="0">
                <a:solidFill>
                  <a:srgbClr val="EA8B00"/>
                </a:solidFill>
                <a:latin typeface="微软雅黑" panose="020B0503020204020204" pitchFamily="34" charset="-122"/>
                <a:ea typeface="微软雅黑" panose="020B0503020204020204" pitchFamily="34" charset="-122"/>
              </a:rPr>
              <a:t>全民阅读促进条例</a:t>
            </a:r>
            <a:r>
              <a:rPr lang="en-US" altLang="zh-CN" sz="1795" b="1" dirty="0">
                <a:solidFill>
                  <a:srgbClr val="EA8B00"/>
                </a:solidFill>
                <a:latin typeface="微软雅黑" panose="020B0503020204020204" pitchFamily="34" charset="-122"/>
                <a:ea typeface="微软雅黑" panose="020B0503020204020204" pitchFamily="34" charset="-122"/>
              </a:rPr>
              <a:t>》</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b="41775"/>
          <a:stretch>
            <a:fillRect/>
          </a:stretch>
        </p:blipFill>
        <p:spPr>
          <a:xfrm>
            <a:off x="1337620" y="621603"/>
            <a:ext cx="6790701" cy="2125750"/>
          </a:xfrm>
          <a:prstGeom prst="rect">
            <a:avLst/>
          </a:prstGeom>
          <a:ln>
            <a:noFill/>
          </a:ln>
          <a:effectLst>
            <a:outerShdw blurRad="190500" algn="tl" rotWithShape="0">
              <a:srgbClr val="000000">
                <a:alpha val="70000"/>
              </a:srgbClr>
            </a:outerShdw>
          </a:effectLst>
        </p:spPr>
      </p:pic>
      <p:sp>
        <p:nvSpPr>
          <p:cNvPr id="11" name="文本框 10"/>
          <p:cNvSpPr txBox="1"/>
          <p:nvPr/>
        </p:nvSpPr>
        <p:spPr>
          <a:xfrm>
            <a:off x="9646379" y="7183553"/>
            <a:ext cx="442750" cy="369332"/>
          </a:xfrm>
          <a:prstGeom prst="rect">
            <a:avLst/>
          </a:prstGeom>
          <a:noFill/>
        </p:spPr>
        <p:txBody>
          <a:bodyPr wrap="none" rtlCol="0">
            <a:spAutoFit/>
          </a:bodyPr>
          <a:lstStyle/>
          <a:p>
            <a:r>
              <a:rPr lang="en-US" altLang="zh-CN" dirty="0" smtClean="0"/>
              <a:t>-2-</a:t>
            </a:r>
            <a:endParaRPr lang="zh-CN"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Users\Administrator\Desktop\图片4.jpg"/>
          <p:cNvPicPr>
            <a:picLocks noChangeAspect="1" noChangeArrowheads="1"/>
          </p:cNvPicPr>
          <p:nvPr/>
        </p:nvPicPr>
        <p:blipFill>
          <a:blip r:embed="rId1" cstate="print">
            <a:extLst>
              <a:ext uri="{28A0092B-C50C-407E-A947-70E740481C1C}">
                <a14:useLocalDpi xmlns:a14="http://schemas.microsoft.com/office/drawing/2010/main" val="0"/>
              </a:ext>
            </a:extLst>
          </a:blip>
          <a:srcRect b="70280"/>
          <a:stretch>
            <a:fillRect/>
          </a:stretch>
        </p:blipFill>
        <p:spPr bwMode="auto">
          <a:xfrm>
            <a:off x="730316" y="1283796"/>
            <a:ext cx="8781573" cy="174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7" name="组合 23"/>
          <p:cNvGrpSpPr/>
          <p:nvPr/>
        </p:nvGrpSpPr>
        <p:grpSpPr bwMode="auto">
          <a:xfrm>
            <a:off x="648379" y="3709863"/>
            <a:ext cx="8931198" cy="3383459"/>
            <a:chOff x="684436" y="4167007"/>
            <a:chExt cx="7803538" cy="3011075"/>
          </a:xfrm>
        </p:grpSpPr>
        <p:sp>
          <p:nvSpPr>
            <p:cNvPr id="11282" name="TextBox 24"/>
            <p:cNvSpPr txBox="1">
              <a:spLocks noChangeArrowheads="1"/>
            </p:cNvSpPr>
            <p:nvPr/>
          </p:nvSpPr>
          <p:spPr bwMode="auto">
            <a:xfrm>
              <a:off x="684436" y="4167007"/>
              <a:ext cx="7803538" cy="152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FontTx/>
                <a:buNone/>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        龙</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源数字传媒集团成立于</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1998</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年，是中国数字出版和数字传媒领域的龙头企业之一，拥有报纸、图书、期刊、动漫、手机、游戏等中宣部出版局互联网出版特许资质；以及电子图书、视频／音频产品的数字制作许可资质。通过聚合优质版权内容，采用先进的数字化和移动互联网技术，打造智能化、个性化知识产品，为公共文化、教育、大众阅读领域提供数字化知识内容服务，构建新一代文化传播体系和服务体系，为中国期刊走向世界作出了持久的贡献。</a:t>
              </a:r>
              <a:endParaRPr lang="zh-CN" alt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p:cNvSpPr txBox="1"/>
            <p:nvPr/>
          </p:nvSpPr>
          <p:spPr>
            <a:xfrm>
              <a:off x="684436" y="5657922"/>
              <a:ext cx="7803538" cy="1520160"/>
            </a:xfrm>
            <a:prstGeom prst="rect">
              <a:avLst/>
            </a:prstGeom>
            <a:noFill/>
            <a:ln>
              <a:noFill/>
            </a:ln>
          </p:spPr>
          <p:txBody>
            <a:bodyPr>
              <a:spAutoFit/>
            </a:bodyPr>
            <a:lstStyle/>
            <a:p>
              <a:pPr algn="just" eaLnBrk="1" fontAlgn="auto" hangingPunct="1">
                <a:lnSpc>
                  <a:spcPct val="150000"/>
                </a:lnSpc>
                <a:spcBef>
                  <a:spcPts val="0"/>
                </a:spcBef>
                <a:spcAft>
                  <a:spcPts val="0"/>
                </a:spcAft>
                <a:defRPr/>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        龙</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源连续多年被认证为国家高新技术企业。先后成为中国联通阅读基地、中宣部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党建</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党政数字学习平台、国务院机关工委</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紫光阁</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（现更名为</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旗帜</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）学习平台、人民日报“人民阅读”</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APP</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的官方指定运营商，“学习强国”平台合作运营方，面向全国</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8000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多万党员和广泛用户提供优质的数字化阅读服务。同时还与中国新闻出版研究院深度合作，多年来连续十三次共同发布每年的“全民数字阅读城市</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TOP100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排行、数字阅读影响力期刊</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TOP100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排行”并发布研究报告，成为业界的品牌事件</a:t>
              </a:r>
              <a:r>
                <a:rPr lang="zh-CN" altLang="en-US" sz="1400" dirty="0">
                  <a:solidFill>
                    <a:schemeClr val="tx1">
                      <a:lumMod val="65000"/>
                      <a:lumOff val="35000"/>
                    </a:schemeClr>
                  </a:solidFill>
                  <a:latin typeface="Arial" panose="020B0604020202020204" pitchFamily="34" charset="0"/>
                  <a:ea typeface="+mn-ea"/>
                  <a:cs typeface="Arial" panose="020B0604020202020204" pitchFamily="34" charset="0"/>
                </a:rPr>
                <a:t>。</a:t>
              </a:r>
              <a:endParaRPr lang="zh-CN" altLang="en-US" sz="1400" dirty="0">
                <a:solidFill>
                  <a:schemeClr val="tx1">
                    <a:lumMod val="65000"/>
                    <a:lumOff val="35000"/>
                  </a:schemeClr>
                </a:solidFill>
                <a:latin typeface="Arial" panose="020B0604020202020204" pitchFamily="34" charset="0"/>
                <a:ea typeface="+mn-ea"/>
                <a:cs typeface="Arial" panose="020B0604020202020204" pitchFamily="34" charset="0"/>
              </a:endParaRPr>
            </a:p>
          </p:txBody>
        </p:sp>
      </p:grpSp>
      <p:grpSp>
        <p:nvGrpSpPr>
          <p:cNvPr id="11268" name="组合 45"/>
          <p:cNvGrpSpPr/>
          <p:nvPr/>
        </p:nvGrpSpPr>
        <p:grpSpPr bwMode="auto">
          <a:xfrm>
            <a:off x="121127" y="470409"/>
            <a:ext cx="1684767" cy="644792"/>
            <a:chOff x="107504" y="379919"/>
            <a:chExt cx="1502375" cy="575222"/>
          </a:xfrm>
        </p:grpSpPr>
        <p:grpSp>
          <p:nvGrpSpPr>
            <p:cNvPr id="11277" name="组合 27"/>
            <p:cNvGrpSpPr/>
            <p:nvPr/>
          </p:nvGrpSpPr>
          <p:grpSpPr bwMode="auto">
            <a:xfrm>
              <a:off x="107504" y="446666"/>
              <a:ext cx="1103225" cy="436796"/>
              <a:chOff x="1813236" y="1309003"/>
              <a:chExt cx="1103225" cy="436796"/>
            </a:xfrm>
          </p:grpSpPr>
          <p:sp>
            <p:nvSpPr>
              <p:cNvPr id="30" name="矩形 29"/>
              <p:cNvSpPr/>
              <p:nvPr/>
            </p:nvSpPr>
            <p:spPr>
              <a:xfrm>
                <a:off x="2340102" y="1309003"/>
                <a:ext cx="576359" cy="328796"/>
              </a:xfrm>
              <a:prstGeom prst="rect">
                <a:avLst/>
              </a:prstGeom>
            </p:spPr>
            <p:txBody>
              <a:bodyPr wrap="none">
                <a:spAutoFit/>
                <a:scene3d>
                  <a:camera prst="orthographicFront"/>
                  <a:lightRig rig="balanced" dir="t"/>
                </a:scene3d>
                <a:sp3d extrusionH="57150" prstMaterial="plastic">
                  <a:bevelT w="38100" h="38100"/>
                </a:sp3d>
              </a:bodyPr>
              <a:lstStyle/>
              <a:p>
                <a:pPr eaLnBrk="1" fontAlgn="auto" hangingPunct="1">
                  <a:spcBef>
                    <a:spcPts val="0"/>
                  </a:spcBef>
                  <a:spcAft>
                    <a:spcPts val="0"/>
                  </a:spcAft>
                  <a:defRPr/>
                </a:pPr>
                <a:r>
                  <a:rPr lang="zh-CN" altLang="en-US" sz="1795" dirty="0" smtClean="0">
                    <a:solidFill>
                      <a:prstClr val="black"/>
                    </a:solidFill>
                    <a:latin typeface="微软雅黑" panose="020B0503020204020204" pitchFamily="34" charset="-122"/>
                    <a:ea typeface="微软雅黑" panose="020B0503020204020204" pitchFamily="34" charset="-122"/>
                  </a:rPr>
                  <a:t>简介</a:t>
                </a:r>
                <a:endParaRPr lang="zh-CN" altLang="en-US" sz="1795" dirty="0">
                  <a:solidFill>
                    <a:prstClr val="black"/>
                  </a:solidFill>
                  <a:latin typeface="微软雅黑" panose="020B0503020204020204" pitchFamily="34" charset="-122"/>
                  <a:ea typeface="微软雅黑" panose="020B0503020204020204" pitchFamily="34" charset="-122"/>
                </a:endParaRPr>
              </a:p>
            </p:txBody>
          </p:sp>
          <p:sp>
            <p:nvSpPr>
              <p:cNvPr id="31" name="矩形 30"/>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1278" name="矩形 28"/>
            <p:cNvSpPr>
              <a:spLocks noChangeArrowheads="1"/>
            </p:cNvSpPr>
            <p:nvPr/>
          </p:nvSpPr>
          <p:spPr bwMode="auto">
            <a:xfrm>
              <a:off x="647565" y="688007"/>
              <a:ext cx="962314"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5" dirty="0" smtClean="0">
                  <a:solidFill>
                    <a:srgbClr val="7F7F7F"/>
                  </a:solidFill>
                  <a:latin typeface="Arial" panose="020B0604020202020204" pitchFamily="34" charset="0"/>
                  <a:cs typeface="Arial" panose="020B0604020202020204" pitchFamily="34" charset="0"/>
                </a:rPr>
                <a:t>ntroduction</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11279" name="矩形 32"/>
            <p:cNvSpPr>
              <a:spLocks noChangeArrowheads="1"/>
            </p:cNvSpPr>
            <p:nvPr/>
          </p:nvSpPr>
          <p:spPr bwMode="auto">
            <a:xfrm>
              <a:off x="211174" y="379919"/>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ɪ</a:t>
              </a:r>
              <a:endParaRPr lang="zh-CN" altLang="en-US" sz="3590" dirty="0">
                <a:solidFill>
                  <a:srgbClr val="FFFFFF"/>
                </a:solidFill>
                <a:latin typeface="Arial" panose="020B0604020202020204" pitchFamily="34" charset="0"/>
                <a:cs typeface="Arial" panose="020B0604020202020204" pitchFamily="34" charset="0"/>
              </a:endParaRPr>
            </a:p>
          </p:txBody>
        </p:sp>
      </p:grpSp>
      <p:grpSp>
        <p:nvGrpSpPr>
          <p:cNvPr id="11269" name="组合 46"/>
          <p:cNvGrpSpPr/>
          <p:nvPr/>
        </p:nvGrpSpPr>
        <p:grpSpPr bwMode="auto">
          <a:xfrm>
            <a:off x="735658" y="3203988"/>
            <a:ext cx="8776229" cy="439970"/>
            <a:chOff x="655526" y="2850537"/>
            <a:chExt cx="7821724" cy="391939"/>
          </a:xfrm>
        </p:grpSpPr>
        <p:grpSp>
          <p:nvGrpSpPr>
            <p:cNvPr id="11270" name="组合 18"/>
            <p:cNvGrpSpPr/>
            <p:nvPr/>
          </p:nvGrpSpPr>
          <p:grpSpPr bwMode="auto">
            <a:xfrm>
              <a:off x="663463" y="2850537"/>
              <a:ext cx="7813787" cy="391939"/>
              <a:chOff x="3991597" y="1457232"/>
              <a:chExt cx="7813787" cy="391939"/>
            </a:xfrm>
          </p:grpSpPr>
          <p:sp>
            <p:nvSpPr>
              <p:cNvPr id="11274" name="矩形 19"/>
              <p:cNvSpPr>
                <a:spLocks noChangeArrowheads="1"/>
              </p:cNvSpPr>
              <p:nvPr/>
            </p:nvSpPr>
            <p:spPr bwMode="auto">
              <a:xfrm>
                <a:off x="4140824" y="1457232"/>
                <a:ext cx="3456214" cy="32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5" b="1" dirty="0">
                    <a:solidFill>
                      <a:srgbClr val="EA8B00"/>
                    </a:solidFill>
                    <a:latin typeface="微软雅黑" panose="020B0503020204020204" pitchFamily="34" charset="-122"/>
                    <a:ea typeface="微软雅黑" panose="020B0503020204020204" pitchFamily="34" charset="-122"/>
                  </a:rPr>
                  <a:t>龙</a:t>
                </a:r>
                <a:r>
                  <a:rPr lang="zh-CN" altLang="en-US" sz="1795" b="1" dirty="0" smtClean="0">
                    <a:solidFill>
                      <a:srgbClr val="EA8B00"/>
                    </a:solidFill>
                    <a:latin typeface="微软雅黑" panose="020B0503020204020204" pitchFamily="34" charset="-122"/>
                    <a:ea typeface="微软雅黑" panose="020B0503020204020204" pitchFamily="34" charset="-122"/>
                  </a:rPr>
                  <a:t>源数字传媒（北京）股份有限公司</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sp>
            <p:nvSpPr>
              <p:cNvPr id="11275" name="矩形 20"/>
              <p:cNvSpPr>
                <a:spLocks noChangeArrowheads="1"/>
              </p:cNvSpPr>
              <p:nvPr/>
            </p:nvSpPr>
            <p:spPr bwMode="auto">
              <a:xfrm>
                <a:off x="8586624" y="1457232"/>
                <a:ext cx="164639" cy="32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endParaRPr lang="zh-CN" altLang="en-US" sz="1795">
                  <a:solidFill>
                    <a:srgbClr val="082526"/>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3991597" y="1849171"/>
                <a:ext cx="781378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271" name="组合 37"/>
            <p:cNvGrpSpPr/>
            <p:nvPr/>
          </p:nvGrpSpPr>
          <p:grpSpPr bwMode="auto">
            <a:xfrm>
              <a:off x="655526" y="2961788"/>
              <a:ext cx="127770" cy="116052"/>
              <a:chOff x="2225999" y="1420254"/>
              <a:chExt cx="127770" cy="116052"/>
            </a:xfrm>
          </p:grpSpPr>
          <p:sp>
            <p:nvSpPr>
              <p:cNvPr id="41" name="矩形 40"/>
              <p:cNvSpPr/>
              <p:nvPr/>
            </p:nvSpPr>
            <p:spPr>
              <a:xfrm>
                <a:off x="2225999" y="1420079"/>
                <a:ext cx="127002" cy="1158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 name="Freeform 13"/>
              <p:cNvSpPr/>
              <p:nvPr/>
            </p:nvSpPr>
            <p:spPr bwMode="auto">
              <a:xfrm>
                <a:off x="2256161" y="1432773"/>
                <a:ext cx="66676" cy="90447"/>
              </a:xfrm>
              <a:custGeom>
                <a:avLst/>
                <a:gdLst>
                  <a:gd name="T0" fmla="*/ 0 w 128"/>
                  <a:gd name="T1" fmla="*/ 0 h 173"/>
                  <a:gd name="T2" fmla="*/ 0 w 128"/>
                  <a:gd name="T3" fmla="*/ 33 h 173"/>
                  <a:gd name="T4" fmla="*/ 85 w 128"/>
                  <a:gd name="T5" fmla="*/ 88 h 173"/>
                  <a:gd name="T6" fmla="*/ 0 w 128"/>
                  <a:gd name="T7" fmla="*/ 144 h 173"/>
                  <a:gd name="T8" fmla="*/ 0 w 128"/>
                  <a:gd name="T9" fmla="*/ 173 h 173"/>
                  <a:gd name="T10" fmla="*/ 128 w 128"/>
                  <a:gd name="T11" fmla="*/ 87 h 173"/>
                  <a:gd name="T12" fmla="*/ 0 w 128"/>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128" h="173">
                    <a:moveTo>
                      <a:pt x="0" y="0"/>
                    </a:moveTo>
                    <a:lnTo>
                      <a:pt x="0" y="33"/>
                    </a:lnTo>
                    <a:lnTo>
                      <a:pt x="85" y="88"/>
                    </a:lnTo>
                    <a:lnTo>
                      <a:pt x="0" y="144"/>
                    </a:lnTo>
                    <a:lnTo>
                      <a:pt x="0" y="173"/>
                    </a:lnTo>
                    <a:lnTo>
                      <a:pt x="128" y="87"/>
                    </a:lnTo>
                    <a:lnTo>
                      <a:pt x="0" y="0"/>
                    </a:ln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grpSp>
      <p:sp>
        <p:nvSpPr>
          <p:cNvPr id="21" name="文本框 20"/>
          <p:cNvSpPr txBox="1"/>
          <p:nvPr/>
        </p:nvSpPr>
        <p:spPr>
          <a:xfrm>
            <a:off x="264352" y="7183553"/>
            <a:ext cx="442750" cy="369332"/>
          </a:xfrm>
          <a:prstGeom prst="rect">
            <a:avLst/>
          </a:prstGeom>
          <a:noFill/>
        </p:spPr>
        <p:txBody>
          <a:bodyPr wrap="none" rtlCol="0">
            <a:spAutoFit/>
          </a:bodyPr>
          <a:lstStyle/>
          <a:p>
            <a:r>
              <a:rPr lang="en-US" altLang="zh-CN" dirty="0" smtClean="0"/>
              <a:t>-3-</a:t>
            </a:r>
            <a:endParaRPr lang="zh-CN"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flipV="1">
            <a:off x="10026550" y="4283893"/>
            <a:ext cx="0" cy="287822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807433" y="2926867"/>
            <a:ext cx="9096953" cy="4524315"/>
          </a:xfrm>
          <a:prstGeom prst="rect">
            <a:avLst/>
          </a:prstGeom>
        </p:spPr>
        <p:txBody>
          <a:bodyPr wrap="square">
            <a:spAutoFit/>
          </a:bodyPr>
          <a:lstStyle/>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连续获得国家的互联网出版服务许可证资质，是中宣部新闻出版总局指定的唯一获得国家互联网出版权许可资质的人文大众类</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网站</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连续被认定为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国家高新技术企业</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“双软认证企业”“全国重合同守信用企业</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年先后获得北京市和“全国版权示范单位</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被国家五部委联合认定为“国家文化出口重点单位</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获得第三届</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“中国政府出版奖”</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通过</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国家信息系统安全等级保护</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备案</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通过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ISO9001</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质量体系</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认证</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龙源是中国书刊发行业协会副理事长单位、北京书刊发行业协会副主席单位、中国数字出版协会大众委员会副主任委员、中国数字教育联盟副主席单位、中国期刊协会常务理事、北京北京数字创意产业协会副</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理事长</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国家新闻出版总署中国最佳数字出版企业、数字出版示范企业、数字出版知名</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品牌</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韬奋基金会理事、韬奋基金会数字文化城市专项基金会副主任</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单位</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北京师范大学知识区块链</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研究中心捐助发起单位</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中华人民共和国</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教育部教育管理信息中心中国教育信息化理事会理事单位</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全国</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基础教育数字化学习产业联盟副理事长单位</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国家新闻出版广电总局中国最佳数字出版企业</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数字出版知名品牌</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数字出版示范企业</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数字出版创新企业</a:t>
            </a:r>
            <a:endPar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flipH="1">
            <a:off x="7524972" y="2846520"/>
            <a:ext cx="2645595" cy="0"/>
          </a:xfrm>
          <a:prstGeom prst="line">
            <a:avLst/>
          </a:prstGeom>
          <a:ln w="1270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807433" y="1138155"/>
            <a:ext cx="214586" cy="15554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oup 2"/>
          <p:cNvGrpSpPr/>
          <p:nvPr/>
        </p:nvGrpSpPr>
        <p:grpSpPr bwMode="auto">
          <a:xfrm>
            <a:off x="1189875" y="1298092"/>
            <a:ext cx="7953963" cy="1395481"/>
            <a:chOff x="-1709" y="9302"/>
            <a:chExt cx="12302" cy="1891"/>
          </a:xfrm>
        </p:grpSpPr>
        <p:pic>
          <p:nvPicPr>
            <p:cNvPr id="1027" name="图片 30" descr="图片 3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09" y="9302"/>
              <a:ext cx="2948" cy="1879"/>
            </a:xfrm>
            <a:prstGeom prst="rect">
              <a:avLst/>
            </a:prstGeom>
            <a:noFill/>
            <a:ln w="12700">
              <a:solidFill>
                <a:srgbClr val="C00000"/>
              </a:solidFill>
              <a:miter lim="400000"/>
              <a:headEnd/>
              <a:tailEnd/>
            </a:ln>
            <a:extLst>
              <a:ext uri="{909E8E84-426E-40DD-AFC4-6F175D3DCCD1}">
                <a14:hiddenFill xmlns:a14="http://schemas.microsoft.com/office/drawing/2010/main">
                  <a:solidFill>
                    <a:srgbClr val="FFFFFF"/>
                  </a:solidFill>
                </a14:hiddenFill>
              </a:ext>
            </a:extLst>
          </p:spPr>
        </p:pic>
        <p:pic>
          <p:nvPicPr>
            <p:cNvPr id="1028" name="图片 31" descr="图片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7" y="9302"/>
              <a:ext cx="2948" cy="1891"/>
            </a:xfrm>
            <a:prstGeom prst="rect">
              <a:avLst/>
            </a:prstGeom>
            <a:noFill/>
            <a:ln w="12700">
              <a:solidFill>
                <a:srgbClr val="C00000"/>
              </a:solidFill>
              <a:miter lim="400000"/>
              <a:headEnd/>
              <a:tailEnd/>
            </a:ln>
            <a:extLst>
              <a:ext uri="{909E8E84-426E-40DD-AFC4-6F175D3DCCD1}">
                <a14:hiddenFill xmlns:a14="http://schemas.microsoft.com/office/drawing/2010/main">
                  <a:solidFill>
                    <a:srgbClr val="FFFFFF"/>
                  </a:solidFill>
                </a14:hiddenFill>
              </a:ext>
            </a:extLst>
          </p:spPr>
        </p:pic>
        <p:pic>
          <p:nvPicPr>
            <p:cNvPr id="1029" name="图片 32" descr="图片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 y="9306"/>
              <a:ext cx="2964" cy="1875"/>
            </a:xfrm>
            <a:prstGeom prst="rect">
              <a:avLst/>
            </a:prstGeom>
            <a:noFill/>
            <a:ln w="12700">
              <a:solidFill>
                <a:srgbClr val="C00000"/>
              </a:solidFill>
              <a:miter lim="400000"/>
              <a:headEnd/>
              <a:tailEnd/>
            </a:ln>
            <a:extLst>
              <a:ext uri="{909E8E84-426E-40DD-AFC4-6F175D3DCCD1}">
                <a14:hiddenFill xmlns:a14="http://schemas.microsoft.com/office/drawing/2010/main">
                  <a:solidFill>
                    <a:srgbClr val="FFFFFF"/>
                  </a:solidFill>
                </a14:hiddenFill>
              </a:ext>
            </a:extLst>
          </p:spPr>
        </p:pic>
        <p:pic>
          <p:nvPicPr>
            <p:cNvPr id="1032" name="图片 35" descr="图片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9" y="9304"/>
              <a:ext cx="2964" cy="1875"/>
            </a:xfrm>
            <a:prstGeom prst="rect">
              <a:avLst/>
            </a:prstGeom>
            <a:noFill/>
            <a:ln w="12700">
              <a:solidFill>
                <a:srgbClr val="C00000"/>
              </a:solidFill>
              <a:miter lim="400000"/>
              <a:headEnd/>
              <a:tailEnd/>
            </a:ln>
            <a:extLst>
              <a:ext uri="{909E8E84-426E-40DD-AFC4-6F175D3DCCD1}">
                <a14:hiddenFill xmlns:a14="http://schemas.microsoft.com/office/drawing/2010/main">
                  <a:solidFill>
                    <a:srgbClr val="FFFFFF"/>
                  </a:solidFill>
                </a14:hiddenFill>
              </a:ext>
            </a:extLst>
          </p:spPr>
        </p:pic>
      </p:grpSp>
      <p:grpSp>
        <p:nvGrpSpPr>
          <p:cNvPr id="53" name="组合 45"/>
          <p:cNvGrpSpPr/>
          <p:nvPr/>
        </p:nvGrpSpPr>
        <p:grpSpPr bwMode="auto">
          <a:xfrm>
            <a:off x="7809067" y="493363"/>
            <a:ext cx="2361500" cy="644792"/>
            <a:chOff x="634370" y="400396"/>
            <a:chExt cx="2105846" cy="575222"/>
          </a:xfrm>
        </p:grpSpPr>
        <p:grpSp>
          <p:nvGrpSpPr>
            <p:cNvPr id="55" name="组合 27"/>
            <p:cNvGrpSpPr/>
            <p:nvPr/>
          </p:nvGrpSpPr>
          <p:grpSpPr bwMode="auto">
            <a:xfrm>
              <a:off x="634370" y="446666"/>
              <a:ext cx="2105846" cy="436796"/>
              <a:chOff x="2340102" y="1309003"/>
              <a:chExt cx="2105846" cy="436796"/>
            </a:xfrm>
          </p:grpSpPr>
          <p:sp>
            <p:nvSpPr>
              <p:cNvPr id="61" name="矩形 60"/>
              <p:cNvSpPr/>
              <p:nvPr/>
            </p:nvSpPr>
            <p:spPr>
              <a:xfrm>
                <a:off x="2340102" y="1309003"/>
                <a:ext cx="1605573"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a:solidFill>
                      <a:prstClr val="black"/>
                    </a:solidFill>
                    <a:latin typeface="微软雅黑" panose="020B0503020204020204" pitchFamily="34" charset="-122"/>
                    <a:ea typeface="微软雅黑" panose="020B0503020204020204" pitchFamily="34" charset="-122"/>
                  </a:rPr>
                  <a:t>龙源资质与荣誉</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62" name="矩形 61"/>
              <p:cNvSpPr/>
              <p:nvPr/>
            </p:nvSpPr>
            <p:spPr>
              <a:xfrm>
                <a:off x="3905887"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57" name="矩形 28"/>
            <p:cNvSpPr>
              <a:spLocks noChangeArrowheads="1"/>
            </p:cNvSpPr>
            <p:nvPr/>
          </p:nvSpPr>
          <p:spPr bwMode="auto">
            <a:xfrm>
              <a:off x="1636814" y="688007"/>
              <a:ext cx="584937"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345" dirty="0" smtClean="0">
                  <a:solidFill>
                    <a:srgbClr val="7F7F7F"/>
                  </a:solidFill>
                  <a:latin typeface="Arial" panose="020B0604020202020204" pitchFamily="34" charset="0"/>
                  <a:cs typeface="Arial" panose="020B0604020202020204" pitchFamily="34" charset="0"/>
                </a:rPr>
                <a:t>Honor</a:t>
              </a:r>
              <a:endParaRPr lang="en-US" altLang="zh-CN" sz="1345" dirty="0">
                <a:solidFill>
                  <a:srgbClr val="7F7F7F"/>
                </a:solidFill>
                <a:latin typeface="Arial" panose="020B0604020202020204" pitchFamily="34" charset="0"/>
                <a:cs typeface="Arial" panose="020B0604020202020204" pitchFamily="34" charset="0"/>
              </a:endParaRPr>
            </a:p>
          </p:txBody>
        </p:sp>
        <p:sp>
          <p:nvSpPr>
            <p:cNvPr id="59" name="矩形 32"/>
            <p:cNvSpPr>
              <a:spLocks noChangeArrowheads="1"/>
            </p:cNvSpPr>
            <p:nvPr/>
          </p:nvSpPr>
          <p:spPr bwMode="auto">
            <a:xfrm>
              <a:off x="2253138"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S</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63" name="文本框 62"/>
          <p:cNvSpPr txBox="1"/>
          <p:nvPr/>
        </p:nvSpPr>
        <p:spPr>
          <a:xfrm>
            <a:off x="9646379" y="7183553"/>
            <a:ext cx="442750" cy="369332"/>
          </a:xfrm>
          <a:prstGeom prst="rect">
            <a:avLst/>
          </a:prstGeom>
          <a:noFill/>
        </p:spPr>
        <p:txBody>
          <a:bodyPr wrap="none" rtlCol="0">
            <a:spAutoFit/>
          </a:bodyPr>
          <a:lstStyle/>
          <a:p>
            <a:r>
              <a:rPr lang="en-US" altLang="zh-CN" dirty="0" smtClean="0"/>
              <a:t>-4-</a:t>
            </a:r>
            <a:endParaRPr lang="zh-CN" altLang="en-US" dirty="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7746,&quot;width&quot;:15840}"/>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3602</Words>
  <Application>WPS 演示</Application>
  <PresentationFormat>自定义</PresentationFormat>
  <Paragraphs>300</Paragraphs>
  <Slides>22</Slides>
  <Notes>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22</vt:i4>
      </vt:variant>
    </vt:vector>
  </HeadingPairs>
  <TitlesOfParts>
    <vt:vector size="39" baseType="lpstr">
      <vt:lpstr>Arial</vt:lpstr>
      <vt:lpstr>宋体</vt:lpstr>
      <vt:lpstr>Wingdings</vt:lpstr>
      <vt:lpstr>Calibri</vt:lpstr>
      <vt:lpstr>方正兰亭特黑简体</vt:lpstr>
      <vt:lpstr>黑体</vt:lpstr>
      <vt:lpstr>方正兰亭粗黑_GBK</vt:lpstr>
      <vt:lpstr>微软雅黑</vt:lpstr>
      <vt:lpstr>PingFangSC-Semibold</vt:lpstr>
      <vt:lpstr>HelveticaNeue-Bold</vt:lpstr>
      <vt:lpstr>Segoe UI</vt:lpstr>
      <vt:lpstr>Arial</vt:lpstr>
      <vt:lpstr>Times New Roman</vt:lpstr>
      <vt:lpstr>Segoe Print</vt:lpstr>
      <vt:lpstr>Arial Unicode MS</vt:lpstr>
      <vt:lpstr>Calibri Light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锐普PPT</dc:creator>
  <dc:description>本素材由锐普原创，版权受国家法律保护，仅授权购买者本人使用，为了您个人和锐普的利益，请勿复制、传播、销售，否则将承担法律责任。</dc:description>
  <cp:lastModifiedBy>古风</cp:lastModifiedBy>
  <cp:revision>70</cp:revision>
  <dcterms:created xsi:type="dcterms:W3CDTF">2013-11-06T08:56:00Z</dcterms:created>
  <dcterms:modified xsi:type="dcterms:W3CDTF">2021-03-19T08:30:51Z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