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70" r:id="rId4"/>
    <p:sldId id="257" r:id="rId5"/>
    <p:sldId id="258" r:id="rId6"/>
    <p:sldId id="259" r:id="rId7"/>
    <p:sldId id="265" r:id="rId8"/>
    <p:sldId id="261" r:id="rId9"/>
    <p:sldId id="263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那么我们的名师讲坛是如何使用的呢？</a:t>
            </a:r>
          </a:p>
          <a:p>
            <a:pPr>
              <a:defRPr sz="1200"/>
            </a:pPr>
            <a:r>
              <a:t>它不需独立app，可以轻松定制到微信、超星的移动图书馆和学习通里，在首页加一个入口即可，非常方便。当然，除了方便的手机页，PC端网站也是可以的。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我们提供两种购买方案：</a:t>
            </a:r>
          </a:p>
          <a:p>
            <a:pPr>
              <a:defRPr sz="1200"/>
            </a:pPr>
            <a:r>
              <a:t>方案一：按年包库，只要开通包库，微信、App、歌德、瀑布流、大数据屏等全终端都可以使用。</a:t>
            </a:r>
          </a:p>
          <a:p>
            <a:pPr>
              <a:defRPr sz="1200"/>
            </a:pPr>
            <a:r>
              <a:t>（指导报价：各市场客户大小不同，50000元——200000元/年）。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方案二：镜像购买，从160000集视频中筛选。</a:t>
            </a:r>
          </a:p>
          <a:p>
            <a:pPr>
              <a:defRPr sz="1200"/>
            </a:pPr>
            <a:r>
              <a:t>（指导报价： 120元/集，单次安装不少于500集）。</a:t>
            </a:r>
          </a:p>
          <a:p>
            <a:pPr>
              <a:defRPr sz="1200"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2.png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image" Target="../media/image4.png"/><Relationship Id="rId5" Type="http://schemas.openxmlformats.org/officeDocument/2006/relationships/tags" Target="../tags/tag98.xml"/><Relationship Id="rId4" Type="http://schemas.openxmlformats.org/officeDocument/2006/relationships/image" Target="../media/image3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image" Target="../media/image2.png"/><Relationship Id="rId2" Type="http://schemas.openxmlformats.org/officeDocument/2006/relationships/tags" Target="../tags/tag104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image" Target="../media/image5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image" Target="../media/image2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image" Target="../media/image2.png"/><Relationship Id="rId2" Type="http://schemas.openxmlformats.org/officeDocument/2006/relationships/tags" Target="../tags/tag12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image" Target="../media/image7.png"/><Relationship Id="rId5" Type="http://schemas.openxmlformats.org/officeDocument/2006/relationships/tags" Target="../tags/tag140.xml"/><Relationship Id="rId4" Type="http://schemas.openxmlformats.org/officeDocument/2006/relationships/image" Target="../media/image6.png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image" Target="../media/image2.png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image" Target="../media/image2.png"/><Relationship Id="rId2" Type="http://schemas.openxmlformats.org/officeDocument/2006/relationships/tags" Target="../tags/tag40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image" Target="../media/image1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image" Target="../media/image2.png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image" Target="../media/image2.pn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>
            <p:custDataLst>
              <p:tags r:id="rId2"/>
            </p:custDataLst>
          </p:nvPr>
        </p:nvSpPr>
        <p:spPr>
          <a:xfrm>
            <a:off x="447675" y="290830"/>
            <a:ext cx="11296650" cy="6276975"/>
          </a:xfrm>
          <a:prstGeom prst="frame">
            <a:avLst>
              <a:gd name="adj1" fmla="val 142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1270"/>
            <a:ext cx="2932430" cy="49136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9258935" y="1944370"/>
            <a:ext cx="2932430" cy="4913630"/>
          </a:xfrm>
          <a:prstGeom prst="rect">
            <a:avLst/>
          </a:prstGeom>
        </p:spPr>
      </p:pic>
      <p:cxnSp>
        <p:nvCxnSpPr>
          <p:cNvPr id="12" name="稻壳儿搜索【幻雨工作室】_3"/>
          <p:cNvCxnSpPr/>
          <p:nvPr>
            <p:custDataLst>
              <p:tags r:id="rId6"/>
            </p:custDataLst>
          </p:nvPr>
        </p:nvCxnSpPr>
        <p:spPr>
          <a:xfrm>
            <a:off x="2244090" y="2209800"/>
            <a:ext cx="1270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稻壳儿搜索【幻雨工作室】_4"/>
          <p:cNvCxnSpPr/>
          <p:nvPr>
            <p:custDataLst>
              <p:tags r:id="rId7"/>
            </p:custDataLst>
          </p:nvPr>
        </p:nvCxnSpPr>
        <p:spPr>
          <a:xfrm>
            <a:off x="2434590" y="2032000"/>
            <a:ext cx="0" cy="8128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稻壳儿搜索【幻雨工作室】_5"/>
          <p:cNvCxnSpPr/>
          <p:nvPr>
            <p:custDataLst>
              <p:tags r:id="rId8"/>
            </p:custDataLst>
          </p:nvPr>
        </p:nvCxnSpPr>
        <p:spPr>
          <a:xfrm rot="10800000">
            <a:off x="8677910" y="5026660"/>
            <a:ext cx="1270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稻壳儿搜索【幻雨工作室】_6"/>
          <p:cNvCxnSpPr/>
          <p:nvPr>
            <p:custDataLst>
              <p:tags r:id="rId9"/>
            </p:custDataLst>
          </p:nvPr>
        </p:nvCxnSpPr>
        <p:spPr>
          <a:xfrm rot="10800000">
            <a:off x="9757410" y="4391660"/>
            <a:ext cx="0" cy="8128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2859871" y="2631823"/>
            <a:ext cx="6472258" cy="899167"/>
          </a:xfrm>
        </p:spPr>
        <p:txBody>
          <a:bodyPr lIns="90000" tIns="46800" rIns="90000" bIns="0" anchor="t" anchorCtr="0">
            <a:normAutofit/>
          </a:bodyPr>
          <a:lstStyle>
            <a:lvl1pPr algn="ctr">
              <a:defRPr sz="5400" spc="600" baseline="0">
                <a:solidFill>
                  <a:schemeClr val="accent1">
                    <a:lumMod val="50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2859871" y="3609702"/>
            <a:ext cx="6472258" cy="950984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2243984" y="2031816"/>
            <a:ext cx="7704033" cy="3172499"/>
            <a:chOff x="2243984" y="2031816"/>
            <a:chExt cx="7704033" cy="3172499"/>
          </a:xfrm>
        </p:grpSpPr>
        <p:cxnSp>
          <p:nvCxnSpPr>
            <p:cNvPr id="11" name="稻壳儿搜索【幻雨工作室】_3"/>
            <p:cNvCxnSpPr/>
            <p:nvPr>
              <p:custDataLst>
                <p:tags r:id="rId3"/>
              </p:custDataLst>
            </p:nvPr>
          </p:nvCxnSpPr>
          <p:spPr>
            <a:xfrm>
              <a:off x="2243984" y="2209616"/>
              <a:ext cx="1270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稻壳儿搜索【幻雨工作室】_4"/>
            <p:cNvCxnSpPr/>
            <p:nvPr>
              <p:custDataLst>
                <p:tags r:id="rId4"/>
              </p:custDataLst>
            </p:nvPr>
          </p:nvCxnSpPr>
          <p:spPr>
            <a:xfrm>
              <a:off x="2434484" y="2031816"/>
              <a:ext cx="0" cy="81280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稻壳儿搜索【幻雨工作室】_5"/>
            <p:cNvCxnSpPr/>
            <p:nvPr>
              <p:custDataLst>
                <p:tags r:id="rId5"/>
              </p:custDataLst>
            </p:nvPr>
          </p:nvCxnSpPr>
          <p:spPr>
            <a:xfrm rot="10800000">
              <a:off x="8678017" y="5026515"/>
              <a:ext cx="1270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稻壳儿搜索【幻雨工作室】_6"/>
            <p:cNvCxnSpPr/>
            <p:nvPr>
              <p:custDataLst>
                <p:tags r:id="rId6"/>
              </p:custDataLst>
            </p:nvPr>
          </p:nvCxnSpPr>
          <p:spPr>
            <a:xfrm rot="10800000">
              <a:off x="9757517" y="4391515"/>
              <a:ext cx="0" cy="81280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>
            <p:custDataLst>
              <p:tags r:id="rId7"/>
            </p:custDataLst>
          </p:nvPr>
        </p:nvGrpSpPr>
        <p:grpSpPr>
          <a:xfrm>
            <a:off x="543" y="1087"/>
            <a:ext cx="12190914" cy="6856913"/>
            <a:chOff x="543" y="1087"/>
            <a:chExt cx="12190914" cy="6856913"/>
          </a:xfrm>
        </p:grpSpPr>
        <p:sp>
          <p:nvSpPr>
            <p:cNvPr id="7" name="图文框 6"/>
            <p:cNvSpPr/>
            <p:nvPr userDrawn="1">
              <p:custDataLst>
                <p:tags r:id="rId8"/>
              </p:custDataLst>
            </p:nvPr>
          </p:nvSpPr>
          <p:spPr>
            <a:xfrm>
              <a:off x="447675" y="290513"/>
              <a:ext cx="11296650" cy="6276975"/>
            </a:xfrm>
            <a:prstGeom prst="frame">
              <a:avLst>
                <a:gd name="adj1" fmla="val 142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543" y="1087"/>
              <a:ext cx="2932430" cy="491380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9259027" y="1944198"/>
              <a:ext cx="2932430" cy="4913802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3646032" y="2833190"/>
            <a:ext cx="4899935" cy="133676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447040" y="290195"/>
            <a:ext cx="11296650" cy="627761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1270"/>
            <a:ext cx="1578610" cy="26460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10800000">
            <a:off x="10114280" y="3375025"/>
            <a:ext cx="2077720" cy="34829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905" y="-4445"/>
            <a:ext cx="489902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1270"/>
            <a:ext cx="1219200" cy="20434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1270"/>
            <a:ext cx="1750695" cy="29349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10800000">
            <a:off x="10699115" y="4357370"/>
            <a:ext cx="1492250" cy="2500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美洲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地球美洲.jpg" descr="地球美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3132" y="-8999956"/>
            <a:ext cx="20795347" cy="20795347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8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2243984" y="2121355"/>
            <a:ext cx="7704033" cy="3172499"/>
            <a:chOff x="2243984" y="2121355"/>
            <a:chExt cx="7704033" cy="3172499"/>
          </a:xfrm>
        </p:grpSpPr>
        <p:cxnSp>
          <p:nvCxnSpPr>
            <p:cNvPr id="12" name="稻壳儿搜索【幻雨工作室】_4"/>
            <p:cNvCxnSpPr/>
            <p:nvPr>
              <p:custDataLst>
                <p:tags r:id="rId3"/>
              </p:custDataLst>
            </p:nvPr>
          </p:nvCxnSpPr>
          <p:spPr>
            <a:xfrm>
              <a:off x="2243984" y="2299155"/>
              <a:ext cx="1270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稻壳儿搜索【幻雨工作室】_5"/>
            <p:cNvCxnSpPr/>
            <p:nvPr>
              <p:custDataLst>
                <p:tags r:id="rId4"/>
              </p:custDataLst>
            </p:nvPr>
          </p:nvCxnSpPr>
          <p:spPr>
            <a:xfrm>
              <a:off x="2434484" y="2121355"/>
              <a:ext cx="0" cy="81280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稻壳儿搜索【幻雨工作室】_6"/>
            <p:cNvCxnSpPr/>
            <p:nvPr>
              <p:custDataLst>
                <p:tags r:id="rId5"/>
              </p:custDataLst>
            </p:nvPr>
          </p:nvCxnSpPr>
          <p:spPr>
            <a:xfrm rot="10800000">
              <a:off x="8678017" y="5116054"/>
              <a:ext cx="1270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稻壳儿搜索【幻雨工作室】_7"/>
            <p:cNvCxnSpPr/>
            <p:nvPr>
              <p:custDataLst>
                <p:tags r:id="rId6"/>
              </p:custDataLst>
            </p:nvPr>
          </p:nvCxnSpPr>
          <p:spPr>
            <a:xfrm rot="10800000">
              <a:off x="9757517" y="4481054"/>
              <a:ext cx="0" cy="81280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543" y="1087"/>
            <a:ext cx="12190914" cy="6856913"/>
            <a:chOff x="543" y="1087"/>
            <a:chExt cx="12190914" cy="6856913"/>
          </a:xfrm>
        </p:grpSpPr>
        <p:sp>
          <p:nvSpPr>
            <p:cNvPr id="8" name="图文框 7"/>
            <p:cNvSpPr/>
            <p:nvPr userDrawn="1">
              <p:custDataLst>
                <p:tags r:id="rId8"/>
              </p:custDataLst>
            </p:nvPr>
          </p:nvSpPr>
          <p:spPr>
            <a:xfrm>
              <a:off x="447675" y="290513"/>
              <a:ext cx="11296650" cy="6276975"/>
            </a:xfrm>
            <a:prstGeom prst="frame">
              <a:avLst>
                <a:gd name="adj1" fmla="val 142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543" y="1087"/>
              <a:ext cx="2932430" cy="491380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9259027" y="1944198"/>
              <a:ext cx="2932430" cy="4913802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3506387" y="2934155"/>
            <a:ext cx="4877774" cy="754347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3506382" y="3781116"/>
            <a:ext cx="4877774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543" y="1087"/>
            <a:ext cx="12190914" cy="6856913"/>
            <a:chOff x="543" y="1087"/>
            <a:chExt cx="12190914" cy="6856913"/>
          </a:xfrm>
        </p:grpSpPr>
        <p:sp>
          <p:nvSpPr>
            <p:cNvPr id="7" name="图文框 6"/>
            <p:cNvSpPr/>
            <p:nvPr userDrawn="1">
              <p:custDataLst>
                <p:tags r:id="rId3"/>
              </p:custDataLst>
            </p:nvPr>
          </p:nvSpPr>
          <p:spPr>
            <a:xfrm>
              <a:off x="447675" y="290513"/>
              <a:ext cx="11296650" cy="6276975"/>
            </a:xfrm>
            <a:prstGeom prst="frame">
              <a:avLst>
                <a:gd name="adj1" fmla="val 142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543" y="1087"/>
              <a:ext cx="2932430" cy="491380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10800000">
              <a:off x="9259027" y="1944198"/>
              <a:ext cx="2932430" cy="491380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6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超星学术视频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10000"/>
          </a:bodyPr>
          <a:p>
            <a:r>
              <a:rPr lang="zh-CN" altLang="en-US"/>
              <a:t>超星集团</a:t>
            </a:r>
            <a:endParaRPr lang="zh-CN" altLang="en-US"/>
          </a:p>
          <a:p>
            <a:r>
              <a:rPr lang="en-US" altLang="zh-CN"/>
              <a:t>2021.4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62685" y="563245"/>
            <a:ext cx="9586595" cy="573151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3454400" y="4203700"/>
            <a:ext cx="3124200" cy="5207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200000"/>
              </a:lnSpc>
              <a:buNone/>
            </a:pPr>
            <a:r>
              <a:rPr lang="en-US" altLang="zh-CN" smtClean="0">
                <a:sym typeface="+mn-ea"/>
              </a:rPr>
              <a:t>    </a:t>
            </a:r>
            <a:r>
              <a:rPr smtClean="0">
                <a:sym typeface="+mn-ea"/>
              </a:rPr>
              <a:t> 我们</a:t>
            </a:r>
            <a:r>
              <a:rPr>
                <a:sym typeface="+mn-ea"/>
              </a:rPr>
              <a:t>今天是“移动互联网的时代”，但同时也是“多屏的时代”，电脑、平板、手机，各种屏幕充满我们的生活，因为任何一个智能终端的本质都是传感器</a:t>
            </a:r>
            <a:r>
              <a:rPr lang="en-US" altLang="zh-CN">
                <a:sym typeface="+mn-ea"/>
              </a:rPr>
              <a:t>+</a:t>
            </a:r>
            <a:r>
              <a:rPr smtClean="0">
                <a:sym typeface="+mn-ea"/>
              </a:rPr>
              <a:t>屏幕。在</a:t>
            </a:r>
            <a:r>
              <a:rPr>
                <a:sym typeface="+mn-ea"/>
              </a:rPr>
              <a:t>纸本时代，文字是主要的信息</a:t>
            </a:r>
            <a:r>
              <a:rPr smtClean="0">
                <a:sym typeface="+mn-ea"/>
              </a:rPr>
              <a:t>载体，而</a:t>
            </a:r>
            <a:r>
              <a:rPr>
                <a:sym typeface="+mn-ea"/>
              </a:rPr>
              <a:t>在多屏时代，视频则成为重要的信息载体</a:t>
            </a:r>
            <a:r>
              <a:rPr smtClean="0">
                <a:sym typeface="+mn-ea"/>
              </a:rPr>
              <a:t>。视频</a:t>
            </a:r>
            <a:r>
              <a:rPr>
                <a:sym typeface="+mn-ea"/>
              </a:rPr>
              <a:t>已经成为大家喜闻乐见的信息获取和学习的</a:t>
            </a:r>
            <a:r>
              <a:rPr smtClean="0">
                <a:sym typeface="+mn-ea"/>
              </a:rPr>
              <a:t>方式。</a:t>
            </a:r>
            <a:endParaRPr lang="en-US" altLang="zh-CN" smtClean="0"/>
          </a:p>
          <a:p>
            <a:pPr marL="0" indent="0">
              <a:lnSpc>
                <a:spcPct val="200000"/>
              </a:lnSpc>
              <a:buNone/>
            </a:pPr>
            <a:r>
              <a:rPr smtClean="0">
                <a:sym typeface="+mn-ea"/>
              </a:rPr>
              <a:t>     超</a:t>
            </a:r>
            <a:r>
              <a:rPr>
                <a:sym typeface="+mn-ea"/>
              </a:rPr>
              <a:t>星名师讲坛从</a:t>
            </a:r>
            <a:r>
              <a:rPr lang="en-US" altLang="zh-CN">
                <a:sym typeface="+mn-ea"/>
              </a:rPr>
              <a:t>06</a:t>
            </a:r>
            <a:r>
              <a:rPr>
                <a:sym typeface="+mn-ea"/>
              </a:rPr>
              <a:t>年开始拍视频，已拍摄</a:t>
            </a:r>
            <a:r>
              <a:rPr lang="en-US" altLang="zh-CN">
                <a:sym typeface="+mn-ea"/>
              </a:rPr>
              <a:t>10000</a:t>
            </a:r>
            <a:r>
              <a:rPr>
                <a:sym typeface="+mn-ea"/>
              </a:rPr>
              <a:t>余位名师，</a:t>
            </a:r>
            <a:r>
              <a:rPr lang="en-US" altLang="zh-CN">
                <a:sym typeface="+mn-ea"/>
              </a:rPr>
              <a:t>160000</a:t>
            </a:r>
            <a:r>
              <a:rPr>
                <a:sym typeface="+mn-ea"/>
              </a:rPr>
              <a:t>集共</a:t>
            </a:r>
            <a:r>
              <a:rPr lang="en-US" altLang="zh-CN">
                <a:sym typeface="+mn-ea"/>
              </a:rPr>
              <a:t>50000</a:t>
            </a:r>
            <a:r>
              <a:rPr>
                <a:sym typeface="+mn-ea"/>
              </a:rPr>
              <a:t>余小时独家视频，</a:t>
            </a:r>
            <a:r>
              <a:rPr altLang="zh-CN">
                <a:sym typeface="+mn-ea"/>
              </a:rPr>
              <a:t>自主拍摄制作、自有版权</a:t>
            </a:r>
            <a:r>
              <a:rPr>
                <a:sym typeface="+mn-ea"/>
              </a:rPr>
              <a:t>，是国内最大的知识类音视频资源库</a:t>
            </a:r>
            <a:r>
              <a:rPr smtClean="0">
                <a:sym typeface="+mn-ea"/>
              </a:rPr>
              <a:t>。</a:t>
            </a:r>
            <a:endParaRPr lang="en-US" altLang="zh-CN" smtClean="0"/>
          </a:p>
          <a:p>
            <a:pPr marL="0" indent="0">
              <a:lnSpc>
                <a:spcPct val="200000"/>
              </a:lnSpc>
              <a:buNone/>
            </a:pPr>
            <a:r>
              <a:rPr>
                <a:sym typeface="+mn-ea"/>
              </a:rPr>
              <a:t> </a:t>
            </a:r>
            <a:r>
              <a:rPr smtClean="0">
                <a:sym typeface="+mn-ea"/>
              </a:rPr>
              <a:t>    超</a:t>
            </a:r>
            <a:r>
              <a:rPr>
                <a:sym typeface="+mn-ea"/>
              </a:rPr>
              <a:t>星名师讲坛拥有</a:t>
            </a:r>
            <a:r>
              <a:rPr altLang="zh-CN">
                <a:sym typeface="+mn-ea"/>
              </a:rPr>
              <a:t>海量、全面、优质</a:t>
            </a:r>
            <a:r>
              <a:rPr>
                <a:sym typeface="+mn-ea"/>
              </a:rPr>
              <a:t>的资源，</a:t>
            </a:r>
            <a:r>
              <a:rPr altLang="zh-CN">
                <a:sym typeface="+mn-ea"/>
              </a:rPr>
              <a:t>不仅包含覆盖</a:t>
            </a:r>
            <a:r>
              <a:rPr lang="en-US" altLang="zh-CN">
                <a:sym typeface="+mn-ea"/>
              </a:rPr>
              <a:t>13</a:t>
            </a:r>
            <a:r>
              <a:rPr lang="ja-JP" altLang="zh-CN">
                <a:sym typeface="+mn-ea"/>
              </a:rPr>
              <a:t>大学科的</a:t>
            </a:r>
            <a:r>
              <a:rPr altLang="zh-CN">
                <a:sym typeface="+mn-ea"/>
              </a:rPr>
              <a:t>学术视频</a:t>
            </a:r>
            <a:r>
              <a:rPr>
                <a:sym typeface="+mn-ea"/>
              </a:rPr>
              <a:t>，</a:t>
            </a:r>
            <a:r>
              <a:rPr altLang="zh-CN">
                <a:sym typeface="+mn-ea"/>
              </a:rPr>
              <a:t>也包含名师访谈、文化艺术、时事热点、</a:t>
            </a:r>
            <a:r>
              <a:rPr lang="zh-TW" altLang="zh-CN">
                <a:sym typeface="+mn-ea"/>
              </a:rPr>
              <a:t>安</a:t>
            </a:r>
            <a:r>
              <a:rPr altLang="zh-CN">
                <a:sym typeface="+mn-ea"/>
              </a:rPr>
              <a:t>全养生、职场就业、创新创业等通识素养与能力培养所需的各块教育或培训视频</a:t>
            </a:r>
            <a:r>
              <a:rPr>
                <a:sym typeface="+mn-ea"/>
              </a:rPr>
              <a:t>。</a:t>
            </a:r>
            <a:endParaRPr lang="en-US" altLang="zh-CN"/>
          </a:p>
          <a:p>
            <a:pPr marL="0" indent="0">
              <a:lnSpc>
                <a:spcPct val="200000"/>
              </a:lnSpc>
              <a:buNone/>
            </a:pPr>
            <a:r>
              <a:rPr lang="en-US" altLang="zh-CN">
                <a:sym typeface="+mn-ea"/>
              </a:rPr>
              <a:t>     </a:t>
            </a:r>
            <a:r>
              <a:rPr altLang="zh-CN" smtClean="0">
                <a:sym typeface="+mn-ea"/>
              </a:rPr>
              <a:t>名师</a:t>
            </a:r>
            <a:r>
              <a:rPr altLang="zh-CN">
                <a:sym typeface="+mn-ea"/>
              </a:rPr>
              <a:t>讲坛在海量的</a:t>
            </a:r>
            <a:r>
              <a:rPr>
                <a:sym typeface="+mn-ea"/>
              </a:rPr>
              <a:t>优选</a:t>
            </a:r>
            <a:r>
              <a:rPr altLang="zh-CN">
                <a:sym typeface="+mn-ea"/>
              </a:rPr>
              <a:t>编辑头部资源“</a:t>
            </a:r>
            <a:r>
              <a:rPr lang="en-US" altLang="zh-CN">
                <a:sym typeface="+mn-ea"/>
              </a:rPr>
              <a:t>30</a:t>
            </a:r>
            <a:r>
              <a:rPr altLang="zh-CN">
                <a:sym typeface="+mn-ea"/>
              </a:rPr>
              <a:t>分钟一讲座”</a:t>
            </a:r>
            <a:r>
              <a:rPr>
                <a:sym typeface="+mn-ea"/>
              </a:rPr>
              <a:t>，实现每日推送，多屏互动。</a:t>
            </a:r>
            <a:endParaRPr lang="en-US" altLang="zh-CN"/>
          </a:p>
          <a:p>
            <a:pPr marL="0" indent="0">
              <a:buNone/>
            </a:pPr>
            <a:endParaRPr lang="en-US" altLang="zh-CN" smtClean="0"/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200000"/>
              </a:lnSpc>
              <a:buNone/>
            </a:pPr>
            <a:r>
              <a:rPr lang="en-US" altLang="zh-CN" smtClean="0">
                <a:sym typeface="+mn-ea"/>
              </a:rPr>
              <a:t>      </a:t>
            </a:r>
            <a:r>
              <a:rPr altLang="zh-CN" smtClean="0">
                <a:sym typeface="+mn-ea"/>
              </a:rPr>
              <a:t>超</a:t>
            </a:r>
            <a:r>
              <a:rPr altLang="zh-CN">
                <a:sym typeface="+mn-ea"/>
              </a:rPr>
              <a:t>星名师讲坛主要收录各领域名师大咖的优质讲座，采用先进的数字化影像技术，将他们的前沿思想、专业技术或成功经验系统的记录、保存，并深度编辑制作成精彩视频，以互联网为媒介进行传播。自</a:t>
            </a:r>
            <a:r>
              <a:rPr lang="en-US" altLang="zh-CN">
                <a:sym typeface="+mn-ea"/>
              </a:rPr>
              <a:t>2006</a:t>
            </a:r>
            <a:r>
              <a:rPr altLang="zh-CN">
                <a:sym typeface="+mn-ea"/>
              </a:rPr>
              <a:t>年始，超星名师讲坛目前已拍摄名师</a:t>
            </a:r>
            <a:r>
              <a:rPr lang="en-US" altLang="zh-CN">
                <a:sym typeface="+mn-ea"/>
              </a:rPr>
              <a:t>10000</a:t>
            </a:r>
            <a:r>
              <a:rPr altLang="zh-CN">
                <a:sym typeface="+mn-ea"/>
              </a:rPr>
              <a:t>余位，主讲老师或为来自全国重点高校或机构的知名教授、学者；或为著名艺术家、作家、主持人、医生等；又或为各行业知名的一线企业家、实战专家；还有许多海外名师名人，包括诺贝尔奖得主、院士等。</a:t>
            </a:r>
            <a:endParaRPr lang="zh-CN" altLang="zh-CN"/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mtClean="0">
                <a:sym typeface="+mn-ea"/>
              </a:rPr>
              <a:t>      </a:t>
            </a:r>
            <a:r>
              <a:rPr altLang="zh-CN" smtClean="0">
                <a:sym typeface="+mn-ea"/>
              </a:rPr>
              <a:t>超</a:t>
            </a:r>
            <a:r>
              <a:rPr altLang="zh-CN">
                <a:sym typeface="+mn-ea"/>
              </a:rPr>
              <a:t>星名师讲坛在全面海量优质独家知识视频资源基础上，根据十余年产品运行经验与数据，精选名师</a:t>
            </a:r>
            <a:r>
              <a:rPr lang="en-US" altLang="zh-CN">
                <a:sym typeface="+mn-ea"/>
              </a:rPr>
              <a:t>,</a:t>
            </a:r>
            <a:r>
              <a:rPr altLang="zh-CN">
                <a:sym typeface="+mn-ea"/>
              </a:rPr>
              <a:t>自主策划，精品制作“每天</a:t>
            </a:r>
            <a:r>
              <a:rPr lang="en-US" altLang="zh-CN">
                <a:sym typeface="+mn-ea"/>
              </a:rPr>
              <a:t>30</a:t>
            </a:r>
            <a:r>
              <a:rPr altLang="zh-CN">
                <a:sym typeface="+mn-ea"/>
              </a:rPr>
              <a:t>分钟一讲座”和“知识胶囊”，主题丰富而博雅。结合简单方便、功能强大的手机页，让读者可以在移动互联网时代更方便、高效、有趣地获取和分享知识。</a:t>
            </a:r>
            <a:endParaRPr lang="zh-CN" altLang="zh-CN"/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901700"/>
          </a:xfrm>
        </p:spPr>
        <p:txBody>
          <a:bodyPr/>
          <a:p>
            <a:r>
              <a:rPr lang="en-US" altLang="zh-CN" smtClean="0">
                <a:sym typeface="+mn-ea"/>
              </a:rPr>
              <a:t>30</a:t>
            </a:r>
            <a:r>
              <a:rPr smtClean="0">
                <a:sym typeface="+mn-ea"/>
              </a:rPr>
              <a:t>分钟一讲座</a:t>
            </a:r>
            <a:r>
              <a:rPr lang="en-US" altLang="zh-CN" smtClean="0">
                <a:sym typeface="+mn-ea"/>
              </a:rPr>
              <a:t>:</a:t>
            </a:r>
            <a:br>
              <a:rPr lang="zh-CN" altLang="zh-CN" b="1"/>
            </a:br>
            <a:r>
              <a:rPr altLang="zh-CN">
                <a:sym typeface="+mn-ea"/>
              </a:rPr>
              <a:t>名师讲坛在海量</a:t>
            </a:r>
            <a:r>
              <a:rPr altLang="zh-CN" smtClean="0">
                <a:sym typeface="+mn-ea"/>
              </a:rPr>
              <a:t>的</a:t>
            </a:r>
            <a:r>
              <a:rPr smtClean="0">
                <a:sym typeface="+mn-ea"/>
              </a:rPr>
              <a:t>优选</a:t>
            </a:r>
            <a:r>
              <a:rPr altLang="zh-CN" smtClean="0">
                <a:sym typeface="+mn-ea"/>
              </a:rPr>
              <a:t>编辑</a:t>
            </a:r>
            <a:r>
              <a:rPr altLang="zh-CN">
                <a:sym typeface="+mn-ea"/>
              </a:rPr>
              <a:t>头部资源“</a:t>
            </a:r>
            <a:r>
              <a:rPr lang="en-US" altLang="zh-CN">
                <a:sym typeface="+mn-ea"/>
              </a:rPr>
              <a:t>30</a:t>
            </a:r>
            <a:r>
              <a:rPr altLang="zh-CN">
                <a:sym typeface="+mn-ea"/>
              </a:rPr>
              <a:t>分钟一讲座</a:t>
            </a:r>
            <a:r>
              <a:rPr altLang="zh-CN" smtClean="0">
                <a:sym typeface="+mn-ea"/>
              </a:rPr>
              <a:t>”</a:t>
            </a:r>
            <a:r>
              <a:rPr smtClean="0">
                <a:sym typeface="+mn-ea"/>
              </a:rPr>
              <a:t>，实现每日推送。</a:t>
            </a:r>
            <a:br>
              <a:rPr lang="zh-CN" altLang="zh-CN"/>
            </a:br>
            <a:endParaRPr lang="zh-CN" altLang="en-US"/>
          </a:p>
        </p:txBody>
      </p:sp>
      <p:pic>
        <p:nvPicPr>
          <p:cNvPr id="9" name="WechatIMG380.jpeg" descr="WechatIMG380.jpe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5670" y="1431925"/>
            <a:ext cx="2481580" cy="4995545"/>
          </a:xfrm>
          <a:prstGeom prst="rect">
            <a:avLst/>
          </a:prstGeom>
          <a:ln w="3175">
            <a:miter lim="400000"/>
            <a:headEnd/>
            <a:tailEnd/>
          </a:ln>
        </p:spPr>
      </p:pic>
      <p:pic>
        <p:nvPicPr>
          <p:cNvPr id="11" name="WechatIMG384.jpeg" descr="WechatIMG38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0" y="1431925"/>
            <a:ext cx="2486025" cy="4889500"/>
          </a:xfrm>
          <a:prstGeom prst="rect">
            <a:avLst/>
          </a:prstGeom>
          <a:ln w="3175">
            <a:miter lim="400000"/>
            <a:headEnd/>
            <a:tailEnd/>
          </a:ln>
        </p:spPr>
      </p:pic>
      <p:pic>
        <p:nvPicPr>
          <p:cNvPr id="12" name="WechatIMG642.jpeg" descr="WechatIMG64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695" y="1431925"/>
            <a:ext cx="2393950" cy="4888865"/>
          </a:xfrm>
          <a:prstGeom prst="rect">
            <a:avLst/>
          </a:prstGeom>
          <a:ln w="3175">
            <a:miter lim="400000"/>
            <a:headEnd/>
            <a:tailEnd/>
          </a:ln>
        </p:spPr>
      </p:pic>
      <p:pic>
        <p:nvPicPr>
          <p:cNvPr id="13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930" y="1431290"/>
            <a:ext cx="2558415" cy="4996180"/>
          </a:xfrm>
          <a:prstGeom prst="rect">
            <a:avLst/>
          </a:prstGeom>
          <a:ln w="3175">
            <a:miter lim="400000"/>
            <a:headEnd/>
            <a:tailEnd/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09700" y="443230"/>
            <a:ext cx="9041130" cy="58978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8334" y="604332"/>
            <a:ext cx="2433407" cy="4294247"/>
          </a:xfrm>
          <a:prstGeom prst="rect">
            <a:avLst/>
          </a:prstGeom>
          <a:ln w="3175">
            <a:miter lim="400000"/>
            <a:headEnd/>
            <a:tailEnd/>
          </a:ln>
        </p:spPr>
      </p:pic>
      <p:pic>
        <p:nvPicPr>
          <p:cNvPr id="553" name="WechatIMG675.png" descr="WechatIMG6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886" y="605072"/>
            <a:ext cx="2279119" cy="4294247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554" name="灵活的手机页"/>
          <p:cNvSpPr txBox="1"/>
          <p:nvPr/>
        </p:nvSpPr>
        <p:spPr>
          <a:xfrm>
            <a:off x="731600" y="604856"/>
            <a:ext cx="1908810" cy="236220"/>
          </a:xfrm>
          <a:prstGeom prst="rect">
            <a:avLst/>
          </a:prstGeom>
          <a:ln w="3175">
            <a:miter lim="400000"/>
          </a:ln>
        </p:spPr>
        <p:txBody>
          <a:bodyPr wrap="none" lIns="25399" tIns="25399" rIns="25399" bIns="25399" anchor="ctr">
            <a:spAutoFit/>
          </a:bodyPr>
          <a:lstStyle>
            <a:lvl1pPr algn="l">
              <a:lnSpc>
                <a:spcPct val="50000"/>
              </a:lnSpc>
              <a:spcBef>
                <a:spcPts val="3100"/>
              </a:spcBef>
              <a:defRPr sz="2600">
                <a:solidFill>
                  <a:srgbClr val="FFC900"/>
                </a:solidFill>
              </a:defRPr>
            </a:lvl1pPr>
          </a:lstStyle>
          <a:p>
            <a:r>
              <a:rPr sz="2440"/>
              <a:t>灵活的手机页</a:t>
            </a:r>
            <a:endParaRPr sz="2440"/>
          </a:p>
        </p:txBody>
      </p:sp>
      <p:pic>
        <p:nvPicPr>
          <p:cNvPr id="55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62" y="1394788"/>
            <a:ext cx="4693664" cy="4067842"/>
          </a:xfrm>
          <a:prstGeom prst="rect">
            <a:avLst/>
          </a:prstGeom>
          <a:ln w="3175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" y="-185420"/>
            <a:ext cx="12011025" cy="72294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-33655"/>
            <a:ext cx="12363450" cy="68916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5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1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18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818"/>
  <p:tag name="KSO_WM_TEMPLATE_MASTER_THUMB_INDEX" val="18"/>
  <p:tag name="KSO_WM_TEMPLATE_THUMBS_INDEX" val="1、4、7、8、9、10、11、12、13、14、15"/>
</p:tagLst>
</file>

<file path=ppt/tags/tag152.xml><?xml version="1.0" encoding="utf-8"?>
<p:tagLst xmlns:p="http://schemas.openxmlformats.org/presentationml/2006/main">
  <p:tag name="KSO_WM_TEMPLATE_CATEGORY" val="custom"/>
  <p:tag name="KSO_WM_TEMPLATE_INDEX" val="2020281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3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4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1.1.1..1环宇工作">
      <a:dk1>
        <a:srgbClr val="000000"/>
      </a:dk1>
      <a:lt1>
        <a:srgbClr val="FFFFFF"/>
      </a:lt1>
      <a:dk2>
        <a:srgbClr val="E3ECEB"/>
      </a:dk2>
      <a:lt2>
        <a:srgbClr val="FFFFFF"/>
      </a:lt2>
      <a:accent1>
        <a:srgbClr val="4A7671"/>
      </a:accent1>
      <a:accent2>
        <a:srgbClr val="5D7D75"/>
      </a:accent2>
      <a:accent3>
        <a:srgbClr val="708479"/>
      </a:accent3>
      <a:accent4>
        <a:srgbClr val="838C7E"/>
      </a:accent4>
      <a:accent5>
        <a:srgbClr val="969381"/>
      </a:accent5>
      <a:accent6>
        <a:srgbClr val="A99A86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WPS 演示</Application>
  <PresentationFormat>宽屏</PresentationFormat>
  <Paragraphs>20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汉仪旗黑-85S</vt:lpstr>
      <vt:lpstr>Arial Unicode MS</vt:lpstr>
      <vt:lpstr>Calibri</vt:lpstr>
      <vt:lpstr>Office 主题​​</vt:lpstr>
      <vt:lpstr>超星学术视频</vt:lpstr>
      <vt:lpstr>PowerPoint 演示文稿</vt:lpstr>
      <vt:lpstr>PowerPoint 演示文稿</vt:lpstr>
      <vt:lpstr>PowerPoint 演示文稿</vt:lpstr>
      <vt:lpstr>30分钟一讲座: 名师讲坛在海量的优选编辑头部资源“30分钟一讲座”，实现每日推送。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王雅培</cp:lastModifiedBy>
  <cp:revision>6</cp:revision>
  <dcterms:created xsi:type="dcterms:W3CDTF">2021-04-15T05:49:00Z</dcterms:created>
  <dcterms:modified xsi:type="dcterms:W3CDTF">2021-04-15T06:23:59Z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341919F7C91E44DF8A05C6CE72BA9256</vt:lpwstr>
  </property>
  <property fmtid="{D5CDD505-2E9C-101B-9397-08002B2CF9AE}" pid="3" name="KSOProductBuildVer">
    <vt:lpwstr>2052-11.1.0.10356</vt:lpwstr>
  </property>
</Properties>
</file>