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7" r:id="rId3"/>
    <p:sldId id="296" r:id="rId4"/>
    <p:sldId id="317" r:id="rId5"/>
    <p:sldId id="318" r:id="rId6"/>
    <p:sldId id="256" r:id="rId7"/>
    <p:sldId id="269" r:id="rId8"/>
    <p:sldId id="270" r:id="rId9"/>
    <p:sldId id="273" r:id="rId10"/>
    <p:sldId id="262" r:id="rId11"/>
    <p:sldId id="261" r:id="rId12"/>
    <p:sldId id="263" r:id="rId13"/>
    <p:sldId id="264" r:id="rId14"/>
    <p:sldId id="265" r:id="rId15"/>
    <p:sldId id="266" r:id="rId16"/>
    <p:sldId id="286" r:id="rId17"/>
    <p:sldId id="287" r:id="rId18"/>
    <p:sldId id="275" r:id="rId19"/>
    <p:sldId id="280" r:id="rId20"/>
    <p:sldId id="281" r:id="rId21"/>
    <p:sldId id="282" r:id="rId22"/>
    <p:sldId id="283" r:id="rId23"/>
    <p:sldId id="284" r:id="rId24"/>
    <p:sldId id="285" r:id="rId25"/>
    <p:sldId id="259" r:id="rId26"/>
  </p:sldIdLst>
  <p:sldSz cx="9144000" cy="6858000" type="screen4x3"/>
  <p:notesSz cx="6858000" cy="9144000"/>
  <p:custDataLst>
    <p:tags r:id="rId30"/>
  </p:custDataLst>
  <p:defaultTextStyle>
    <a:defPPr>
      <a:defRPr lang="zh-CN"/>
    </a:defPPr>
    <a:lvl1pPr marL="0" lvl="0"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3E937"/>
    <a:srgbClr val="CCFF99"/>
    <a:srgbClr val="008080"/>
    <a:srgbClr val="009999"/>
    <a:srgbClr val="9999FF"/>
    <a:srgbClr val="3A0000"/>
    <a:srgbClr val="92B54B"/>
    <a:srgbClr val="7AB86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showGuides="1">
      <p:cViewPr varScale="1">
        <p:scale>
          <a:sx n="87" d="100"/>
          <a:sy n="87" d="100"/>
        </p:scale>
        <p:origin x="-1330" y="-8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0" Type="http://schemas.openxmlformats.org/officeDocument/2006/relationships/tags" Target="tags/tag1.xml"/><Relationship Id="rId3" Type="http://schemas.openxmlformats.org/officeDocument/2006/relationships/slide" Target="slides/slide1.xml"/><Relationship Id="rId29" Type="http://schemas.openxmlformats.org/officeDocument/2006/relationships/tableStyles" Target="tableStyles.xml"/><Relationship Id="rId28" Type="http://schemas.openxmlformats.org/officeDocument/2006/relationships/viewProps" Target="viewProps.xml"/><Relationship Id="rId27" Type="http://schemas.openxmlformats.org/officeDocument/2006/relationships/presProps" Target="presProps.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a:prstGeom prst="rect">
            <a:avLst/>
          </a:prstGeo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5" name="日期占位符 3"/>
          <p:cNvSpPr>
            <a:spLocks noGrp="1"/>
          </p:cNvSpPr>
          <p:nvPr>
            <p:ph type="dt" sz="half" idx="2"/>
          </p:nvPr>
        </p:nvSpPr>
        <p:spPr>
          <a:xfrm>
            <a:off x="457200" y="6356350"/>
            <a:ext cx="2133600" cy="365125"/>
          </a:xfrm>
          <a:prstGeom prst="rect">
            <a:avLst/>
          </a:prstGeom>
        </p:spPr>
        <p:txBody>
          <a:bodyPr/>
          <a:lstStyle>
            <a:lvl1pPr fontAlgn="auto">
              <a:spcBef>
                <a:spcPts val="0"/>
              </a:spcBef>
              <a:spcAft>
                <a:spcPts val="0"/>
              </a:spcAft>
              <a:defRPr>
                <a:latin typeface="+mn-lt"/>
                <a:ea typeface="+mn-ea"/>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2CD09BD5-1033-4DF3-BF4F-EEA07178F549}" type="datetimeFigureOut">
              <a:rPr kumimoji="0" lang="zh-CN" altLang="en-US" sz="1800" b="0" i="0" u="none" strike="noStrike" kern="1200" cap="none" spc="0" normalizeH="0" baseline="0" noProof="0">
                <a:ln>
                  <a:noFill/>
                </a:ln>
                <a:solidFill>
                  <a:schemeClr val="tx1"/>
                </a:solidFill>
                <a:effectLst/>
                <a:uLnTx/>
                <a:uFillTx/>
                <a:latin typeface="+mn-lt"/>
                <a:ea typeface="+mn-ea"/>
                <a:cs typeface="+mn-cs"/>
              </a:rPr>
            </a:fld>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6" name="页脚占位符 4"/>
          <p:cNvSpPr>
            <a:spLocks noGrp="1"/>
          </p:cNvSpPr>
          <p:nvPr>
            <p:ph type="ftr" sz="quarter" idx="3"/>
          </p:nvPr>
        </p:nvSpPr>
        <p:spPr>
          <a:xfrm>
            <a:off x="3124200" y="6356350"/>
            <a:ext cx="2895600" cy="365125"/>
          </a:xfrm>
          <a:prstGeom prst="rect">
            <a:avLst/>
          </a:prstGeom>
        </p:spPr>
        <p:txBody>
          <a:bodyPr/>
          <a:lstStyle>
            <a:lvl1pPr fontAlgn="auto">
              <a:spcBef>
                <a:spcPts val="0"/>
              </a:spcBef>
              <a:spcAft>
                <a:spcPts val="0"/>
              </a:spcAft>
              <a:defRPr>
                <a:latin typeface="+mn-lt"/>
                <a:ea typeface="+mn-ea"/>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7" name="灯片编号占位符 5"/>
          <p:cNvSpPr>
            <a:spLocks noGrp="1"/>
          </p:cNvSpPr>
          <p:nvPr>
            <p:ph type="sldNum" sz="quarter" idx="4"/>
          </p:nvPr>
        </p:nvSpPr>
        <p:spPr>
          <a:xfrm>
            <a:off x="6553200" y="6356350"/>
            <a:ext cx="2133600" cy="365125"/>
          </a:xfrm>
          <a:prstGeom prst="rect">
            <a:avLst/>
          </a:prstGeom>
        </p:spPr>
        <p:txBody>
          <a:bodyPr/>
          <a:p>
            <a:pPr lvl="0" eaLnBrk="1" hangingPunct="1">
              <a:buNone/>
            </a:pPr>
            <a:fld id="{9A0DB2DC-4C9A-4742-B13C-FB6460FD3503}" type="slidenum">
              <a:rPr lang="zh-CN" altLang="en-US" dirty="0">
                <a:latin typeface="Calibri" panose="020F0502020204030204" pitchFamily="34" charset="0"/>
              </a:rPr>
            </a:fld>
            <a:endParaRPr lang="zh-CN" altLang="en-US" dirty="0">
              <a:latin typeface="Calibri" panose="020F0502020204030204" pitchFamily="34"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1600200"/>
            <a:ext cx="8229600" cy="4525963"/>
          </a:xfrm>
          <a:prstGeom prst="rect">
            <a:avLst/>
          </a:prstGeo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3"/>
          <p:cNvSpPr>
            <a:spLocks noGrp="1"/>
          </p:cNvSpPr>
          <p:nvPr>
            <p:ph type="dt" sz="half" idx="2"/>
          </p:nvPr>
        </p:nvSpPr>
        <p:spPr>
          <a:xfrm>
            <a:off x="457200" y="6356350"/>
            <a:ext cx="2133600" cy="365125"/>
          </a:xfrm>
          <a:prstGeom prst="rect">
            <a:avLst/>
          </a:prstGeom>
        </p:spPr>
        <p:txBody>
          <a:bodyPr/>
          <a:lstStyle>
            <a:lvl1pPr fontAlgn="auto">
              <a:spcBef>
                <a:spcPts val="0"/>
              </a:spcBef>
              <a:spcAft>
                <a:spcPts val="0"/>
              </a:spcAft>
              <a:defRPr>
                <a:latin typeface="+mn-lt"/>
                <a:ea typeface="+mn-ea"/>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2563708C-D974-4D78-A350-4FC878D1346E}" type="datetimeFigureOut">
              <a:rPr kumimoji="0" lang="zh-CN" altLang="en-US" sz="1800" b="0" i="0" u="none" strike="noStrike" kern="1200" cap="none" spc="0" normalizeH="0" baseline="0" noProof="0">
                <a:ln>
                  <a:noFill/>
                </a:ln>
                <a:solidFill>
                  <a:schemeClr val="tx1"/>
                </a:solidFill>
                <a:effectLst/>
                <a:uLnTx/>
                <a:uFillTx/>
                <a:latin typeface="+mn-lt"/>
                <a:ea typeface="+mn-ea"/>
                <a:cs typeface="+mn-cs"/>
              </a:rPr>
            </a:fld>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6" name="页脚占位符 4"/>
          <p:cNvSpPr>
            <a:spLocks noGrp="1"/>
          </p:cNvSpPr>
          <p:nvPr>
            <p:ph type="ftr" sz="quarter" idx="3"/>
          </p:nvPr>
        </p:nvSpPr>
        <p:spPr>
          <a:xfrm>
            <a:off x="3124200" y="6356350"/>
            <a:ext cx="2895600" cy="365125"/>
          </a:xfrm>
          <a:prstGeom prst="rect">
            <a:avLst/>
          </a:prstGeom>
        </p:spPr>
        <p:txBody>
          <a:bodyPr/>
          <a:lstStyle>
            <a:lvl1pPr fontAlgn="auto">
              <a:spcBef>
                <a:spcPts val="0"/>
              </a:spcBef>
              <a:spcAft>
                <a:spcPts val="0"/>
              </a:spcAft>
              <a:defRPr>
                <a:latin typeface="+mn-lt"/>
                <a:ea typeface="+mn-ea"/>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7" name="灯片编号占位符 5"/>
          <p:cNvSpPr>
            <a:spLocks noGrp="1"/>
          </p:cNvSpPr>
          <p:nvPr>
            <p:ph type="sldNum" sz="quarter" idx="4"/>
          </p:nvPr>
        </p:nvSpPr>
        <p:spPr>
          <a:xfrm>
            <a:off x="6553200" y="6356350"/>
            <a:ext cx="2133600" cy="365125"/>
          </a:xfrm>
          <a:prstGeom prst="rect">
            <a:avLst/>
          </a:prstGeom>
        </p:spPr>
        <p:txBody>
          <a:bodyPr/>
          <a:p>
            <a:pPr lvl="0" eaLnBrk="1" hangingPunct="1">
              <a:buNone/>
            </a:pPr>
            <a:fld id="{9A0DB2DC-4C9A-4742-B13C-FB6460FD3503}" type="slidenum">
              <a:rPr lang="zh-CN" altLang="en-US" dirty="0">
                <a:latin typeface="Calibri" panose="020F0502020204030204" pitchFamily="34" charset="0"/>
              </a:rPr>
            </a:fld>
            <a:endParaRPr lang="zh-CN" altLang="en-US" dirty="0">
              <a:latin typeface="Calibri" panose="020F0502020204030204" pitchFamily="34" charset="0"/>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bg>
      <p:bgPr>
        <a:solidFill>
          <a:schemeClr val="bg1"/>
        </a:solidFill>
        <a:effectLst/>
      </p:bgPr>
    </p:bg>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a:prstGeom prst="rect">
            <a:avLst/>
          </a:prstGeo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3"/>
          <p:cNvSpPr>
            <a:spLocks noGrp="1"/>
          </p:cNvSpPr>
          <p:nvPr>
            <p:ph type="dt" sz="half" idx="2"/>
          </p:nvPr>
        </p:nvSpPr>
        <p:spPr>
          <a:xfrm>
            <a:off x="457200" y="6356350"/>
            <a:ext cx="2133600" cy="365125"/>
          </a:xfrm>
          <a:prstGeom prst="rect">
            <a:avLst/>
          </a:prstGeom>
        </p:spPr>
        <p:txBody>
          <a:bodyPr/>
          <a:lstStyle>
            <a:lvl1pPr fontAlgn="auto">
              <a:spcBef>
                <a:spcPts val="0"/>
              </a:spcBef>
              <a:spcAft>
                <a:spcPts val="0"/>
              </a:spcAft>
              <a:defRPr>
                <a:latin typeface="+mn-lt"/>
                <a:ea typeface="+mn-ea"/>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C1269A9B-4BA7-4C41-8639-C23D7E22B438}" type="datetimeFigureOut">
              <a:rPr kumimoji="0" lang="zh-CN" altLang="en-US" sz="1800" b="0" i="0" u="none" strike="noStrike" kern="1200" cap="none" spc="0" normalizeH="0" baseline="0" noProof="0">
                <a:ln>
                  <a:noFill/>
                </a:ln>
                <a:solidFill>
                  <a:schemeClr val="tx1"/>
                </a:solidFill>
                <a:effectLst/>
                <a:uLnTx/>
                <a:uFillTx/>
                <a:latin typeface="+mn-lt"/>
                <a:ea typeface="+mn-ea"/>
                <a:cs typeface="+mn-cs"/>
              </a:rPr>
            </a:fld>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6" name="页脚占位符 4"/>
          <p:cNvSpPr>
            <a:spLocks noGrp="1"/>
          </p:cNvSpPr>
          <p:nvPr>
            <p:ph type="ftr" sz="quarter" idx="3"/>
          </p:nvPr>
        </p:nvSpPr>
        <p:spPr>
          <a:xfrm>
            <a:off x="3124200" y="6356350"/>
            <a:ext cx="2895600" cy="365125"/>
          </a:xfrm>
          <a:prstGeom prst="rect">
            <a:avLst/>
          </a:prstGeom>
        </p:spPr>
        <p:txBody>
          <a:bodyPr/>
          <a:lstStyle>
            <a:lvl1pPr fontAlgn="auto">
              <a:spcBef>
                <a:spcPts val="0"/>
              </a:spcBef>
              <a:spcAft>
                <a:spcPts val="0"/>
              </a:spcAft>
              <a:defRPr>
                <a:latin typeface="+mn-lt"/>
                <a:ea typeface="+mn-ea"/>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7" name="灯片编号占位符 5"/>
          <p:cNvSpPr>
            <a:spLocks noGrp="1"/>
          </p:cNvSpPr>
          <p:nvPr>
            <p:ph type="sldNum" sz="quarter" idx="4"/>
          </p:nvPr>
        </p:nvSpPr>
        <p:spPr>
          <a:xfrm>
            <a:off x="6553200" y="6356350"/>
            <a:ext cx="2133600" cy="365125"/>
          </a:xfrm>
          <a:prstGeom prst="rect">
            <a:avLst/>
          </a:prstGeom>
        </p:spPr>
        <p:txBody>
          <a:bodyPr/>
          <a:p>
            <a:pPr lvl="0" eaLnBrk="1" hangingPunct="1">
              <a:buNone/>
            </a:pPr>
            <a:fld id="{9A0DB2DC-4C9A-4742-B13C-FB6460FD3503}" type="slidenum">
              <a:rPr lang="zh-CN" altLang="en-US" dirty="0">
                <a:latin typeface="Calibri" panose="020F0502020204030204" pitchFamily="34" charset="0"/>
              </a:rPr>
            </a:fld>
            <a:endParaRPr lang="zh-CN" altLang="en-US" dirty="0">
              <a:latin typeface="Calibri" panose="020F0502020204030204" pitchFamily="34" charset="0"/>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a:xfrm>
            <a:off x="457200" y="1600200"/>
            <a:ext cx="8229600" cy="4525963"/>
          </a:xfrm>
          <a:prstGeom prst="rect">
            <a:avLst/>
          </a:prstGeo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3"/>
          <p:cNvSpPr>
            <a:spLocks noGrp="1"/>
          </p:cNvSpPr>
          <p:nvPr>
            <p:ph type="dt" sz="half" idx="2"/>
          </p:nvPr>
        </p:nvSpPr>
        <p:spPr>
          <a:xfrm>
            <a:off x="457200" y="6356350"/>
            <a:ext cx="2133600" cy="365125"/>
          </a:xfrm>
          <a:prstGeom prst="rect">
            <a:avLst/>
          </a:prstGeom>
        </p:spPr>
        <p:txBody>
          <a:bodyPr/>
          <a:lstStyle>
            <a:lvl1pPr fontAlgn="auto">
              <a:spcBef>
                <a:spcPts val="0"/>
              </a:spcBef>
              <a:spcAft>
                <a:spcPts val="0"/>
              </a:spcAft>
              <a:defRPr>
                <a:latin typeface="+mn-lt"/>
                <a:ea typeface="+mn-ea"/>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E708E2C5-8EAF-4E88-9D35-5F177B55BBE6}" type="datetimeFigureOut">
              <a:rPr kumimoji="0" lang="zh-CN" altLang="en-US" sz="1800" b="0" i="0" u="none" strike="noStrike" kern="1200" cap="none" spc="0" normalizeH="0" baseline="0" noProof="0">
                <a:ln>
                  <a:noFill/>
                </a:ln>
                <a:solidFill>
                  <a:schemeClr val="tx1"/>
                </a:solidFill>
                <a:effectLst/>
                <a:uLnTx/>
                <a:uFillTx/>
                <a:latin typeface="+mn-lt"/>
                <a:ea typeface="+mn-ea"/>
                <a:cs typeface="+mn-cs"/>
              </a:rPr>
            </a:fld>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6" name="页脚占位符 4"/>
          <p:cNvSpPr>
            <a:spLocks noGrp="1"/>
          </p:cNvSpPr>
          <p:nvPr>
            <p:ph type="ftr" sz="quarter" idx="3"/>
          </p:nvPr>
        </p:nvSpPr>
        <p:spPr>
          <a:xfrm>
            <a:off x="3124200" y="6356350"/>
            <a:ext cx="2895600" cy="365125"/>
          </a:xfrm>
          <a:prstGeom prst="rect">
            <a:avLst/>
          </a:prstGeom>
        </p:spPr>
        <p:txBody>
          <a:bodyPr/>
          <a:lstStyle>
            <a:lvl1pPr fontAlgn="auto">
              <a:spcBef>
                <a:spcPts val="0"/>
              </a:spcBef>
              <a:spcAft>
                <a:spcPts val="0"/>
              </a:spcAft>
              <a:defRPr>
                <a:latin typeface="+mn-lt"/>
                <a:ea typeface="+mn-ea"/>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7" name="灯片编号占位符 5"/>
          <p:cNvSpPr>
            <a:spLocks noGrp="1"/>
          </p:cNvSpPr>
          <p:nvPr>
            <p:ph type="sldNum" sz="quarter" idx="4"/>
          </p:nvPr>
        </p:nvSpPr>
        <p:spPr>
          <a:xfrm>
            <a:off x="6553200" y="6356350"/>
            <a:ext cx="2133600" cy="365125"/>
          </a:xfrm>
          <a:prstGeom prst="rect">
            <a:avLst/>
          </a:prstGeom>
        </p:spPr>
        <p:txBody>
          <a:bodyPr/>
          <a:p>
            <a:pPr lvl="0" eaLnBrk="1" hangingPunct="1">
              <a:buNone/>
            </a:pPr>
            <a:fld id="{9A0DB2DC-4C9A-4742-B13C-FB6460FD3503}" type="slidenum">
              <a:rPr lang="zh-CN" altLang="en-US" dirty="0">
                <a:latin typeface="Calibri" panose="020F0502020204030204" pitchFamily="34" charset="0"/>
              </a:rPr>
            </a:fld>
            <a:endParaRPr lang="zh-CN" altLang="en-US" dirty="0">
              <a:latin typeface="Calibri" panose="020F0502020204030204" pitchFamily="34"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endParaRPr lang="zh-CN" altLang="en-US" smtClean="0"/>
          </a:p>
        </p:txBody>
      </p:sp>
      <p:sp>
        <p:nvSpPr>
          <p:cNvPr id="5" name="日期占位符 3"/>
          <p:cNvSpPr>
            <a:spLocks noGrp="1"/>
          </p:cNvSpPr>
          <p:nvPr>
            <p:ph type="dt" sz="half" idx="2"/>
          </p:nvPr>
        </p:nvSpPr>
        <p:spPr>
          <a:xfrm>
            <a:off x="457200" y="6356350"/>
            <a:ext cx="2133600" cy="365125"/>
          </a:xfrm>
          <a:prstGeom prst="rect">
            <a:avLst/>
          </a:prstGeom>
        </p:spPr>
        <p:txBody>
          <a:bodyPr/>
          <a:lstStyle>
            <a:lvl1pPr fontAlgn="auto">
              <a:spcBef>
                <a:spcPts val="0"/>
              </a:spcBef>
              <a:spcAft>
                <a:spcPts val="0"/>
              </a:spcAft>
              <a:defRPr>
                <a:latin typeface="+mn-lt"/>
                <a:ea typeface="+mn-ea"/>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EFB69E99-A218-4F16-BB73-CF6B4249D33C}" type="datetimeFigureOut">
              <a:rPr kumimoji="0" lang="zh-CN" altLang="en-US" sz="1800" b="0" i="0" u="none" strike="noStrike" kern="1200" cap="none" spc="0" normalizeH="0" baseline="0" noProof="0">
                <a:ln>
                  <a:noFill/>
                </a:ln>
                <a:solidFill>
                  <a:schemeClr val="tx1"/>
                </a:solidFill>
                <a:effectLst/>
                <a:uLnTx/>
                <a:uFillTx/>
                <a:latin typeface="+mn-lt"/>
                <a:ea typeface="+mn-ea"/>
                <a:cs typeface="+mn-cs"/>
              </a:rPr>
            </a:fld>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6" name="页脚占位符 4"/>
          <p:cNvSpPr>
            <a:spLocks noGrp="1"/>
          </p:cNvSpPr>
          <p:nvPr>
            <p:ph type="ftr" sz="quarter" idx="3"/>
          </p:nvPr>
        </p:nvSpPr>
        <p:spPr>
          <a:xfrm>
            <a:off x="3124200" y="6356350"/>
            <a:ext cx="2895600" cy="365125"/>
          </a:xfrm>
          <a:prstGeom prst="rect">
            <a:avLst/>
          </a:prstGeom>
        </p:spPr>
        <p:txBody>
          <a:bodyPr/>
          <a:lstStyle>
            <a:lvl1pPr fontAlgn="auto">
              <a:spcBef>
                <a:spcPts val="0"/>
              </a:spcBef>
              <a:spcAft>
                <a:spcPts val="0"/>
              </a:spcAft>
              <a:defRPr>
                <a:latin typeface="+mn-lt"/>
                <a:ea typeface="+mn-ea"/>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7" name="灯片编号占位符 5"/>
          <p:cNvSpPr>
            <a:spLocks noGrp="1"/>
          </p:cNvSpPr>
          <p:nvPr>
            <p:ph type="sldNum" sz="quarter" idx="4"/>
          </p:nvPr>
        </p:nvSpPr>
        <p:spPr>
          <a:xfrm>
            <a:off x="6553200" y="6356350"/>
            <a:ext cx="2133600" cy="365125"/>
          </a:xfrm>
          <a:prstGeom prst="rect">
            <a:avLst/>
          </a:prstGeom>
        </p:spPr>
        <p:txBody>
          <a:bodyPr/>
          <a:p>
            <a:pPr lvl="0" eaLnBrk="1" hangingPunct="1">
              <a:buNone/>
            </a:pPr>
            <a:fld id="{9A0DB2DC-4C9A-4742-B13C-FB6460FD3503}" type="slidenum">
              <a:rPr lang="zh-CN" altLang="en-US" dirty="0">
                <a:latin typeface="Calibri" panose="020F0502020204030204" pitchFamily="34" charset="0"/>
              </a:rPr>
            </a:fld>
            <a:endParaRPr lang="zh-CN" altLang="en-US" dirty="0">
              <a:latin typeface="Calibri" panose="020F0502020204030204" pitchFamily="34" charset="0"/>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2"/>
          </p:nvPr>
        </p:nvSpPr>
        <p:spPr>
          <a:xfrm>
            <a:off x="457200" y="6356350"/>
            <a:ext cx="2133600" cy="365125"/>
          </a:xfrm>
          <a:prstGeom prst="rect">
            <a:avLst/>
          </a:prstGeom>
        </p:spPr>
        <p:txBody>
          <a:bodyPr/>
          <a:lstStyle>
            <a:lvl1pPr fontAlgn="auto">
              <a:spcBef>
                <a:spcPts val="0"/>
              </a:spcBef>
              <a:spcAft>
                <a:spcPts val="0"/>
              </a:spcAft>
              <a:defRPr>
                <a:latin typeface="+mn-lt"/>
                <a:ea typeface="+mn-ea"/>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9840B8D3-F772-4110-8440-39903F978AF6}" type="datetimeFigureOut">
              <a:rPr kumimoji="0" lang="zh-CN" altLang="en-US" sz="1800" b="0" i="0" u="none" strike="noStrike" kern="1200" cap="none" spc="0" normalizeH="0" baseline="0" noProof="0">
                <a:ln>
                  <a:noFill/>
                </a:ln>
                <a:solidFill>
                  <a:schemeClr val="tx1"/>
                </a:solidFill>
                <a:effectLst/>
                <a:uLnTx/>
                <a:uFillTx/>
                <a:latin typeface="+mn-lt"/>
                <a:ea typeface="+mn-ea"/>
                <a:cs typeface="+mn-cs"/>
              </a:rPr>
            </a:fld>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6" name="页脚占位符 5"/>
          <p:cNvSpPr>
            <a:spLocks noGrp="1"/>
          </p:cNvSpPr>
          <p:nvPr>
            <p:ph type="ftr" sz="quarter" idx="3"/>
          </p:nvPr>
        </p:nvSpPr>
        <p:spPr>
          <a:xfrm>
            <a:off x="3124200" y="6356350"/>
            <a:ext cx="2895600" cy="365125"/>
          </a:xfrm>
          <a:prstGeom prst="rect">
            <a:avLst/>
          </a:prstGeom>
        </p:spPr>
        <p:txBody>
          <a:bodyPr/>
          <a:lstStyle>
            <a:lvl1pPr fontAlgn="auto">
              <a:spcBef>
                <a:spcPts val="0"/>
              </a:spcBef>
              <a:spcAft>
                <a:spcPts val="0"/>
              </a:spcAft>
              <a:defRPr>
                <a:latin typeface="+mn-lt"/>
                <a:ea typeface="+mn-ea"/>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7" name="灯片编号占位符 6"/>
          <p:cNvSpPr>
            <a:spLocks noGrp="1"/>
          </p:cNvSpPr>
          <p:nvPr>
            <p:ph type="sldNum" sz="quarter" idx="4"/>
          </p:nvPr>
        </p:nvSpPr>
        <p:spPr>
          <a:xfrm>
            <a:off x="6553200" y="6356350"/>
            <a:ext cx="2133600" cy="365125"/>
          </a:xfrm>
          <a:prstGeom prst="rect">
            <a:avLst/>
          </a:prstGeom>
        </p:spPr>
        <p:txBody>
          <a:bodyPr/>
          <a:p>
            <a:pPr lvl="0" eaLnBrk="1" hangingPunct="1">
              <a:buNone/>
            </a:pPr>
            <a:fld id="{9A0DB2DC-4C9A-4742-B13C-FB6460FD3503}" type="slidenum">
              <a:rPr lang="zh-CN" altLang="en-US" dirty="0">
                <a:latin typeface="Calibri" panose="020F0502020204030204" pitchFamily="34" charset="0"/>
              </a:rPr>
            </a:fld>
            <a:endParaRPr lang="zh-CN" altLang="en-US" dirty="0">
              <a:latin typeface="Calibri" panose="020F0502020204030204" pitchFamily="34"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2"/>
          </p:nvPr>
        </p:nvSpPr>
        <p:spPr>
          <a:xfrm>
            <a:off x="457200" y="6356350"/>
            <a:ext cx="2133600" cy="365125"/>
          </a:xfrm>
          <a:prstGeom prst="rect">
            <a:avLst/>
          </a:prstGeom>
        </p:spPr>
        <p:txBody>
          <a:bodyPr/>
          <a:lstStyle>
            <a:lvl1pPr fontAlgn="auto">
              <a:spcBef>
                <a:spcPts val="0"/>
              </a:spcBef>
              <a:spcAft>
                <a:spcPts val="0"/>
              </a:spcAft>
              <a:defRPr>
                <a:latin typeface="+mn-lt"/>
                <a:ea typeface="+mn-ea"/>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BB7C50BD-B864-465E-BB45-FE680CE54331}" type="datetimeFigureOut">
              <a:rPr kumimoji="0" lang="zh-CN" altLang="en-US" sz="1800" b="0" i="0" u="none" strike="noStrike" kern="1200" cap="none" spc="0" normalizeH="0" baseline="0" noProof="0">
                <a:ln>
                  <a:noFill/>
                </a:ln>
                <a:solidFill>
                  <a:schemeClr val="tx1"/>
                </a:solidFill>
                <a:effectLst/>
                <a:uLnTx/>
                <a:uFillTx/>
                <a:latin typeface="+mn-lt"/>
                <a:ea typeface="+mn-ea"/>
                <a:cs typeface="+mn-cs"/>
              </a:rPr>
            </a:fld>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8" name="页脚占位符 7"/>
          <p:cNvSpPr>
            <a:spLocks noGrp="1"/>
          </p:cNvSpPr>
          <p:nvPr>
            <p:ph type="ftr" sz="quarter" idx="13"/>
          </p:nvPr>
        </p:nvSpPr>
        <p:spPr>
          <a:xfrm>
            <a:off x="3124200" y="6356350"/>
            <a:ext cx="2895600" cy="365125"/>
          </a:xfrm>
          <a:prstGeom prst="rect">
            <a:avLst/>
          </a:prstGeom>
        </p:spPr>
        <p:txBody>
          <a:bodyPr/>
          <a:lstStyle>
            <a:lvl1pPr fontAlgn="auto">
              <a:spcBef>
                <a:spcPts val="0"/>
              </a:spcBef>
              <a:spcAft>
                <a:spcPts val="0"/>
              </a:spcAft>
              <a:defRPr>
                <a:latin typeface="+mn-lt"/>
                <a:ea typeface="+mn-ea"/>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9" name="灯片编号占位符 8"/>
          <p:cNvSpPr>
            <a:spLocks noGrp="1"/>
          </p:cNvSpPr>
          <p:nvPr>
            <p:ph type="sldNum" sz="quarter" idx="14"/>
          </p:nvPr>
        </p:nvSpPr>
        <p:spPr>
          <a:xfrm>
            <a:off x="6553200" y="6356350"/>
            <a:ext cx="2133600" cy="365125"/>
          </a:xfrm>
          <a:prstGeom prst="rect">
            <a:avLst/>
          </a:prstGeom>
        </p:spPr>
        <p:txBody>
          <a:bodyPr/>
          <a:p>
            <a:pPr lvl="0" eaLnBrk="1" hangingPunct="1">
              <a:buNone/>
            </a:pPr>
            <a:fld id="{9A0DB2DC-4C9A-4742-B13C-FB6460FD3503}" type="slidenum">
              <a:rPr lang="zh-CN" altLang="en-US" dirty="0">
                <a:latin typeface="Calibri" panose="020F0502020204030204" pitchFamily="34" charset="0"/>
              </a:rPr>
            </a:fld>
            <a:endParaRPr lang="zh-CN" altLang="en-US" dirty="0">
              <a:latin typeface="Calibri" panose="020F0502020204030204" pitchFamily="34" charset="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smtClean="0"/>
              <a:t>单击此处编辑母版标题样式</a:t>
            </a:r>
            <a:endParaRPr lang="zh-CN" altLang="en-US"/>
          </a:p>
        </p:txBody>
      </p:sp>
      <p:sp>
        <p:nvSpPr>
          <p:cNvPr id="5" name="日期占位符 2"/>
          <p:cNvSpPr>
            <a:spLocks noGrp="1"/>
          </p:cNvSpPr>
          <p:nvPr>
            <p:ph type="dt" sz="half" idx="2"/>
          </p:nvPr>
        </p:nvSpPr>
        <p:spPr>
          <a:xfrm>
            <a:off x="457200" y="6356350"/>
            <a:ext cx="2133600" cy="365125"/>
          </a:xfrm>
          <a:prstGeom prst="rect">
            <a:avLst/>
          </a:prstGeom>
        </p:spPr>
        <p:txBody>
          <a:bodyPr/>
          <a:lstStyle>
            <a:lvl1pPr fontAlgn="auto">
              <a:spcBef>
                <a:spcPts val="0"/>
              </a:spcBef>
              <a:spcAft>
                <a:spcPts val="0"/>
              </a:spcAft>
              <a:defRPr>
                <a:latin typeface="+mn-lt"/>
                <a:ea typeface="+mn-ea"/>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892B8174-C812-4C5E-BC5A-5092F3C95D3D}" type="datetimeFigureOut">
              <a:rPr kumimoji="0" lang="zh-CN" altLang="en-US" sz="1800" b="0" i="0" u="none" strike="noStrike" kern="1200" cap="none" spc="0" normalizeH="0" baseline="0" noProof="0">
                <a:ln>
                  <a:noFill/>
                </a:ln>
                <a:solidFill>
                  <a:schemeClr val="tx1"/>
                </a:solidFill>
                <a:effectLst/>
                <a:uLnTx/>
                <a:uFillTx/>
                <a:latin typeface="+mn-lt"/>
                <a:ea typeface="+mn-ea"/>
                <a:cs typeface="+mn-cs"/>
              </a:rPr>
            </a:fld>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6" name="页脚占位符 3"/>
          <p:cNvSpPr>
            <a:spLocks noGrp="1"/>
          </p:cNvSpPr>
          <p:nvPr>
            <p:ph type="ftr" sz="quarter" idx="3"/>
          </p:nvPr>
        </p:nvSpPr>
        <p:spPr>
          <a:xfrm>
            <a:off x="3124200" y="6356350"/>
            <a:ext cx="2895600" cy="365125"/>
          </a:xfrm>
          <a:prstGeom prst="rect">
            <a:avLst/>
          </a:prstGeom>
        </p:spPr>
        <p:txBody>
          <a:bodyPr/>
          <a:lstStyle>
            <a:lvl1pPr fontAlgn="auto">
              <a:spcBef>
                <a:spcPts val="0"/>
              </a:spcBef>
              <a:spcAft>
                <a:spcPts val="0"/>
              </a:spcAft>
              <a:defRPr>
                <a:latin typeface="+mn-lt"/>
                <a:ea typeface="+mn-ea"/>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7" name="灯片编号占位符 4"/>
          <p:cNvSpPr>
            <a:spLocks noGrp="1"/>
          </p:cNvSpPr>
          <p:nvPr>
            <p:ph type="sldNum" sz="quarter" idx="4"/>
          </p:nvPr>
        </p:nvSpPr>
        <p:spPr>
          <a:xfrm>
            <a:off x="6553200" y="6356350"/>
            <a:ext cx="2133600" cy="365125"/>
          </a:xfrm>
          <a:prstGeom prst="rect">
            <a:avLst/>
          </a:prstGeom>
        </p:spPr>
        <p:txBody>
          <a:bodyPr/>
          <a:p>
            <a:pPr lvl="0" eaLnBrk="1" hangingPunct="1">
              <a:buNone/>
            </a:pPr>
            <a:fld id="{9A0DB2DC-4C9A-4742-B13C-FB6460FD3503}" type="slidenum">
              <a:rPr lang="zh-CN" altLang="en-US" dirty="0">
                <a:latin typeface="Calibri" panose="020F0502020204030204" pitchFamily="34" charset="0"/>
              </a:rPr>
            </a:fld>
            <a:endParaRPr lang="zh-CN" altLang="en-US" dirty="0">
              <a:latin typeface="Calibri" panose="020F0502020204030204" pitchFamily="34"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bg>
      <p:bgPr>
        <a:solidFill>
          <a:schemeClr val="bg1"/>
        </a:solidFill>
        <a:effectLst/>
      </p:bgPr>
    </p:bg>
    <p:spTree>
      <p:nvGrpSpPr>
        <p:cNvPr id="1" name=""/>
        <p:cNvGrpSpPr/>
        <p:nvPr/>
      </p:nvGrpSpPr>
      <p:grpSpPr>
        <a:xfrm>
          <a:off x="0" y="0"/>
          <a:ext cx="0" cy="0"/>
          <a:chOff x="0" y="0"/>
          <a:chExt cx="0" cy="0"/>
        </a:xfrm>
      </p:grpSpPr>
      <p:sp>
        <p:nvSpPr>
          <p:cNvPr id="5" name="日期占位符 1"/>
          <p:cNvSpPr>
            <a:spLocks noGrp="1"/>
          </p:cNvSpPr>
          <p:nvPr>
            <p:ph type="dt" sz="half" idx="2"/>
          </p:nvPr>
        </p:nvSpPr>
        <p:spPr>
          <a:xfrm>
            <a:off x="457200" y="6356350"/>
            <a:ext cx="2133600" cy="365125"/>
          </a:xfrm>
          <a:prstGeom prst="rect">
            <a:avLst/>
          </a:prstGeom>
        </p:spPr>
        <p:txBody>
          <a:bodyPr/>
          <a:lstStyle>
            <a:lvl1pPr fontAlgn="auto">
              <a:spcBef>
                <a:spcPts val="0"/>
              </a:spcBef>
              <a:spcAft>
                <a:spcPts val="0"/>
              </a:spcAft>
              <a:defRPr>
                <a:latin typeface="+mn-lt"/>
                <a:ea typeface="+mn-ea"/>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41E1E291-9903-427D-8764-290A14B26C6E}" type="datetimeFigureOut">
              <a:rPr kumimoji="0" lang="zh-CN" altLang="en-US" sz="1800" b="0" i="0" u="none" strike="noStrike" kern="1200" cap="none" spc="0" normalizeH="0" baseline="0" noProof="0">
                <a:ln>
                  <a:noFill/>
                </a:ln>
                <a:solidFill>
                  <a:schemeClr val="tx1"/>
                </a:solidFill>
                <a:effectLst/>
                <a:uLnTx/>
                <a:uFillTx/>
                <a:latin typeface="+mn-lt"/>
                <a:ea typeface="+mn-ea"/>
                <a:cs typeface="+mn-cs"/>
              </a:rPr>
            </a:fld>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6" name="页脚占位符 2"/>
          <p:cNvSpPr>
            <a:spLocks noGrp="1"/>
          </p:cNvSpPr>
          <p:nvPr>
            <p:ph type="ftr" sz="quarter" idx="3"/>
          </p:nvPr>
        </p:nvSpPr>
        <p:spPr>
          <a:xfrm>
            <a:off x="3124200" y="6356350"/>
            <a:ext cx="2895600" cy="365125"/>
          </a:xfrm>
          <a:prstGeom prst="rect">
            <a:avLst/>
          </a:prstGeom>
        </p:spPr>
        <p:txBody>
          <a:bodyPr/>
          <a:lstStyle>
            <a:lvl1pPr fontAlgn="auto">
              <a:spcBef>
                <a:spcPts val="0"/>
              </a:spcBef>
              <a:spcAft>
                <a:spcPts val="0"/>
              </a:spcAft>
              <a:defRPr>
                <a:latin typeface="+mn-lt"/>
                <a:ea typeface="+mn-ea"/>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7" name="灯片编号占位符 3"/>
          <p:cNvSpPr>
            <a:spLocks noGrp="1"/>
          </p:cNvSpPr>
          <p:nvPr>
            <p:ph type="sldNum" sz="quarter" idx="4"/>
          </p:nvPr>
        </p:nvSpPr>
        <p:spPr>
          <a:xfrm>
            <a:off x="6553200" y="6356350"/>
            <a:ext cx="2133600" cy="365125"/>
          </a:xfrm>
          <a:prstGeom prst="rect">
            <a:avLst/>
          </a:prstGeom>
        </p:spPr>
        <p:txBody>
          <a:bodyPr/>
          <a:p>
            <a:pPr lvl="0" eaLnBrk="1" hangingPunct="1">
              <a:buNone/>
            </a:pPr>
            <a:fld id="{9A0DB2DC-4C9A-4742-B13C-FB6460FD3503}" type="slidenum">
              <a:rPr lang="zh-CN" altLang="en-US" dirty="0">
                <a:latin typeface="Calibri" panose="020F0502020204030204" pitchFamily="34" charset="0"/>
              </a:rPr>
            </a:fld>
            <a:endParaRPr lang="zh-CN" altLang="en-US" dirty="0">
              <a:latin typeface="Calibri" panose="020F0502020204030204" pitchFamily="34" charset="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a:prstGeom prst="rect">
            <a:avLst/>
          </a:prstGeo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2"/>
          </p:nvPr>
        </p:nvSpPr>
        <p:spPr>
          <a:xfrm>
            <a:off x="457200" y="6356350"/>
            <a:ext cx="2133600" cy="365125"/>
          </a:xfrm>
          <a:prstGeom prst="rect">
            <a:avLst/>
          </a:prstGeom>
        </p:spPr>
        <p:txBody>
          <a:bodyPr/>
          <a:lstStyle>
            <a:lvl1pPr fontAlgn="auto">
              <a:spcBef>
                <a:spcPts val="0"/>
              </a:spcBef>
              <a:spcAft>
                <a:spcPts val="0"/>
              </a:spcAft>
              <a:defRPr>
                <a:latin typeface="+mn-lt"/>
                <a:ea typeface="+mn-ea"/>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DF02849B-AF26-4D38-96B9-25359A61F76A}" type="datetimeFigureOut">
              <a:rPr kumimoji="0" lang="zh-CN" altLang="en-US" sz="1800" b="0" i="0" u="none" strike="noStrike" kern="1200" cap="none" spc="0" normalizeH="0" baseline="0" noProof="0">
                <a:ln>
                  <a:noFill/>
                </a:ln>
                <a:solidFill>
                  <a:schemeClr val="tx1"/>
                </a:solidFill>
                <a:effectLst/>
                <a:uLnTx/>
                <a:uFillTx/>
                <a:latin typeface="+mn-lt"/>
                <a:ea typeface="+mn-ea"/>
                <a:cs typeface="+mn-cs"/>
              </a:rPr>
            </a:fld>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6" name="页脚占位符 5"/>
          <p:cNvSpPr>
            <a:spLocks noGrp="1"/>
          </p:cNvSpPr>
          <p:nvPr>
            <p:ph type="ftr" sz="quarter" idx="3"/>
          </p:nvPr>
        </p:nvSpPr>
        <p:spPr>
          <a:xfrm>
            <a:off x="3124200" y="6356350"/>
            <a:ext cx="2895600" cy="365125"/>
          </a:xfrm>
          <a:prstGeom prst="rect">
            <a:avLst/>
          </a:prstGeom>
        </p:spPr>
        <p:txBody>
          <a:bodyPr/>
          <a:lstStyle>
            <a:lvl1pPr fontAlgn="auto">
              <a:spcBef>
                <a:spcPts val="0"/>
              </a:spcBef>
              <a:spcAft>
                <a:spcPts val="0"/>
              </a:spcAft>
              <a:defRPr>
                <a:latin typeface="+mn-lt"/>
                <a:ea typeface="+mn-ea"/>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7" name="灯片编号占位符 6"/>
          <p:cNvSpPr>
            <a:spLocks noGrp="1"/>
          </p:cNvSpPr>
          <p:nvPr>
            <p:ph type="sldNum" sz="quarter" idx="4"/>
          </p:nvPr>
        </p:nvSpPr>
        <p:spPr>
          <a:xfrm>
            <a:off x="6553200" y="6356350"/>
            <a:ext cx="2133600" cy="365125"/>
          </a:xfrm>
          <a:prstGeom prst="rect">
            <a:avLst/>
          </a:prstGeom>
        </p:spPr>
        <p:txBody>
          <a:bodyPr/>
          <a:p>
            <a:pPr lvl="0" eaLnBrk="1" hangingPunct="1">
              <a:buNone/>
            </a:pPr>
            <a:fld id="{9A0DB2DC-4C9A-4742-B13C-FB6460FD3503}" type="slidenum">
              <a:rPr lang="zh-CN" altLang="en-US" dirty="0">
                <a:latin typeface="Calibri" panose="020F0502020204030204" pitchFamily="34" charset="0"/>
              </a:rPr>
            </a:fld>
            <a:endParaRPr lang="zh-CN" altLang="en-US" dirty="0">
              <a:latin typeface="Calibri" panose="020F0502020204030204" pitchFamily="34" charset="0"/>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a:prstGeom prst="rect">
            <a:avLst/>
          </a:prstGeo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defRPr/>
            </a:pPr>
            <a:endParaRPr kumimoji="0" lang="zh-CN" altLang="en-US" sz="3200" b="0" i="0" u="none" strike="noStrike" kern="1200" cap="none" spc="0" normalizeH="0" baseline="0" noProof="0">
              <a:ln>
                <a:noFill/>
              </a:ln>
              <a:solidFill>
                <a:schemeClr val="tx1"/>
              </a:solidFill>
              <a:effectLst/>
              <a:uLnTx/>
              <a:uFillTx/>
              <a:latin typeface="+mn-lt"/>
              <a:ea typeface="+mn-ea"/>
              <a:cs typeface="+mn-cs"/>
            </a:endParaRPr>
          </a:p>
        </p:txBody>
      </p:sp>
      <p:sp>
        <p:nvSpPr>
          <p:cNvPr id="4" name="文本占位符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2"/>
          </p:nvPr>
        </p:nvSpPr>
        <p:spPr>
          <a:xfrm>
            <a:off x="457200" y="6356350"/>
            <a:ext cx="2133600" cy="365125"/>
          </a:xfrm>
          <a:prstGeom prst="rect">
            <a:avLst/>
          </a:prstGeom>
        </p:spPr>
        <p:txBody>
          <a:bodyPr/>
          <a:lstStyle>
            <a:lvl1pPr fontAlgn="auto">
              <a:spcBef>
                <a:spcPts val="0"/>
              </a:spcBef>
              <a:spcAft>
                <a:spcPts val="0"/>
              </a:spcAft>
              <a:defRPr>
                <a:latin typeface="+mn-lt"/>
                <a:ea typeface="+mn-ea"/>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2F159214-A1F9-4C28-876E-783283B7E433}" type="datetimeFigureOut">
              <a:rPr kumimoji="0" lang="zh-CN" altLang="en-US" sz="1800" b="0" i="0" u="none" strike="noStrike" kern="1200" cap="none" spc="0" normalizeH="0" baseline="0" noProof="0">
                <a:ln>
                  <a:noFill/>
                </a:ln>
                <a:solidFill>
                  <a:schemeClr val="tx1"/>
                </a:solidFill>
                <a:effectLst/>
                <a:uLnTx/>
                <a:uFillTx/>
                <a:latin typeface="+mn-lt"/>
                <a:ea typeface="+mn-ea"/>
                <a:cs typeface="+mn-cs"/>
              </a:rPr>
            </a:fld>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6" name="页脚占位符 5"/>
          <p:cNvSpPr>
            <a:spLocks noGrp="1"/>
          </p:cNvSpPr>
          <p:nvPr>
            <p:ph type="ftr" sz="quarter" idx="3"/>
          </p:nvPr>
        </p:nvSpPr>
        <p:spPr>
          <a:xfrm>
            <a:off x="3124200" y="6356350"/>
            <a:ext cx="2895600" cy="365125"/>
          </a:xfrm>
          <a:prstGeom prst="rect">
            <a:avLst/>
          </a:prstGeom>
        </p:spPr>
        <p:txBody>
          <a:bodyPr/>
          <a:lstStyle>
            <a:lvl1pPr fontAlgn="auto">
              <a:spcBef>
                <a:spcPts val="0"/>
              </a:spcBef>
              <a:spcAft>
                <a:spcPts val="0"/>
              </a:spcAft>
              <a:defRPr>
                <a:latin typeface="+mn-lt"/>
                <a:ea typeface="+mn-ea"/>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7" name="灯片编号占位符 6"/>
          <p:cNvSpPr>
            <a:spLocks noGrp="1"/>
          </p:cNvSpPr>
          <p:nvPr>
            <p:ph type="sldNum" sz="quarter" idx="4"/>
          </p:nvPr>
        </p:nvSpPr>
        <p:spPr>
          <a:xfrm>
            <a:off x="6553200" y="6356350"/>
            <a:ext cx="2133600" cy="365125"/>
          </a:xfrm>
          <a:prstGeom prst="rect">
            <a:avLst/>
          </a:prstGeom>
        </p:spPr>
        <p:txBody>
          <a:bodyPr/>
          <a:p>
            <a:pPr lvl="0" eaLnBrk="1" hangingPunct="1">
              <a:buNone/>
            </a:pPr>
            <a:fld id="{9A0DB2DC-4C9A-4742-B13C-FB6460FD3503}" type="slidenum">
              <a:rPr lang="zh-CN" altLang="en-US" dirty="0">
                <a:latin typeface="Calibri" panose="020F0502020204030204" pitchFamily="34" charset="0"/>
              </a:rPr>
            </a:fld>
            <a:endParaRPr lang="zh-CN" altLang="en-US" dirty="0">
              <a:latin typeface="Calibri" panose="020F0502020204030204" pitchFamily="34"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image" Target="../media/image1.jpe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pic>
        <p:nvPicPr>
          <p:cNvPr id="1026" name="Picture 2" descr="C:\Documents and Settings\liangt\桌面\重点产品PPT\ceilogo_中文_RGB.jpg"/>
          <p:cNvPicPr>
            <a:picLocks noChangeAspect="1"/>
          </p:cNvPicPr>
          <p:nvPr userDrawn="1"/>
        </p:nvPicPr>
        <p:blipFill>
          <a:blip r:embed="rId12"/>
          <a:stretch>
            <a:fillRect/>
          </a:stretch>
        </p:blipFill>
        <p:spPr>
          <a:xfrm>
            <a:off x="539750" y="260350"/>
            <a:ext cx="2232025" cy="458788"/>
          </a:xfrm>
          <a:prstGeom prst="rect">
            <a:avLst/>
          </a:prstGeom>
          <a:noFill/>
          <a:ln w="9525">
            <a:noFill/>
          </a:ln>
        </p:spPr>
      </p:pic>
      <p:cxnSp>
        <p:nvCxnSpPr>
          <p:cNvPr id="8" name="直接连接符 7"/>
          <p:cNvCxnSpPr/>
          <p:nvPr/>
        </p:nvCxnSpPr>
        <p:spPr>
          <a:xfrm>
            <a:off x="0" y="836613"/>
            <a:ext cx="9144000" cy="0"/>
          </a:xfrm>
          <a:prstGeom prst="line">
            <a:avLst/>
          </a:prstGeom>
          <a:ln w="38100">
            <a:solidFill>
              <a:srgbClr val="003399"/>
            </a:soli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a:off x="0" y="6597650"/>
            <a:ext cx="9144000" cy="0"/>
          </a:xfrm>
          <a:prstGeom prst="line">
            <a:avLst/>
          </a:prstGeom>
          <a:ln w="635000">
            <a:solidFill>
              <a:srgbClr val="003399"/>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2pPr>
      <a:lvl3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3pPr>
      <a:lvl4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4pPr>
      <a:lvl5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7.pn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8.pn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9.pn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0.pn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1.png"/></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2.png"/></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3.png"/></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4.jpeg"/></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5.png"/></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5.pn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6.png"/></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7.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pn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5.png"/><Relationship Id="rId1" Type="http://schemas.openxmlformats.org/officeDocument/2006/relationships/image" Target="../media/image1.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314" name="矩形 3"/>
          <p:cNvSpPr/>
          <p:nvPr/>
        </p:nvSpPr>
        <p:spPr>
          <a:xfrm>
            <a:off x="2214563" y="2143125"/>
            <a:ext cx="5032375" cy="1503363"/>
          </a:xfrm>
          <a:prstGeom prst="rect">
            <a:avLst/>
          </a:prstGeom>
          <a:noFill/>
          <a:ln w="9525">
            <a:noFill/>
          </a:ln>
        </p:spPr>
        <p:txBody>
          <a:bodyPr>
            <a:spAutoFit/>
          </a:bodyPr>
          <a:p>
            <a:pPr algn="ctr">
              <a:lnSpc>
                <a:spcPts val="4000"/>
              </a:lnSpc>
              <a:spcAft>
                <a:spcPts val="3000"/>
              </a:spcAft>
            </a:pPr>
            <a:r>
              <a:rPr lang="zh-CN" altLang="en-US" sz="5400" b="1" dirty="0">
                <a:solidFill>
                  <a:srgbClr val="009999"/>
                </a:solidFill>
                <a:latin typeface="华文新魏" panose="02010800040101010101" pitchFamily="2" charset="-122"/>
                <a:ea typeface="华文新魏" panose="02010800040101010101" pitchFamily="2" charset="-122"/>
              </a:rPr>
              <a:t>中经专网</a:t>
            </a:r>
            <a:endParaRPr lang="en-US" altLang="zh-CN" sz="5400" b="1" dirty="0">
              <a:solidFill>
                <a:srgbClr val="009999"/>
              </a:solidFill>
              <a:latin typeface="华文新魏" panose="02010800040101010101" pitchFamily="2" charset="-122"/>
              <a:ea typeface="华文新魏" panose="02010800040101010101" pitchFamily="2" charset="-122"/>
            </a:endParaRPr>
          </a:p>
          <a:p>
            <a:pPr algn="ctr">
              <a:lnSpc>
                <a:spcPts val="4000"/>
              </a:lnSpc>
              <a:spcAft>
                <a:spcPts val="3000"/>
              </a:spcAft>
            </a:pPr>
            <a:r>
              <a:rPr lang="zh-CN" altLang="en-US" sz="5400" b="1" dirty="0">
                <a:solidFill>
                  <a:srgbClr val="009999"/>
                </a:solidFill>
                <a:latin typeface="华文新魏" panose="02010800040101010101" pitchFamily="2" charset="-122"/>
                <a:ea typeface="华文新魏" panose="02010800040101010101" pitchFamily="2" charset="-122"/>
              </a:rPr>
              <a:t>内容和使用介绍</a:t>
            </a:r>
            <a:endParaRPr lang="en-US" altLang="zh-CN" sz="5400" b="1" dirty="0">
              <a:solidFill>
                <a:srgbClr val="009999"/>
              </a:solidFill>
              <a:latin typeface="华文新魏" panose="02010800040101010101" pitchFamily="2" charset="-122"/>
              <a:ea typeface="华文新魏" panose="02010800040101010101" pitchFamily="2" charset="-122"/>
            </a:endParaRPr>
          </a:p>
        </p:txBody>
      </p:sp>
      <p:sp>
        <p:nvSpPr>
          <p:cNvPr id="13315" name="TextBox 4"/>
          <p:cNvSpPr txBox="1"/>
          <p:nvPr/>
        </p:nvSpPr>
        <p:spPr>
          <a:xfrm>
            <a:off x="1643063" y="4500563"/>
            <a:ext cx="6264275" cy="496887"/>
          </a:xfrm>
          <a:prstGeom prst="rect">
            <a:avLst/>
          </a:prstGeom>
          <a:noFill/>
          <a:ln w="9525">
            <a:noFill/>
          </a:ln>
        </p:spPr>
        <p:txBody>
          <a:bodyPr>
            <a:spAutoFit/>
          </a:bodyPr>
          <a:p>
            <a:pPr algn="ctr">
              <a:lnSpc>
                <a:spcPct val="150000"/>
              </a:lnSpc>
            </a:pPr>
            <a:r>
              <a:rPr lang="zh-CN" altLang="en-US" sz="2000" b="1" dirty="0">
                <a:solidFill>
                  <a:srgbClr val="003399"/>
                </a:solidFill>
                <a:latin typeface="宋体" panose="02010600030101010101" pitchFamily="2" charset="-122"/>
                <a:ea typeface="Arial Unicode MS" pitchFamily="34" charset="-122"/>
              </a:rPr>
              <a:t>中经网数据有限公司</a:t>
            </a:r>
            <a:endParaRPr lang="en-US" altLang="zh-CN" sz="2000" b="1" dirty="0">
              <a:solidFill>
                <a:srgbClr val="003399"/>
              </a:solidFill>
              <a:latin typeface="宋体" panose="02010600030101010101" pitchFamily="2" charset="-122"/>
              <a:ea typeface="Arial Unicode MS" pitchFamily="34" charset="-122"/>
            </a:endParaRPr>
          </a:p>
        </p:txBody>
      </p:sp>
      <p:sp>
        <p:nvSpPr>
          <p:cNvPr id="5" name="TextBox 4"/>
          <p:cNvSpPr txBox="1"/>
          <p:nvPr/>
        </p:nvSpPr>
        <p:spPr>
          <a:xfrm>
            <a:off x="5429250" y="357188"/>
            <a:ext cx="3500438" cy="369888"/>
          </a:xfrm>
          <a:prstGeom prst="rect">
            <a:avLst/>
          </a:prstGeom>
          <a:noFill/>
        </p:spPr>
        <p:txBody>
          <a:bodyPr>
            <a:spAutoFit/>
          </a:bodyPr>
          <a:lstStyle/>
          <a:p>
            <a:pPr marR="0" algn="ctr" defTabSz="914400">
              <a:buClrTx/>
              <a:buSzTx/>
              <a:buFontTx/>
              <a:buNone/>
              <a:defRPr/>
            </a:pPr>
            <a:r>
              <a:rPr kumimoji="0" lang="zh-CN" altLang="en-US" kern="1200" cap="none" spc="0" normalizeH="0" baseline="0" noProof="0" dirty="0">
                <a:latin typeface="+mj-ea"/>
                <a:ea typeface="+mj-ea"/>
                <a:cs typeface="+mn-cs"/>
              </a:rPr>
              <a:t>中经专网  </a:t>
            </a:r>
            <a:r>
              <a:rPr kumimoji="0" lang="en-US" altLang="zh-CN" kern="1200" cap="none" spc="0" normalizeH="0" baseline="0" noProof="0" dirty="0">
                <a:latin typeface="+mj-ea"/>
                <a:ea typeface="+mj-ea"/>
                <a:cs typeface="+mn-cs"/>
              </a:rPr>
              <a:t>http://ibe.cei.cn</a:t>
            </a:r>
            <a:endParaRPr kumimoji="0" lang="zh-CN" altLang="en-US" kern="1200" cap="none" spc="0" normalizeH="0" baseline="0" noProof="0" dirty="0">
              <a:latin typeface="+mj-ea"/>
              <a:ea typeface="+mj-ea"/>
              <a:cs typeface="+mn-cs"/>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9458" name="Text Box 6"/>
          <p:cNvSpPr txBox="1"/>
          <p:nvPr/>
        </p:nvSpPr>
        <p:spPr>
          <a:xfrm>
            <a:off x="539750" y="1557338"/>
            <a:ext cx="8175625" cy="1784350"/>
          </a:xfrm>
          <a:prstGeom prst="rect">
            <a:avLst/>
          </a:prstGeom>
          <a:noFill/>
          <a:ln w="9525">
            <a:noFill/>
          </a:ln>
        </p:spPr>
        <p:txBody>
          <a:bodyPr>
            <a:spAutoFit/>
          </a:bodyPr>
          <a:p>
            <a:pPr>
              <a:spcBef>
                <a:spcPct val="50000"/>
              </a:spcBef>
              <a:buClr>
                <a:srgbClr val="FF9900"/>
              </a:buClr>
            </a:pPr>
            <a:r>
              <a:rPr lang="zh-CN" altLang="en-US" sz="2000" b="1" dirty="0">
                <a:solidFill>
                  <a:schemeClr val="tx2"/>
                </a:solidFill>
                <a:latin typeface="Times New Roman" panose="02020603050405020304" pitchFamily="18" charset="0"/>
                <a:ea typeface="幼圆" panose="02010509060101010101" pitchFamily="49" charset="-122"/>
              </a:rPr>
              <a:t>   </a:t>
            </a:r>
            <a:r>
              <a:rPr lang="zh-CN" altLang="en-US" sz="2000" b="1" dirty="0">
                <a:solidFill>
                  <a:schemeClr val="tx2"/>
                </a:solidFill>
                <a:latin typeface="宋体" panose="02010600030101010101" pitchFamily="2" charset="-122"/>
              </a:rPr>
              <a:t>★ </a:t>
            </a:r>
            <a:r>
              <a:rPr lang="zh-CN" altLang="en-US" sz="2000" b="1" dirty="0">
                <a:solidFill>
                  <a:srgbClr val="008080"/>
                </a:solidFill>
                <a:latin typeface="Times New Roman" panose="02020603050405020304" pitchFamily="18" charset="0"/>
                <a:ea typeface="幼圆" panose="02010509060101010101" pitchFamily="49" charset="-122"/>
              </a:rPr>
              <a:t>反映我国经济整体运行情况，内容涉及投资、消费、进出口以及宏</a:t>
            </a:r>
            <a:endParaRPr lang="en-US" altLang="zh-CN" sz="2000" b="1" dirty="0">
              <a:solidFill>
                <a:srgbClr val="008080"/>
              </a:solidFill>
              <a:latin typeface="Times New Roman" panose="02020603050405020304" pitchFamily="18" charset="0"/>
              <a:ea typeface="幼圆" panose="02010509060101010101" pitchFamily="49" charset="-122"/>
            </a:endParaRPr>
          </a:p>
          <a:p>
            <a:pPr>
              <a:spcBef>
                <a:spcPct val="50000"/>
              </a:spcBef>
              <a:buClr>
                <a:srgbClr val="FF9900"/>
              </a:buClr>
            </a:pPr>
            <a:r>
              <a:rPr lang="en-US" altLang="zh-CN" sz="2000" b="1" dirty="0">
                <a:solidFill>
                  <a:srgbClr val="008080"/>
                </a:solidFill>
                <a:latin typeface="Times New Roman" panose="02020603050405020304" pitchFamily="18" charset="0"/>
                <a:ea typeface="幼圆" panose="02010509060101010101" pitchFamily="49" charset="-122"/>
              </a:rPr>
              <a:t>        </a:t>
            </a:r>
            <a:r>
              <a:rPr lang="zh-CN" altLang="en-US" sz="2000" b="1" dirty="0">
                <a:solidFill>
                  <a:srgbClr val="008080"/>
                </a:solidFill>
                <a:latin typeface="Times New Roman" panose="02020603050405020304" pitchFamily="18" charset="0"/>
                <a:ea typeface="幼圆" panose="02010509060101010101" pitchFamily="49" charset="-122"/>
              </a:rPr>
              <a:t>观经济政策变动等</a:t>
            </a:r>
            <a:endParaRPr lang="en-US" altLang="zh-CN" sz="2000" b="1" dirty="0">
              <a:solidFill>
                <a:srgbClr val="008080"/>
              </a:solidFill>
              <a:latin typeface="Times New Roman" panose="02020603050405020304" pitchFamily="18" charset="0"/>
              <a:ea typeface="幼圆" panose="02010509060101010101" pitchFamily="49" charset="-122"/>
            </a:endParaRPr>
          </a:p>
          <a:p>
            <a:pPr>
              <a:spcBef>
                <a:spcPct val="50000"/>
              </a:spcBef>
              <a:buClr>
                <a:srgbClr val="FF9900"/>
              </a:buClr>
            </a:pPr>
            <a:r>
              <a:rPr lang="zh-CN" altLang="en-US" sz="2000" b="1" dirty="0">
                <a:solidFill>
                  <a:srgbClr val="008080"/>
                </a:solidFill>
                <a:latin typeface="Times New Roman" panose="02020603050405020304" pitchFamily="18" charset="0"/>
                <a:ea typeface="幼圆" panose="02010509060101010101" pitchFamily="49" charset="-122"/>
              </a:rPr>
              <a:t>   </a:t>
            </a:r>
            <a:r>
              <a:rPr lang="zh-CN" altLang="en-US" sz="2000" b="1" dirty="0">
                <a:solidFill>
                  <a:schemeClr val="tx2"/>
                </a:solidFill>
                <a:latin typeface="宋体" panose="02010600030101010101" pitchFamily="2" charset="-122"/>
              </a:rPr>
              <a:t>★ </a:t>
            </a:r>
            <a:r>
              <a:rPr lang="zh-CN" altLang="en-US" sz="2000" b="1" dirty="0">
                <a:solidFill>
                  <a:srgbClr val="008080"/>
                </a:solidFill>
                <a:latin typeface="Times New Roman" panose="02020603050405020304" pitchFamily="18" charset="0"/>
                <a:ea typeface="幼圆" panose="02010509060101010101" pitchFamily="49" charset="-122"/>
              </a:rPr>
              <a:t>使用户了解经济活动和经济政策宏观层面的态势</a:t>
            </a:r>
            <a:endParaRPr lang="zh-CN" altLang="en-US" sz="2000" b="1" dirty="0">
              <a:solidFill>
                <a:srgbClr val="008080"/>
              </a:solidFill>
              <a:latin typeface="Times New Roman" panose="02020603050405020304" pitchFamily="18" charset="0"/>
              <a:ea typeface="幼圆" panose="02010509060101010101" pitchFamily="49" charset="-122"/>
            </a:endParaRPr>
          </a:p>
          <a:p>
            <a:pPr>
              <a:spcBef>
                <a:spcPct val="50000"/>
              </a:spcBef>
              <a:buClr>
                <a:srgbClr val="FF9900"/>
              </a:buClr>
            </a:pPr>
            <a:r>
              <a:rPr lang="zh-CN" altLang="en-US" sz="2000" b="1" dirty="0">
                <a:solidFill>
                  <a:srgbClr val="008080"/>
                </a:solidFill>
                <a:latin typeface="Times New Roman" panose="02020603050405020304" pitchFamily="18" charset="0"/>
                <a:ea typeface="幼圆" panose="02010509060101010101" pitchFamily="49" charset="-122"/>
              </a:rPr>
              <a:t>   </a:t>
            </a:r>
            <a:r>
              <a:rPr lang="zh-CN" altLang="en-US" sz="2000" b="1" dirty="0">
                <a:solidFill>
                  <a:schemeClr val="tx2"/>
                </a:solidFill>
                <a:latin typeface="宋体" panose="02010600030101010101" pitchFamily="2" charset="-122"/>
              </a:rPr>
              <a:t>★ </a:t>
            </a:r>
            <a:r>
              <a:rPr lang="zh-CN" altLang="en-US" sz="2000" b="1" dirty="0">
                <a:solidFill>
                  <a:srgbClr val="008080"/>
                </a:solidFill>
                <a:latin typeface="Times New Roman" panose="02020603050405020304" pitchFamily="18" charset="0"/>
                <a:ea typeface="幼圆" panose="02010509060101010101" pitchFamily="49" charset="-122"/>
              </a:rPr>
              <a:t>有中经网对宏观经济形势和发展趋势的独立观点</a:t>
            </a:r>
            <a:endParaRPr lang="zh-CN" altLang="en-US" sz="2000" b="1" dirty="0">
              <a:solidFill>
                <a:srgbClr val="008080"/>
              </a:solidFill>
              <a:latin typeface="Times New Roman" panose="02020603050405020304" pitchFamily="18" charset="0"/>
              <a:ea typeface="幼圆" panose="02010509060101010101" pitchFamily="49" charset="-122"/>
            </a:endParaRPr>
          </a:p>
        </p:txBody>
      </p:sp>
      <p:sp>
        <p:nvSpPr>
          <p:cNvPr id="19459" name="Text Box 4"/>
          <p:cNvSpPr txBox="1"/>
          <p:nvPr/>
        </p:nvSpPr>
        <p:spPr>
          <a:xfrm>
            <a:off x="539750" y="981075"/>
            <a:ext cx="3024188" cy="396875"/>
          </a:xfrm>
          <a:prstGeom prst="rect">
            <a:avLst/>
          </a:prstGeom>
          <a:solidFill>
            <a:schemeClr val="tx2"/>
          </a:solidFill>
          <a:ln w="9525">
            <a:noFill/>
          </a:ln>
        </p:spPr>
        <p:txBody>
          <a:bodyPr>
            <a:spAutoFit/>
          </a:bodyPr>
          <a:p>
            <a:pPr>
              <a:spcBef>
                <a:spcPct val="50000"/>
              </a:spcBef>
            </a:pPr>
            <a:r>
              <a:rPr lang="zh-CN" altLang="en-US" sz="2000" b="1" dirty="0">
                <a:solidFill>
                  <a:srgbClr val="C3E937"/>
                </a:solidFill>
                <a:latin typeface="Calibri" panose="020F0502020204030204" pitchFamily="34" charset="0"/>
                <a:ea typeface="幼圆" panose="02010509060101010101" pitchFamily="49" charset="-122"/>
              </a:rPr>
              <a:t>宏观频道</a:t>
            </a:r>
            <a:endParaRPr lang="en-US" altLang="zh-CN" sz="2000" b="1" dirty="0">
              <a:solidFill>
                <a:srgbClr val="C3E937"/>
              </a:solidFill>
              <a:latin typeface="Calibri" panose="020F0502020204030204" pitchFamily="34" charset="0"/>
              <a:ea typeface="幼圆" panose="02010509060101010101" pitchFamily="49" charset="-122"/>
            </a:endParaRPr>
          </a:p>
        </p:txBody>
      </p:sp>
      <p:pic>
        <p:nvPicPr>
          <p:cNvPr id="19460" name="Picture 2" descr="C:\Documents and Settings\liangt\桌面\中经专网-宏观.png"/>
          <p:cNvPicPr>
            <a:picLocks noChangeAspect="1"/>
          </p:cNvPicPr>
          <p:nvPr/>
        </p:nvPicPr>
        <p:blipFill>
          <a:blip r:embed="rId1"/>
          <a:stretch>
            <a:fillRect/>
          </a:stretch>
        </p:blipFill>
        <p:spPr>
          <a:xfrm>
            <a:off x="684213" y="3357563"/>
            <a:ext cx="7772400" cy="2851150"/>
          </a:xfrm>
          <a:prstGeom prst="rect">
            <a:avLst/>
          </a:prstGeom>
          <a:noFill/>
          <a:ln w="9525">
            <a:noFill/>
          </a:ln>
        </p:spPr>
      </p:pic>
      <p:sp>
        <p:nvSpPr>
          <p:cNvPr id="6" name="圆角矩形 5"/>
          <p:cNvSpPr/>
          <p:nvPr/>
        </p:nvSpPr>
        <p:spPr>
          <a:xfrm>
            <a:off x="6286500" y="214313"/>
            <a:ext cx="2676525" cy="50482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800" b="1" i="0" u="none" strike="noStrike" kern="1200" cap="none" spc="0" normalizeH="0" baseline="0" noProof="0" dirty="0">
                <a:ln>
                  <a:noFill/>
                </a:ln>
                <a:solidFill>
                  <a:schemeClr val="lt1"/>
                </a:solidFill>
                <a:effectLst/>
                <a:uLnTx/>
                <a:uFillTx/>
                <a:latin typeface="+mn-lt"/>
                <a:ea typeface="+mn-ea"/>
                <a:cs typeface="+mn-cs"/>
              </a:rPr>
              <a:t>内容框架</a:t>
            </a:r>
            <a:r>
              <a:rPr kumimoji="0" lang="en-US" altLang="zh-CN" sz="1800" b="1" i="0" u="none" strike="noStrike" kern="1200" cap="none" spc="0" normalizeH="0" baseline="0" noProof="0" dirty="0">
                <a:ln>
                  <a:noFill/>
                </a:ln>
                <a:solidFill>
                  <a:schemeClr val="lt1"/>
                </a:solidFill>
                <a:effectLst/>
                <a:uLnTx/>
                <a:uFillTx/>
                <a:latin typeface="+mn-lt"/>
                <a:ea typeface="+mn-ea"/>
                <a:cs typeface="+mn-cs"/>
              </a:rPr>
              <a:t>-</a:t>
            </a:r>
            <a:r>
              <a:rPr kumimoji="0" lang="zh-CN" altLang="en-US" sz="1800" b="1" i="0" u="none" strike="noStrike" kern="1200" cap="none" spc="0" normalizeH="0" baseline="0" noProof="0" dirty="0">
                <a:ln>
                  <a:noFill/>
                </a:ln>
                <a:solidFill>
                  <a:schemeClr val="lt1"/>
                </a:solidFill>
                <a:effectLst/>
                <a:uLnTx/>
                <a:uFillTx/>
                <a:latin typeface="+mn-lt"/>
                <a:ea typeface="+mn-ea"/>
                <a:cs typeface="+mn-cs"/>
              </a:rPr>
              <a:t>板块介绍</a:t>
            </a:r>
            <a:endParaRPr kumimoji="0" lang="zh-CN" altLang="en-US" sz="1800" b="1" i="0" u="none" strike="noStrike" kern="1200" cap="none" spc="0" normalizeH="0" baseline="0" noProof="0" dirty="0">
              <a:ln>
                <a:noFill/>
              </a:ln>
              <a:solidFill>
                <a:schemeClr val="lt1"/>
              </a:solidFill>
              <a:effectLst/>
              <a:uLnTx/>
              <a:uFillTx/>
              <a:latin typeface="+mn-lt"/>
              <a:ea typeface="+mn-ea"/>
              <a:cs typeface="+mn-cs"/>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0482" name="Text Box 3"/>
          <p:cNvSpPr txBox="1"/>
          <p:nvPr/>
        </p:nvSpPr>
        <p:spPr>
          <a:xfrm>
            <a:off x="395288" y="981075"/>
            <a:ext cx="3024187" cy="396875"/>
          </a:xfrm>
          <a:prstGeom prst="rect">
            <a:avLst/>
          </a:prstGeom>
          <a:solidFill>
            <a:schemeClr val="tx2"/>
          </a:solidFill>
          <a:ln w="9525">
            <a:noFill/>
          </a:ln>
        </p:spPr>
        <p:txBody>
          <a:bodyPr>
            <a:spAutoFit/>
          </a:bodyPr>
          <a:p>
            <a:pPr>
              <a:spcBef>
                <a:spcPct val="50000"/>
              </a:spcBef>
            </a:pPr>
            <a:r>
              <a:rPr lang="zh-CN" altLang="en-US" sz="2000" b="1" dirty="0">
                <a:solidFill>
                  <a:srgbClr val="C3E937"/>
                </a:solidFill>
                <a:latin typeface="Calibri" panose="020F0502020204030204" pitchFamily="34" charset="0"/>
                <a:ea typeface="幼圆" panose="02010509060101010101" pitchFamily="49" charset="-122"/>
              </a:rPr>
              <a:t>金融频道</a:t>
            </a:r>
            <a:endParaRPr lang="en-US" altLang="zh-CN" sz="2000" b="1" dirty="0">
              <a:solidFill>
                <a:srgbClr val="C3E937"/>
              </a:solidFill>
              <a:latin typeface="Calibri" panose="020F0502020204030204" pitchFamily="34" charset="0"/>
              <a:ea typeface="幼圆" panose="02010509060101010101" pitchFamily="49" charset="-122"/>
            </a:endParaRPr>
          </a:p>
        </p:txBody>
      </p:sp>
      <p:sp>
        <p:nvSpPr>
          <p:cNvPr id="20483" name="Text Box 6"/>
          <p:cNvSpPr txBox="1"/>
          <p:nvPr/>
        </p:nvSpPr>
        <p:spPr>
          <a:xfrm>
            <a:off x="684213" y="1557338"/>
            <a:ext cx="8280400" cy="1784350"/>
          </a:xfrm>
          <a:prstGeom prst="rect">
            <a:avLst/>
          </a:prstGeom>
          <a:noFill/>
          <a:ln w="9525">
            <a:noFill/>
          </a:ln>
        </p:spPr>
        <p:txBody>
          <a:bodyPr>
            <a:spAutoFit/>
          </a:bodyPr>
          <a:p>
            <a:pPr>
              <a:spcBef>
                <a:spcPct val="50000"/>
              </a:spcBef>
              <a:buClr>
                <a:srgbClr val="FF9900"/>
              </a:buClr>
            </a:pPr>
            <a:r>
              <a:rPr lang="zh-CN" altLang="en-US" sz="2000" b="1" dirty="0">
                <a:solidFill>
                  <a:schemeClr val="tx2"/>
                </a:solidFill>
                <a:latin typeface="宋体" panose="02010600030101010101" pitchFamily="2" charset="-122"/>
              </a:rPr>
              <a:t>★ </a:t>
            </a:r>
            <a:r>
              <a:rPr lang="zh-CN" altLang="en-US" sz="2000" b="1" dirty="0">
                <a:solidFill>
                  <a:srgbClr val="008080"/>
                </a:solidFill>
                <a:latin typeface="Times New Roman" panose="02020603050405020304" pitchFamily="18" charset="0"/>
                <a:ea typeface="幼圆" panose="02010509060101010101" pitchFamily="49" charset="-122"/>
              </a:rPr>
              <a:t>反映我国与资金、资本相关联的经济活动和金融监管政策情况</a:t>
            </a:r>
            <a:endParaRPr lang="zh-CN" altLang="en-US" sz="2000" b="1" dirty="0">
              <a:solidFill>
                <a:srgbClr val="008080"/>
              </a:solidFill>
              <a:latin typeface="Times New Roman" panose="02020603050405020304" pitchFamily="18" charset="0"/>
              <a:ea typeface="幼圆" panose="02010509060101010101" pitchFamily="49" charset="-122"/>
            </a:endParaRPr>
          </a:p>
          <a:p>
            <a:pPr>
              <a:spcBef>
                <a:spcPct val="50000"/>
              </a:spcBef>
              <a:buClr>
                <a:srgbClr val="FF9900"/>
              </a:buClr>
            </a:pPr>
            <a:r>
              <a:rPr lang="zh-CN" altLang="en-US" sz="2000" b="1" dirty="0">
                <a:solidFill>
                  <a:schemeClr val="tx2"/>
                </a:solidFill>
                <a:latin typeface="宋体" panose="02010600030101010101" pitchFamily="2" charset="-122"/>
              </a:rPr>
              <a:t>★ </a:t>
            </a:r>
            <a:r>
              <a:rPr lang="zh-CN" altLang="en-US" sz="2000" b="1" dirty="0">
                <a:solidFill>
                  <a:srgbClr val="008080"/>
                </a:solidFill>
                <a:latin typeface="Times New Roman" panose="02020603050405020304" pitchFamily="18" charset="0"/>
                <a:ea typeface="幼圆" panose="02010509060101010101" pitchFamily="49" charset="-122"/>
              </a:rPr>
              <a:t>从信息内容载体属性和金融细分领域的维度组织信息内容</a:t>
            </a:r>
            <a:endParaRPr lang="zh-CN" altLang="en-US" sz="2000" b="1" dirty="0">
              <a:solidFill>
                <a:srgbClr val="008080"/>
              </a:solidFill>
              <a:latin typeface="Times New Roman" panose="02020603050405020304" pitchFamily="18" charset="0"/>
              <a:ea typeface="幼圆" panose="02010509060101010101" pitchFamily="49" charset="-122"/>
            </a:endParaRPr>
          </a:p>
          <a:p>
            <a:pPr>
              <a:spcBef>
                <a:spcPct val="50000"/>
              </a:spcBef>
              <a:buClr>
                <a:srgbClr val="FF9900"/>
              </a:buClr>
            </a:pPr>
            <a:r>
              <a:rPr lang="zh-CN" altLang="en-US" sz="2000" b="1" dirty="0">
                <a:solidFill>
                  <a:schemeClr val="tx2"/>
                </a:solidFill>
                <a:latin typeface="宋体" panose="02010600030101010101" pitchFamily="2" charset="-122"/>
              </a:rPr>
              <a:t>★</a:t>
            </a:r>
            <a:r>
              <a:rPr lang="zh-CN" altLang="en-US" sz="2000" b="1" dirty="0">
                <a:solidFill>
                  <a:srgbClr val="008080"/>
                </a:solidFill>
                <a:latin typeface="Times New Roman" panose="02020603050405020304" pitchFamily="18" charset="0"/>
                <a:ea typeface="幼圆" panose="02010509060101010101" pitchFamily="49" charset="-122"/>
              </a:rPr>
              <a:t>  使用户了解整体经济活动中资金融通的状况和监管政策动向</a:t>
            </a:r>
            <a:endParaRPr lang="en-US" altLang="zh-CN" sz="2000" b="1" dirty="0">
              <a:solidFill>
                <a:srgbClr val="008080"/>
              </a:solidFill>
              <a:latin typeface="Times New Roman" panose="02020603050405020304" pitchFamily="18" charset="0"/>
              <a:ea typeface="幼圆" panose="02010509060101010101" pitchFamily="49" charset="-122"/>
            </a:endParaRPr>
          </a:p>
          <a:p>
            <a:pPr>
              <a:spcBef>
                <a:spcPct val="50000"/>
              </a:spcBef>
              <a:buClr>
                <a:srgbClr val="FF9900"/>
              </a:buClr>
            </a:pPr>
            <a:r>
              <a:rPr lang="zh-CN" altLang="en-US" sz="2000" b="1" dirty="0">
                <a:solidFill>
                  <a:schemeClr val="tx2"/>
                </a:solidFill>
                <a:latin typeface="宋体" panose="02010600030101010101" pitchFamily="2" charset="-122"/>
              </a:rPr>
              <a:t>★ </a:t>
            </a:r>
            <a:r>
              <a:rPr lang="zh-CN" altLang="en-US" sz="2000" b="1" dirty="0">
                <a:solidFill>
                  <a:srgbClr val="008080"/>
                </a:solidFill>
                <a:latin typeface="Times New Roman" panose="02020603050405020304" pitchFamily="18" charset="0"/>
                <a:ea typeface="幼圆" panose="02010509060101010101" pitchFamily="49" charset="-122"/>
              </a:rPr>
              <a:t>有中经网对金融运行状况和监管政策动向的独立观点</a:t>
            </a:r>
            <a:endParaRPr lang="zh-CN" altLang="en-US" sz="2000" b="1" dirty="0">
              <a:solidFill>
                <a:srgbClr val="008080"/>
              </a:solidFill>
              <a:latin typeface="Times New Roman" panose="02020603050405020304" pitchFamily="18" charset="0"/>
              <a:ea typeface="幼圆" panose="02010509060101010101" pitchFamily="49" charset="-122"/>
            </a:endParaRPr>
          </a:p>
        </p:txBody>
      </p:sp>
      <p:pic>
        <p:nvPicPr>
          <p:cNvPr id="20484" name="Picture 2" descr="C:\Documents and Settings\liangt\桌面\中经专网-金融.png"/>
          <p:cNvPicPr>
            <a:picLocks noChangeAspect="1"/>
          </p:cNvPicPr>
          <p:nvPr/>
        </p:nvPicPr>
        <p:blipFill>
          <a:blip r:embed="rId1"/>
          <a:stretch>
            <a:fillRect/>
          </a:stretch>
        </p:blipFill>
        <p:spPr>
          <a:xfrm>
            <a:off x="900113" y="3500438"/>
            <a:ext cx="7416800" cy="2740025"/>
          </a:xfrm>
          <a:prstGeom prst="rect">
            <a:avLst/>
          </a:prstGeom>
          <a:noFill/>
          <a:ln w="9525">
            <a:noFill/>
          </a:ln>
        </p:spPr>
      </p:pic>
      <p:sp>
        <p:nvSpPr>
          <p:cNvPr id="6" name="圆角矩形 5"/>
          <p:cNvSpPr/>
          <p:nvPr/>
        </p:nvSpPr>
        <p:spPr>
          <a:xfrm>
            <a:off x="6286500" y="214313"/>
            <a:ext cx="2676525" cy="50482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800" b="1" i="0" u="none" strike="noStrike" kern="1200" cap="none" spc="0" normalizeH="0" baseline="0" noProof="0" dirty="0">
                <a:ln>
                  <a:noFill/>
                </a:ln>
                <a:solidFill>
                  <a:schemeClr val="lt1"/>
                </a:solidFill>
                <a:effectLst/>
                <a:uLnTx/>
                <a:uFillTx/>
                <a:latin typeface="+mn-lt"/>
                <a:ea typeface="+mn-ea"/>
                <a:cs typeface="+mn-cs"/>
              </a:rPr>
              <a:t>内容框架</a:t>
            </a:r>
            <a:r>
              <a:rPr kumimoji="0" lang="en-US" altLang="zh-CN" sz="1800" b="1" i="0" u="none" strike="noStrike" kern="1200" cap="none" spc="0" normalizeH="0" baseline="0" noProof="0" dirty="0">
                <a:ln>
                  <a:noFill/>
                </a:ln>
                <a:solidFill>
                  <a:schemeClr val="lt1"/>
                </a:solidFill>
                <a:effectLst/>
                <a:uLnTx/>
                <a:uFillTx/>
                <a:latin typeface="+mn-lt"/>
                <a:ea typeface="+mn-ea"/>
                <a:cs typeface="+mn-cs"/>
              </a:rPr>
              <a:t>-</a:t>
            </a:r>
            <a:r>
              <a:rPr kumimoji="0" lang="zh-CN" altLang="en-US" sz="1800" b="1" i="0" u="none" strike="noStrike" kern="1200" cap="none" spc="0" normalizeH="0" baseline="0" noProof="0" dirty="0">
                <a:ln>
                  <a:noFill/>
                </a:ln>
                <a:solidFill>
                  <a:schemeClr val="lt1"/>
                </a:solidFill>
                <a:effectLst/>
                <a:uLnTx/>
                <a:uFillTx/>
                <a:latin typeface="+mn-lt"/>
                <a:ea typeface="+mn-ea"/>
                <a:cs typeface="+mn-cs"/>
              </a:rPr>
              <a:t>板块介绍</a:t>
            </a:r>
            <a:endParaRPr kumimoji="0" lang="zh-CN" altLang="en-US" sz="1800" b="1" i="0" u="none" strike="noStrike" kern="1200" cap="none" spc="0" normalizeH="0" baseline="0" noProof="0" dirty="0">
              <a:ln>
                <a:noFill/>
              </a:ln>
              <a:solidFill>
                <a:schemeClr val="lt1"/>
              </a:solidFill>
              <a:effectLst/>
              <a:uLnTx/>
              <a:uFillTx/>
              <a:latin typeface="+mn-lt"/>
              <a:ea typeface="+mn-ea"/>
              <a:cs typeface="+mn-cs"/>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1506" name="Text Box 3"/>
          <p:cNvSpPr txBox="1"/>
          <p:nvPr/>
        </p:nvSpPr>
        <p:spPr>
          <a:xfrm>
            <a:off x="468313" y="981075"/>
            <a:ext cx="3024187" cy="396875"/>
          </a:xfrm>
          <a:prstGeom prst="rect">
            <a:avLst/>
          </a:prstGeom>
          <a:solidFill>
            <a:schemeClr val="tx2"/>
          </a:solidFill>
          <a:ln w="9525">
            <a:noFill/>
          </a:ln>
        </p:spPr>
        <p:txBody>
          <a:bodyPr>
            <a:spAutoFit/>
          </a:bodyPr>
          <a:p>
            <a:pPr>
              <a:spcBef>
                <a:spcPct val="50000"/>
              </a:spcBef>
            </a:pPr>
            <a:r>
              <a:rPr lang="zh-CN" altLang="en-US" sz="2000" b="1" dirty="0">
                <a:solidFill>
                  <a:srgbClr val="C3E937"/>
                </a:solidFill>
                <a:latin typeface="Calibri" panose="020F0502020204030204" pitchFamily="34" charset="0"/>
                <a:ea typeface="幼圆" panose="02010509060101010101" pitchFamily="49" charset="-122"/>
              </a:rPr>
              <a:t>行业频道</a:t>
            </a:r>
            <a:endParaRPr lang="en-US" altLang="zh-CN" sz="2000" b="1" dirty="0">
              <a:solidFill>
                <a:srgbClr val="C3E937"/>
              </a:solidFill>
              <a:latin typeface="Calibri" panose="020F0502020204030204" pitchFamily="34" charset="0"/>
              <a:ea typeface="幼圆" panose="02010509060101010101" pitchFamily="49" charset="-122"/>
            </a:endParaRPr>
          </a:p>
        </p:txBody>
      </p:sp>
      <p:sp>
        <p:nvSpPr>
          <p:cNvPr id="21507" name="Text Box 6"/>
          <p:cNvSpPr txBox="1"/>
          <p:nvPr/>
        </p:nvSpPr>
        <p:spPr>
          <a:xfrm>
            <a:off x="468313" y="1557338"/>
            <a:ext cx="8280400" cy="2246312"/>
          </a:xfrm>
          <a:prstGeom prst="rect">
            <a:avLst/>
          </a:prstGeom>
          <a:noFill/>
          <a:ln w="9525">
            <a:noFill/>
          </a:ln>
        </p:spPr>
        <p:txBody>
          <a:bodyPr>
            <a:spAutoFit/>
          </a:bodyPr>
          <a:p>
            <a:pPr>
              <a:spcBef>
                <a:spcPct val="50000"/>
              </a:spcBef>
              <a:buClr>
                <a:srgbClr val="FF9900"/>
              </a:buClr>
            </a:pPr>
            <a:r>
              <a:rPr lang="zh-CN" altLang="en-US" sz="2000" b="1" dirty="0">
                <a:solidFill>
                  <a:schemeClr val="tx2"/>
                </a:solidFill>
                <a:latin typeface="宋体" panose="02010600030101010101" pitchFamily="2" charset="-122"/>
              </a:rPr>
              <a:t> ★ </a:t>
            </a:r>
            <a:r>
              <a:rPr lang="zh-CN" altLang="en-US" sz="2000" b="1" dirty="0">
                <a:solidFill>
                  <a:srgbClr val="008080"/>
                </a:solidFill>
                <a:latin typeface="Times New Roman" panose="02020603050405020304" pitchFamily="18" charset="0"/>
                <a:ea typeface="幼圆" panose="02010509060101010101" pitchFamily="49" charset="-122"/>
              </a:rPr>
              <a:t>反映我国行业发展状况和国家产业政策动向等内容， 按照信息载体</a:t>
            </a:r>
            <a:endParaRPr lang="en-US" altLang="zh-CN" sz="2000" b="1" dirty="0">
              <a:solidFill>
                <a:srgbClr val="008080"/>
              </a:solidFill>
              <a:latin typeface="Times New Roman" panose="02020603050405020304" pitchFamily="18" charset="0"/>
              <a:ea typeface="幼圆" panose="02010509060101010101" pitchFamily="49" charset="-122"/>
            </a:endParaRPr>
          </a:p>
          <a:p>
            <a:pPr>
              <a:spcBef>
                <a:spcPct val="50000"/>
              </a:spcBef>
              <a:buClr>
                <a:srgbClr val="FF9900"/>
              </a:buClr>
            </a:pPr>
            <a:r>
              <a:rPr lang="zh-CN" altLang="en-US" sz="2000" b="1" dirty="0">
                <a:solidFill>
                  <a:srgbClr val="008080"/>
                </a:solidFill>
                <a:latin typeface="Times New Roman" panose="02020603050405020304" pitchFamily="18" charset="0"/>
                <a:ea typeface="幼圆" panose="02010509060101010101" pitchFamily="49" charset="-122"/>
              </a:rPr>
              <a:t>        属性和国标行业 分类组织信息内容</a:t>
            </a:r>
            <a:endParaRPr lang="zh-CN" altLang="en-US" sz="2000" b="1" dirty="0">
              <a:solidFill>
                <a:srgbClr val="008080"/>
              </a:solidFill>
              <a:latin typeface="Times New Roman" panose="02020603050405020304" pitchFamily="18" charset="0"/>
              <a:ea typeface="幼圆" panose="02010509060101010101" pitchFamily="49" charset="-122"/>
            </a:endParaRPr>
          </a:p>
          <a:p>
            <a:pPr>
              <a:spcBef>
                <a:spcPct val="50000"/>
              </a:spcBef>
              <a:buClr>
                <a:srgbClr val="FF9900"/>
              </a:buClr>
            </a:pPr>
            <a:r>
              <a:rPr lang="zh-CN" altLang="en-US" sz="2000" b="1" dirty="0">
                <a:solidFill>
                  <a:schemeClr val="tx2"/>
                </a:solidFill>
                <a:latin typeface="宋体" panose="02010600030101010101" pitchFamily="2" charset="-122"/>
              </a:rPr>
              <a:t> ★ </a:t>
            </a:r>
            <a:r>
              <a:rPr lang="zh-CN" altLang="en-US" sz="2000" b="1" dirty="0">
                <a:solidFill>
                  <a:srgbClr val="008080"/>
                </a:solidFill>
                <a:latin typeface="Times New Roman" panose="02020603050405020304" pitchFamily="18" charset="0"/>
                <a:ea typeface="幼圆" panose="02010509060101010101" pitchFamily="49" charset="-122"/>
              </a:rPr>
              <a:t>揭示行业发展阶段结构及竞争态势 ，判断行业投资价值，提示行业</a:t>
            </a:r>
            <a:endParaRPr lang="en-US" altLang="zh-CN" sz="2000" b="1" dirty="0">
              <a:solidFill>
                <a:srgbClr val="008080"/>
              </a:solidFill>
              <a:latin typeface="Times New Roman" panose="02020603050405020304" pitchFamily="18" charset="0"/>
              <a:ea typeface="幼圆" panose="02010509060101010101" pitchFamily="49" charset="-122"/>
            </a:endParaRPr>
          </a:p>
          <a:p>
            <a:pPr>
              <a:spcBef>
                <a:spcPct val="50000"/>
              </a:spcBef>
              <a:buClr>
                <a:srgbClr val="FF9900"/>
              </a:buClr>
            </a:pPr>
            <a:r>
              <a:rPr lang="zh-CN" altLang="en-US" sz="2000" b="1" dirty="0">
                <a:solidFill>
                  <a:srgbClr val="008080"/>
                </a:solidFill>
                <a:latin typeface="Times New Roman" panose="02020603050405020304" pitchFamily="18" charset="0"/>
                <a:ea typeface="幼圆" panose="02010509060101010101" pitchFamily="49" charset="-122"/>
              </a:rPr>
              <a:t>        风 险，为行业投资和行业规划管理服务</a:t>
            </a:r>
            <a:endParaRPr lang="zh-CN" altLang="en-US" sz="2000" b="1" dirty="0">
              <a:solidFill>
                <a:srgbClr val="008080"/>
              </a:solidFill>
              <a:latin typeface="Times New Roman" panose="02020603050405020304" pitchFamily="18" charset="0"/>
              <a:ea typeface="幼圆" panose="02010509060101010101" pitchFamily="49" charset="-122"/>
            </a:endParaRPr>
          </a:p>
          <a:p>
            <a:pPr>
              <a:spcBef>
                <a:spcPct val="50000"/>
              </a:spcBef>
              <a:buClr>
                <a:srgbClr val="FF9900"/>
              </a:buClr>
            </a:pPr>
            <a:r>
              <a:rPr lang="zh-CN" altLang="en-US" sz="2000" b="1" dirty="0">
                <a:solidFill>
                  <a:schemeClr val="tx2"/>
                </a:solidFill>
                <a:latin typeface="宋体" panose="02010600030101010101" pitchFamily="2" charset="-122"/>
              </a:rPr>
              <a:t> ★ </a:t>
            </a:r>
            <a:r>
              <a:rPr lang="zh-CN" altLang="en-US" sz="2000" b="1" dirty="0">
                <a:solidFill>
                  <a:srgbClr val="008080"/>
                </a:solidFill>
                <a:latin typeface="Times New Roman" panose="02020603050405020304" pitchFamily="18" charset="0"/>
                <a:ea typeface="幼圆" panose="02010509060101010101" pitchFamily="49" charset="-122"/>
              </a:rPr>
              <a:t>有中经网对行业发展状况和产业政策动向的独立观点</a:t>
            </a:r>
            <a:endParaRPr lang="zh-CN" altLang="en-US" sz="2000" b="1" dirty="0">
              <a:solidFill>
                <a:srgbClr val="008080"/>
              </a:solidFill>
              <a:latin typeface="Times New Roman" panose="02020603050405020304" pitchFamily="18" charset="0"/>
              <a:ea typeface="幼圆" panose="02010509060101010101" pitchFamily="49" charset="-122"/>
            </a:endParaRPr>
          </a:p>
        </p:txBody>
      </p:sp>
      <p:pic>
        <p:nvPicPr>
          <p:cNvPr id="21508" name="Picture 2" descr="C:\Documents and Settings\liangt\桌面\中经专网-行业.png"/>
          <p:cNvPicPr>
            <a:picLocks noChangeAspect="1"/>
          </p:cNvPicPr>
          <p:nvPr/>
        </p:nvPicPr>
        <p:blipFill>
          <a:blip r:embed="rId1"/>
          <a:stretch>
            <a:fillRect/>
          </a:stretch>
        </p:blipFill>
        <p:spPr>
          <a:xfrm>
            <a:off x="900113" y="3789363"/>
            <a:ext cx="7272337" cy="2341562"/>
          </a:xfrm>
          <a:prstGeom prst="rect">
            <a:avLst/>
          </a:prstGeom>
          <a:noFill/>
          <a:ln w="9525">
            <a:noFill/>
          </a:ln>
        </p:spPr>
      </p:pic>
      <p:sp>
        <p:nvSpPr>
          <p:cNvPr id="6" name="圆角矩形 5"/>
          <p:cNvSpPr/>
          <p:nvPr/>
        </p:nvSpPr>
        <p:spPr>
          <a:xfrm>
            <a:off x="6286500" y="214313"/>
            <a:ext cx="2676525" cy="50482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800" b="1" i="0" u="none" strike="noStrike" kern="1200" cap="none" spc="0" normalizeH="0" baseline="0" noProof="0" dirty="0">
                <a:ln>
                  <a:noFill/>
                </a:ln>
                <a:solidFill>
                  <a:schemeClr val="lt1"/>
                </a:solidFill>
                <a:effectLst/>
                <a:uLnTx/>
                <a:uFillTx/>
                <a:latin typeface="+mn-lt"/>
                <a:ea typeface="+mn-ea"/>
                <a:cs typeface="+mn-cs"/>
              </a:rPr>
              <a:t>内容框架</a:t>
            </a:r>
            <a:r>
              <a:rPr kumimoji="0" lang="en-US" altLang="zh-CN" sz="1800" b="1" i="0" u="none" strike="noStrike" kern="1200" cap="none" spc="0" normalizeH="0" baseline="0" noProof="0" dirty="0">
                <a:ln>
                  <a:noFill/>
                </a:ln>
                <a:solidFill>
                  <a:schemeClr val="lt1"/>
                </a:solidFill>
                <a:effectLst/>
                <a:uLnTx/>
                <a:uFillTx/>
                <a:latin typeface="+mn-lt"/>
                <a:ea typeface="+mn-ea"/>
                <a:cs typeface="+mn-cs"/>
              </a:rPr>
              <a:t>-</a:t>
            </a:r>
            <a:r>
              <a:rPr kumimoji="0" lang="zh-CN" altLang="en-US" sz="1800" b="1" i="0" u="none" strike="noStrike" kern="1200" cap="none" spc="0" normalizeH="0" baseline="0" noProof="0" dirty="0">
                <a:ln>
                  <a:noFill/>
                </a:ln>
                <a:solidFill>
                  <a:schemeClr val="lt1"/>
                </a:solidFill>
                <a:effectLst/>
                <a:uLnTx/>
                <a:uFillTx/>
                <a:latin typeface="+mn-lt"/>
                <a:ea typeface="+mn-ea"/>
                <a:cs typeface="+mn-cs"/>
              </a:rPr>
              <a:t>板块介绍</a:t>
            </a:r>
            <a:endParaRPr kumimoji="0" lang="zh-CN" altLang="en-US" sz="1800" b="1" i="0" u="none" strike="noStrike" kern="1200" cap="none" spc="0" normalizeH="0" baseline="0" noProof="0" dirty="0">
              <a:ln>
                <a:noFill/>
              </a:ln>
              <a:solidFill>
                <a:schemeClr val="lt1"/>
              </a:solidFill>
              <a:effectLst/>
              <a:uLnTx/>
              <a:uFillTx/>
              <a:latin typeface="+mn-lt"/>
              <a:ea typeface="+mn-ea"/>
              <a:cs typeface="+mn-cs"/>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2530" name="Picture 2" descr="C:\Documents and Settings\liangt\桌面\中经专网-地区.png"/>
          <p:cNvPicPr>
            <a:picLocks noChangeAspect="1"/>
          </p:cNvPicPr>
          <p:nvPr/>
        </p:nvPicPr>
        <p:blipFill>
          <a:blip r:embed="rId1"/>
          <a:stretch>
            <a:fillRect/>
          </a:stretch>
        </p:blipFill>
        <p:spPr>
          <a:xfrm>
            <a:off x="971550" y="3860800"/>
            <a:ext cx="7112000" cy="2422525"/>
          </a:xfrm>
          <a:prstGeom prst="rect">
            <a:avLst/>
          </a:prstGeom>
          <a:noFill/>
          <a:ln w="9525">
            <a:noFill/>
          </a:ln>
        </p:spPr>
      </p:pic>
      <p:sp>
        <p:nvSpPr>
          <p:cNvPr id="22531" name="Text Box 3"/>
          <p:cNvSpPr txBox="1"/>
          <p:nvPr/>
        </p:nvSpPr>
        <p:spPr>
          <a:xfrm>
            <a:off x="468313" y="981075"/>
            <a:ext cx="3024187" cy="396875"/>
          </a:xfrm>
          <a:prstGeom prst="rect">
            <a:avLst/>
          </a:prstGeom>
          <a:solidFill>
            <a:schemeClr val="tx2"/>
          </a:solidFill>
          <a:ln w="9525">
            <a:noFill/>
          </a:ln>
        </p:spPr>
        <p:txBody>
          <a:bodyPr>
            <a:spAutoFit/>
          </a:bodyPr>
          <a:p>
            <a:pPr>
              <a:spcBef>
                <a:spcPct val="50000"/>
              </a:spcBef>
            </a:pPr>
            <a:r>
              <a:rPr lang="zh-CN" altLang="en-US" sz="2000" b="1" dirty="0">
                <a:solidFill>
                  <a:srgbClr val="C3E937"/>
                </a:solidFill>
                <a:latin typeface="Calibri" panose="020F0502020204030204" pitchFamily="34" charset="0"/>
                <a:ea typeface="幼圆" panose="02010509060101010101" pitchFamily="49" charset="-122"/>
              </a:rPr>
              <a:t>区域频道</a:t>
            </a:r>
            <a:endParaRPr lang="en-US" altLang="zh-CN" sz="2000" b="1" dirty="0">
              <a:solidFill>
                <a:srgbClr val="C3E937"/>
              </a:solidFill>
              <a:latin typeface="Calibri" panose="020F0502020204030204" pitchFamily="34" charset="0"/>
              <a:ea typeface="幼圆" panose="02010509060101010101" pitchFamily="49" charset="-122"/>
            </a:endParaRPr>
          </a:p>
        </p:txBody>
      </p:sp>
      <p:sp>
        <p:nvSpPr>
          <p:cNvPr id="22532" name="Text Box 6"/>
          <p:cNvSpPr txBox="1"/>
          <p:nvPr/>
        </p:nvSpPr>
        <p:spPr>
          <a:xfrm>
            <a:off x="396875" y="1557338"/>
            <a:ext cx="8424863" cy="2246312"/>
          </a:xfrm>
          <a:prstGeom prst="rect">
            <a:avLst/>
          </a:prstGeom>
          <a:noFill/>
          <a:ln w="9525">
            <a:noFill/>
          </a:ln>
        </p:spPr>
        <p:txBody>
          <a:bodyPr>
            <a:spAutoFit/>
          </a:bodyPr>
          <a:p>
            <a:pPr>
              <a:spcBef>
                <a:spcPct val="50000"/>
              </a:spcBef>
              <a:buClr>
                <a:srgbClr val="FF9900"/>
              </a:buClr>
            </a:pPr>
            <a:r>
              <a:rPr lang="zh-CN" altLang="en-US" sz="2000" b="1" dirty="0">
                <a:solidFill>
                  <a:schemeClr val="tx2"/>
                </a:solidFill>
                <a:latin typeface="宋体" panose="02010600030101010101" pitchFamily="2" charset="-122"/>
              </a:rPr>
              <a:t>  ★ </a:t>
            </a:r>
            <a:r>
              <a:rPr lang="zh-CN" altLang="en-US" sz="2000" b="1" dirty="0">
                <a:solidFill>
                  <a:srgbClr val="008080"/>
                </a:solidFill>
                <a:latin typeface="Times New Roman" panose="02020603050405020304" pitchFamily="18" charset="0"/>
                <a:ea typeface="幼圆" panose="02010509060101010101" pitchFamily="49" charset="-122"/>
              </a:rPr>
              <a:t>反映我国区域经济状况和国家区域经济政策等内容</a:t>
            </a:r>
            <a:endParaRPr lang="zh-CN" altLang="en-US" sz="2000" b="1" dirty="0">
              <a:solidFill>
                <a:srgbClr val="008080"/>
              </a:solidFill>
              <a:latin typeface="Times New Roman" panose="02020603050405020304" pitchFamily="18" charset="0"/>
              <a:ea typeface="幼圆" panose="02010509060101010101" pitchFamily="49" charset="-122"/>
            </a:endParaRPr>
          </a:p>
          <a:p>
            <a:pPr>
              <a:spcBef>
                <a:spcPct val="50000"/>
              </a:spcBef>
              <a:buClr>
                <a:srgbClr val="FF9900"/>
              </a:buClr>
            </a:pPr>
            <a:r>
              <a:rPr lang="zh-CN" altLang="en-US" sz="2000" b="1" dirty="0">
                <a:solidFill>
                  <a:schemeClr val="tx2"/>
                </a:solidFill>
                <a:latin typeface="宋体" panose="02010600030101010101" pitchFamily="2" charset="-122"/>
              </a:rPr>
              <a:t>  ★ </a:t>
            </a:r>
            <a:r>
              <a:rPr lang="zh-CN" altLang="en-US" sz="2000" b="1" dirty="0">
                <a:solidFill>
                  <a:srgbClr val="008080"/>
                </a:solidFill>
                <a:latin typeface="Times New Roman" panose="02020603050405020304" pitchFamily="18" charset="0"/>
                <a:ea typeface="幼圆" panose="02010509060101010101" pitchFamily="49" charset="-122"/>
              </a:rPr>
              <a:t>从信息内容载体属性和行政区划的维度组织信息内容</a:t>
            </a:r>
            <a:endParaRPr lang="zh-CN" altLang="en-US" sz="2000" b="1" dirty="0">
              <a:solidFill>
                <a:srgbClr val="008080"/>
              </a:solidFill>
              <a:latin typeface="Times New Roman" panose="02020603050405020304" pitchFamily="18" charset="0"/>
              <a:ea typeface="幼圆" panose="02010509060101010101" pitchFamily="49" charset="-122"/>
            </a:endParaRPr>
          </a:p>
          <a:p>
            <a:pPr>
              <a:spcBef>
                <a:spcPct val="50000"/>
              </a:spcBef>
              <a:buClr>
                <a:srgbClr val="FF9900"/>
              </a:buClr>
            </a:pPr>
            <a:r>
              <a:rPr lang="zh-CN" altLang="en-US" sz="2000" b="1" dirty="0">
                <a:solidFill>
                  <a:schemeClr val="tx2"/>
                </a:solidFill>
                <a:latin typeface="宋体" panose="02010600030101010101" pitchFamily="2" charset="-122"/>
              </a:rPr>
              <a:t>  ★ </a:t>
            </a:r>
            <a:r>
              <a:rPr lang="zh-CN" altLang="en-US" sz="2000" b="1" dirty="0">
                <a:solidFill>
                  <a:srgbClr val="008080"/>
                </a:solidFill>
                <a:latin typeface="Times New Roman" panose="02020603050405020304" pitchFamily="18" charset="0"/>
                <a:ea typeface="幼圆" panose="02010509060101010101" pitchFamily="49" charset="-122"/>
              </a:rPr>
              <a:t>监测我国各区域经济发展状况，以及不同区域的差异，提示生产力</a:t>
            </a:r>
            <a:endParaRPr lang="en-US" altLang="zh-CN" sz="2000" b="1" dirty="0">
              <a:solidFill>
                <a:srgbClr val="008080"/>
              </a:solidFill>
              <a:latin typeface="Times New Roman" panose="02020603050405020304" pitchFamily="18" charset="0"/>
              <a:ea typeface="幼圆" panose="02010509060101010101" pitchFamily="49" charset="-122"/>
            </a:endParaRPr>
          </a:p>
          <a:p>
            <a:pPr>
              <a:spcBef>
                <a:spcPct val="50000"/>
              </a:spcBef>
              <a:buClr>
                <a:srgbClr val="FF9900"/>
              </a:buClr>
            </a:pPr>
            <a:r>
              <a:rPr lang="zh-CN" altLang="en-US" sz="2000" b="1" dirty="0">
                <a:solidFill>
                  <a:srgbClr val="008080"/>
                </a:solidFill>
                <a:latin typeface="Times New Roman" panose="02020603050405020304" pitchFamily="18" charset="0"/>
                <a:ea typeface="幼圆" panose="02010509060101010101" pitchFamily="49" charset="-122"/>
              </a:rPr>
              <a:t>          布局在不同区域空间中的机会和风险</a:t>
            </a:r>
            <a:endParaRPr lang="zh-CN" altLang="en-US" sz="2000" b="1" dirty="0">
              <a:solidFill>
                <a:srgbClr val="008080"/>
              </a:solidFill>
              <a:latin typeface="Times New Roman" panose="02020603050405020304" pitchFamily="18" charset="0"/>
              <a:ea typeface="幼圆" panose="02010509060101010101" pitchFamily="49" charset="-122"/>
            </a:endParaRPr>
          </a:p>
          <a:p>
            <a:pPr>
              <a:spcBef>
                <a:spcPct val="50000"/>
              </a:spcBef>
              <a:buClr>
                <a:srgbClr val="FF9900"/>
              </a:buClr>
            </a:pPr>
            <a:r>
              <a:rPr lang="zh-CN" altLang="en-US" sz="2000" b="1" dirty="0">
                <a:solidFill>
                  <a:schemeClr val="tx2"/>
                </a:solidFill>
                <a:latin typeface="宋体" panose="02010600030101010101" pitchFamily="2" charset="-122"/>
              </a:rPr>
              <a:t>  ★ </a:t>
            </a:r>
            <a:r>
              <a:rPr lang="zh-CN" altLang="en-US" sz="2000" b="1" dirty="0">
                <a:solidFill>
                  <a:srgbClr val="008080"/>
                </a:solidFill>
                <a:latin typeface="Times New Roman" panose="02020603050405020304" pitchFamily="18" charset="0"/>
                <a:ea typeface="幼圆" panose="02010509060101010101" pitchFamily="49" charset="-122"/>
              </a:rPr>
              <a:t>有中经网对区域经济发展状况和区域经济政策的独立观点</a:t>
            </a:r>
            <a:endParaRPr lang="zh-CN" altLang="en-US" sz="2000" b="1" dirty="0">
              <a:solidFill>
                <a:srgbClr val="008080"/>
              </a:solidFill>
              <a:latin typeface="Times New Roman" panose="02020603050405020304" pitchFamily="18" charset="0"/>
              <a:ea typeface="幼圆" panose="02010509060101010101" pitchFamily="49" charset="-122"/>
            </a:endParaRPr>
          </a:p>
        </p:txBody>
      </p:sp>
      <p:sp>
        <p:nvSpPr>
          <p:cNvPr id="6" name="圆角矩形 5"/>
          <p:cNvSpPr/>
          <p:nvPr/>
        </p:nvSpPr>
        <p:spPr>
          <a:xfrm>
            <a:off x="6286500" y="214313"/>
            <a:ext cx="2676525" cy="50482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800" b="1" i="0" u="none" strike="noStrike" kern="1200" cap="none" spc="0" normalizeH="0" baseline="0" noProof="0" dirty="0">
                <a:ln>
                  <a:noFill/>
                </a:ln>
                <a:solidFill>
                  <a:schemeClr val="lt1"/>
                </a:solidFill>
                <a:effectLst/>
                <a:uLnTx/>
                <a:uFillTx/>
                <a:latin typeface="+mn-lt"/>
                <a:ea typeface="+mn-ea"/>
                <a:cs typeface="+mn-cs"/>
              </a:rPr>
              <a:t>内容框架</a:t>
            </a:r>
            <a:r>
              <a:rPr kumimoji="0" lang="en-US" altLang="zh-CN" sz="1800" b="1" i="0" u="none" strike="noStrike" kern="1200" cap="none" spc="0" normalizeH="0" baseline="0" noProof="0" dirty="0">
                <a:ln>
                  <a:noFill/>
                </a:ln>
                <a:solidFill>
                  <a:schemeClr val="lt1"/>
                </a:solidFill>
                <a:effectLst/>
                <a:uLnTx/>
                <a:uFillTx/>
                <a:latin typeface="+mn-lt"/>
                <a:ea typeface="+mn-ea"/>
                <a:cs typeface="+mn-cs"/>
              </a:rPr>
              <a:t>-</a:t>
            </a:r>
            <a:r>
              <a:rPr kumimoji="0" lang="zh-CN" altLang="en-US" sz="1800" b="1" i="0" u="none" strike="noStrike" kern="1200" cap="none" spc="0" normalizeH="0" baseline="0" noProof="0" dirty="0">
                <a:ln>
                  <a:noFill/>
                </a:ln>
                <a:solidFill>
                  <a:schemeClr val="lt1"/>
                </a:solidFill>
                <a:effectLst/>
                <a:uLnTx/>
                <a:uFillTx/>
                <a:latin typeface="+mn-lt"/>
                <a:ea typeface="+mn-ea"/>
                <a:cs typeface="+mn-cs"/>
              </a:rPr>
              <a:t>板块介绍</a:t>
            </a:r>
            <a:endParaRPr kumimoji="0" lang="zh-CN" altLang="en-US" sz="1800" b="1" i="0" u="none" strike="noStrike" kern="1200" cap="none" spc="0" normalizeH="0" baseline="0" noProof="0" dirty="0">
              <a:ln>
                <a:noFill/>
              </a:ln>
              <a:solidFill>
                <a:schemeClr val="lt1"/>
              </a:solidFill>
              <a:effectLst/>
              <a:uLnTx/>
              <a:uFillTx/>
              <a:latin typeface="+mn-lt"/>
              <a:ea typeface="+mn-ea"/>
              <a:cs typeface="+mn-cs"/>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3554" name="Picture 2" descr="C:\Documents and Settings\liangt\桌面\中经专网-国际.png"/>
          <p:cNvPicPr>
            <a:picLocks noChangeAspect="1"/>
          </p:cNvPicPr>
          <p:nvPr/>
        </p:nvPicPr>
        <p:blipFill>
          <a:blip r:embed="rId1"/>
          <a:stretch>
            <a:fillRect/>
          </a:stretch>
        </p:blipFill>
        <p:spPr>
          <a:xfrm>
            <a:off x="1042988" y="3500438"/>
            <a:ext cx="6769100" cy="2644775"/>
          </a:xfrm>
          <a:prstGeom prst="rect">
            <a:avLst/>
          </a:prstGeom>
          <a:noFill/>
          <a:ln w="9525">
            <a:noFill/>
          </a:ln>
        </p:spPr>
      </p:pic>
      <p:sp>
        <p:nvSpPr>
          <p:cNvPr id="23555" name="Text Box 3"/>
          <p:cNvSpPr txBox="1"/>
          <p:nvPr/>
        </p:nvSpPr>
        <p:spPr>
          <a:xfrm>
            <a:off x="395288" y="981075"/>
            <a:ext cx="3024187" cy="396875"/>
          </a:xfrm>
          <a:prstGeom prst="rect">
            <a:avLst/>
          </a:prstGeom>
          <a:solidFill>
            <a:schemeClr val="tx2"/>
          </a:solidFill>
          <a:ln w="9525">
            <a:noFill/>
          </a:ln>
        </p:spPr>
        <p:txBody>
          <a:bodyPr>
            <a:spAutoFit/>
          </a:bodyPr>
          <a:p>
            <a:pPr>
              <a:spcBef>
                <a:spcPct val="50000"/>
              </a:spcBef>
            </a:pPr>
            <a:r>
              <a:rPr lang="zh-CN" altLang="en-US" sz="2000" b="1" dirty="0">
                <a:solidFill>
                  <a:srgbClr val="C3E937"/>
                </a:solidFill>
                <a:latin typeface="Calibri" panose="020F0502020204030204" pitchFamily="34" charset="0"/>
                <a:ea typeface="幼圆" panose="02010509060101010101" pitchFamily="49" charset="-122"/>
              </a:rPr>
              <a:t>国际频道</a:t>
            </a:r>
            <a:endParaRPr lang="en-US" altLang="zh-CN" sz="2000" b="1" dirty="0">
              <a:solidFill>
                <a:srgbClr val="C3E937"/>
              </a:solidFill>
              <a:latin typeface="Calibri" panose="020F0502020204030204" pitchFamily="34" charset="0"/>
              <a:ea typeface="幼圆" panose="02010509060101010101" pitchFamily="49" charset="-122"/>
            </a:endParaRPr>
          </a:p>
        </p:txBody>
      </p:sp>
      <p:sp>
        <p:nvSpPr>
          <p:cNvPr id="23556" name="Text Box 6"/>
          <p:cNvSpPr txBox="1"/>
          <p:nvPr/>
        </p:nvSpPr>
        <p:spPr>
          <a:xfrm>
            <a:off x="827088" y="1628775"/>
            <a:ext cx="7959725" cy="1768475"/>
          </a:xfrm>
          <a:prstGeom prst="rect">
            <a:avLst/>
          </a:prstGeom>
          <a:noFill/>
          <a:ln w="9525">
            <a:noFill/>
          </a:ln>
        </p:spPr>
        <p:txBody>
          <a:bodyPr>
            <a:spAutoFit/>
          </a:bodyPr>
          <a:p>
            <a:pPr>
              <a:spcBef>
                <a:spcPct val="50000"/>
              </a:spcBef>
              <a:buClr>
                <a:srgbClr val="FF9900"/>
              </a:buClr>
            </a:pPr>
            <a:r>
              <a:rPr lang="zh-CN" altLang="en-US" sz="2000" b="1" dirty="0">
                <a:solidFill>
                  <a:schemeClr val="tx2"/>
                </a:solidFill>
                <a:latin typeface="宋体" panose="02010600030101010101" pitchFamily="2" charset="-122"/>
              </a:rPr>
              <a:t>★ </a:t>
            </a:r>
            <a:r>
              <a:rPr lang="zh-CN" altLang="en-US" sz="2000" b="1" dirty="0">
                <a:solidFill>
                  <a:srgbClr val="008080"/>
                </a:solidFill>
                <a:latin typeface="Times New Roman" panose="02020603050405020304" pitchFamily="18" charset="0"/>
                <a:ea typeface="幼圆" panose="02010509060101010101" pitchFamily="49" charset="-122"/>
              </a:rPr>
              <a:t>反映国际经济发展状况和趋势等内容</a:t>
            </a:r>
            <a:endParaRPr lang="zh-CN" altLang="en-US" sz="2000" b="1" dirty="0">
              <a:solidFill>
                <a:srgbClr val="008080"/>
              </a:solidFill>
              <a:latin typeface="Times New Roman" panose="02020603050405020304" pitchFamily="18" charset="0"/>
              <a:ea typeface="幼圆" panose="02010509060101010101" pitchFamily="49" charset="-122"/>
            </a:endParaRPr>
          </a:p>
          <a:p>
            <a:pPr>
              <a:spcBef>
                <a:spcPct val="50000"/>
              </a:spcBef>
              <a:buClr>
                <a:srgbClr val="FF9900"/>
              </a:buClr>
            </a:pPr>
            <a:r>
              <a:rPr lang="zh-CN" altLang="en-US" sz="2000" b="1" dirty="0">
                <a:solidFill>
                  <a:schemeClr val="tx2"/>
                </a:solidFill>
                <a:latin typeface="宋体" panose="02010600030101010101" pitchFamily="2" charset="-122"/>
              </a:rPr>
              <a:t>★ </a:t>
            </a:r>
            <a:r>
              <a:rPr lang="zh-CN" altLang="en-US" sz="2000" b="1" dirty="0">
                <a:solidFill>
                  <a:srgbClr val="008080"/>
                </a:solidFill>
                <a:latin typeface="Times New Roman" panose="02020603050405020304" pitchFamily="18" charset="0"/>
                <a:ea typeface="幼圆" panose="02010509060101010101" pitchFamily="49" charset="-122"/>
              </a:rPr>
              <a:t>从信息内容载体属性和国别、经济体的维度组织信息内容</a:t>
            </a:r>
            <a:endParaRPr lang="zh-CN" altLang="en-US" sz="2000" b="1" dirty="0">
              <a:solidFill>
                <a:srgbClr val="008080"/>
              </a:solidFill>
              <a:latin typeface="Times New Roman" panose="02020603050405020304" pitchFamily="18" charset="0"/>
              <a:ea typeface="幼圆" panose="02010509060101010101" pitchFamily="49" charset="-122"/>
            </a:endParaRPr>
          </a:p>
          <a:p>
            <a:pPr>
              <a:spcBef>
                <a:spcPct val="50000"/>
              </a:spcBef>
              <a:buClr>
                <a:srgbClr val="FF9900"/>
              </a:buClr>
            </a:pPr>
            <a:r>
              <a:rPr lang="zh-CN" altLang="en-US" sz="2000" b="1" dirty="0">
                <a:solidFill>
                  <a:schemeClr val="tx2"/>
                </a:solidFill>
                <a:latin typeface="宋体" panose="02010600030101010101" pitchFamily="2" charset="-122"/>
              </a:rPr>
              <a:t>★ </a:t>
            </a:r>
            <a:r>
              <a:rPr lang="zh-CN" altLang="en-US" sz="2000" b="1" dirty="0">
                <a:solidFill>
                  <a:srgbClr val="008080"/>
                </a:solidFill>
                <a:latin typeface="Times New Roman" panose="02020603050405020304" pitchFamily="18" charset="0"/>
                <a:ea typeface="幼圆" panose="02010509060101010101" pitchFamily="49" charset="-122"/>
              </a:rPr>
              <a:t>关注国际经济环境，应对经济全球化中的机会和挑战</a:t>
            </a:r>
            <a:endParaRPr lang="zh-CN" altLang="en-US" sz="2000" b="1" dirty="0">
              <a:solidFill>
                <a:srgbClr val="008080"/>
              </a:solidFill>
              <a:latin typeface="Times New Roman" panose="02020603050405020304" pitchFamily="18" charset="0"/>
              <a:ea typeface="幼圆" panose="02010509060101010101" pitchFamily="49" charset="-122"/>
            </a:endParaRPr>
          </a:p>
          <a:p>
            <a:pPr>
              <a:spcBef>
                <a:spcPct val="50000"/>
              </a:spcBef>
              <a:buClr>
                <a:srgbClr val="FF9900"/>
              </a:buClr>
            </a:pPr>
            <a:r>
              <a:rPr lang="zh-CN" altLang="en-US" sz="2000" b="1" dirty="0">
                <a:solidFill>
                  <a:schemeClr val="tx2"/>
                </a:solidFill>
                <a:latin typeface="宋体" panose="02010600030101010101" pitchFamily="2" charset="-122"/>
              </a:rPr>
              <a:t>★ </a:t>
            </a:r>
            <a:r>
              <a:rPr lang="zh-CN" altLang="en-US" sz="2000" b="1" dirty="0">
                <a:solidFill>
                  <a:srgbClr val="008080"/>
                </a:solidFill>
                <a:latin typeface="Times New Roman" panose="02020603050405020304" pitchFamily="18" charset="0"/>
                <a:ea typeface="幼圆" panose="02010509060101010101" pitchFamily="49" charset="-122"/>
              </a:rPr>
              <a:t>有中经网对国际经济发展状况和趋势的独立观点</a:t>
            </a:r>
            <a:endParaRPr lang="zh-CN" altLang="en-US" sz="2000" b="1" dirty="0">
              <a:solidFill>
                <a:srgbClr val="008080"/>
              </a:solidFill>
              <a:latin typeface="Times New Roman" panose="02020603050405020304" pitchFamily="18" charset="0"/>
              <a:ea typeface="幼圆" panose="02010509060101010101" pitchFamily="49" charset="-122"/>
            </a:endParaRPr>
          </a:p>
        </p:txBody>
      </p:sp>
      <p:sp>
        <p:nvSpPr>
          <p:cNvPr id="6" name="圆角矩形 5"/>
          <p:cNvSpPr/>
          <p:nvPr/>
        </p:nvSpPr>
        <p:spPr>
          <a:xfrm>
            <a:off x="6286500" y="214313"/>
            <a:ext cx="2676525" cy="50482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800" b="1" i="0" u="none" strike="noStrike" kern="1200" cap="none" spc="0" normalizeH="0" baseline="0" noProof="0" dirty="0">
                <a:ln>
                  <a:noFill/>
                </a:ln>
                <a:solidFill>
                  <a:schemeClr val="lt1"/>
                </a:solidFill>
                <a:effectLst/>
                <a:uLnTx/>
                <a:uFillTx/>
                <a:latin typeface="+mn-lt"/>
                <a:ea typeface="+mn-ea"/>
                <a:cs typeface="+mn-cs"/>
              </a:rPr>
              <a:t>内容框架</a:t>
            </a:r>
            <a:r>
              <a:rPr kumimoji="0" lang="en-US" altLang="zh-CN" sz="1800" b="1" i="0" u="none" strike="noStrike" kern="1200" cap="none" spc="0" normalizeH="0" baseline="0" noProof="0" dirty="0">
                <a:ln>
                  <a:noFill/>
                </a:ln>
                <a:solidFill>
                  <a:schemeClr val="lt1"/>
                </a:solidFill>
                <a:effectLst/>
                <a:uLnTx/>
                <a:uFillTx/>
                <a:latin typeface="+mn-lt"/>
                <a:ea typeface="+mn-ea"/>
                <a:cs typeface="+mn-cs"/>
              </a:rPr>
              <a:t>-</a:t>
            </a:r>
            <a:r>
              <a:rPr kumimoji="0" lang="zh-CN" altLang="en-US" sz="1800" b="1" i="0" u="none" strike="noStrike" kern="1200" cap="none" spc="0" normalizeH="0" baseline="0" noProof="0" dirty="0">
                <a:ln>
                  <a:noFill/>
                </a:ln>
                <a:solidFill>
                  <a:schemeClr val="lt1"/>
                </a:solidFill>
                <a:effectLst/>
                <a:uLnTx/>
                <a:uFillTx/>
                <a:latin typeface="+mn-lt"/>
                <a:ea typeface="+mn-ea"/>
                <a:cs typeface="+mn-cs"/>
              </a:rPr>
              <a:t>板块介绍</a:t>
            </a:r>
            <a:endParaRPr kumimoji="0" lang="zh-CN" altLang="en-US" sz="1800" b="1" i="0" u="none" strike="noStrike" kern="1200" cap="none" spc="0" normalizeH="0" baseline="0" noProof="0" dirty="0">
              <a:ln>
                <a:noFill/>
              </a:ln>
              <a:solidFill>
                <a:schemeClr val="lt1"/>
              </a:solidFill>
              <a:effectLst/>
              <a:uLnTx/>
              <a:uFillTx/>
              <a:latin typeface="+mn-lt"/>
              <a:ea typeface="+mn-ea"/>
              <a:cs typeface="+mn-cs"/>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4578" name="Text Box 3"/>
          <p:cNvSpPr txBox="1"/>
          <p:nvPr/>
        </p:nvSpPr>
        <p:spPr>
          <a:xfrm>
            <a:off x="395288" y="981075"/>
            <a:ext cx="3024187" cy="400050"/>
          </a:xfrm>
          <a:prstGeom prst="rect">
            <a:avLst/>
          </a:prstGeom>
          <a:solidFill>
            <a:schemeClr val="tx2"/>
          </a:solidFill>
          <a:ln w="9525">
            <a:noFill/>
          </a:ln>
        </p:spPr>
        <p:txBody>
          <a:bodyPr>
            <a:spAutoFit/>
          </a:bodyPr>
          <a:p>
            <a:pPr>
              <a:spcBef>
                <a:spcPct val="50000"/>
              </a:spcBef>
            </a:pPr>
            <a:r>
              <a:rPr lang="zh-CN" altLang="en-US" sz="2000" b="1" dirty="0">
                <a:solidFill>
                  <a:srgbClr val="C3E937"/>
                </a:solidFill>
                <a:latin typeface="Calibri" panose="020F0502020204030204" pitchFamily="34" charset="0"/>
                <a:ea typeface="幼圆" panose="02010509060101010101" pitchFamily="49" charset="-122"/>
              </a:rPr>
              <a:t>行情要报</a:t>
            </a:r>
            <a:endParaRPr lang="en-US" altLang="zh-CN" sz="2000" b="1" dirty="0">
              <a:solidFill>
                <a:srgbClr val="C3E937"/>
              </a:solidFill>
              <a:latin typeface="Calibri" panose="020F0502020204030204" pitchFamily="34" charset="0"/>
              <a:ea typeface="幼圆" panose="02010509060101010101" pitchFamily="49" charset="-122"/>
            </a:endParaRPr>
          </a:p>
        </p:txBody>
      </p:sp>
      <p:sp>
        <p:nvSpPr>
          <p:cNvPr id="24579" name="Text Box 6"/>
          <p:cNvSpPr txBox="1"/>
          <p:nvPr/>
        </p:nvSpPr>
        <p:spPr>
          <a:xfrm>
            <a:off x="827088" y="1628775"/>
            <a:ext cx="7848600" cy="1631950"/>
          </a:xfrm>
          <a:prstGeom prst="rect">
            <a:avLst/>
          </a:prstGeom>
          <a:noFill/>
          <a:ln w="9525">
            <a:noFill/>
          </a:ln>
        </p:spPr>
        <p:txBody>
          <a:bodyPr>
            <a:spAutoFit/>
          </a:bodyPr>
          <a:p>
            <a:pPr>
              <a:spcBef>
                <a:spcPct val="50000"/>
              </a:spcBef>
              <a:buClr>
                <a:srgbClr val="FF9900"/>
              </a:buClr>
            </a:pPr>
            <a:r>
              <a:rPr lang="zh-CN" altLang="en-US" sz="2000" b="1" dirty="0">
                <a:solidFill>
                  <a:schemeClr val="tx2"/>
                </a:solidFill>
                <a:latin typeface="宋体" panose="02010600030101010101" pitchFamily="2" charset="-122"/>
              </a:rPr>
              <a:t>★</a:t>
            </a:r>
            <a:r>
              <a:rPr lang="zh-CN" altLang="zh-CN" sz="2000" b="1" dirty="0">
                <a:solidFill>
                  <a:srgbClr val="008080"/>
                </a:solidFill>
                <a:latin typeface="幼圆" panose="02010509060101010101" pitchFamily="49" charset="-122"/>
                <a:ea typeface="幼圆" panose="02010509060101010101" pitchFamily="49" charset="-122"/>
              </a:rPr>
              <a:t>汇集重要价格信息，关注行情趋势</a:t>
            </a:r>
            <a:endParaRPr lang="zh-CN" altLang="en-US" sz="2000" b="1" dirty="0">
              <a:solidFill>
                <a:srgbClr val="008080"/>
              </a:solidFill>
              <a:latin typeface="幼圆" panose="02010509060101010101" pitchFamily="49" charset="-122"/>
              <a:ea typeface="幼圆" panose="02010509060101010101" pitchFamily="49" charset="-122"/>
            </a:endParaRPr>
          </a:p>
          <a:p>
            <a:pPr>
              <a:spcBef>
                <a:spcPct val="50000"/>
              </a:spcBef>
              <a:buClr>
                <a:srgbClr val="FF9900"/>
              </a:buClr>
            </a:pPr>
            <a:r>
              <a:rPr lang="zh-CN" altLang="en-US" sz="2000" b="1" dirty="0">
                <a:solidFill>
                  <a:schemeClr val="tx2"/>
                </a:solidFill>
                <a:latin typeface="宋体" panose="02010600030101010101" pitchFamily="2" charset="-122"/>
              </a:rPr>
              <a:t>★</a:t>
            </a:r>
            <a:r>
              <a:rPr lang="zh-CN" altLang="zh-CN" sz="2000" b="1" dirty="0">
                <a:solidFill>
                  <a:srgbClr val="008080"/>
                </a:solidFill>
                <a:latin typeface="幼圆" panose="02010509060101010101" pitchFamily="49" charset="-122"/>
                <a:ea typeface="幼圆" panose="02010509060101010101" pitchFamily="49" charset="-122"/>
              </a:rPr>
              <a:t>包括CPI/PPI、证券、资金、外汇、大宗商品等的市场行情及趋势</a:t>
            </a:r>
            <a:endParaRPr lang="zh-CN" altLang="en-US" sz="2000" b="1" dirty="0">
              <a:solidFill>
                <a:srgbClr val="008080"/>
              </a:solidFill>
              <a:latin typeface="幼圆" panose="02010509060101010101" pitchFamily="49" charset="-122"/>
              <a:ea typeface="幼圆" panose="02010509060101010101" pitchFamily="49" charset="-122"/>
            </a:endParaRPr>
          </a:p>
          <a:p>
            <a:pPr>
              <a:spcBef>
                <a:spcPct val="50000"/>
              </a:spcBef>
              <a:buClr>
                <a:srgbClr val="FF9900"/>
              </a:buClr>
            </a:pPr>
            <a:r>
              <a:rPr lang="zh-CN" altLang="en-US" sz="2000" b="1" dirty="0">
                <a:solidFill>
                  <a:schemeClr val="tx2"/>
                </a:solidFill>
                <a:latin typeface="宋体" panose="02010600030101010101" pitchFamily="2" charset="-122"/>
              </a:rPr>
              <a:t>★</a:t>
            </a:r>
            <a:r>
              <a:rPr lang="zh-CN" altLang="zh-CN" sz="2000" b="1" dirty="0">
                <a:solidFill>
                  <a:srgbClr val="008080"/>
                </a:solidFill>
                <a:latin typeface="幼圆" panose="02010509060101010101" pitchFamily="49" charset="-122"/>
                <a:ea typeface="幼圆" panose="02010509060101010101" pitchFamily="49" charset="-122"/>
              </a:rPr>
              <a:t>聚焦价格波动，使用户迅速、全面了解市场最重要的行情变化和趋势走向</a:t>
            </a:r>
            <a:endParaRPr lang="zh-CN" altLang="en-US" sz="2000" b="1" dirty="0">
              <a:solidFill>
                <a:srgbClr val="008080"/>
              </a:solidFill>
              <a:latin typeface="幼圆" panose="02010509060101010101" pitchFamily="49" charset="-122"/>
              <a:ea typeface="幼圆" panose="02010509060101010101" pitchFamily="49" charset="-122"/>
            </a:endParaRPr>
          </a:p>
        </p:txBody>
      </p:sp>
      <p:pic>
        <p:nvPicPr>
          <p:cNvPr id="24580" name="Picture 3" descr="C:\Users\dell\Desktop\价格.png"/>
          <p:cNvPicPr>
            <a:picLocks noChangeAspect="1"/>
          </p:cNvPicPr>
          <p:nvPr/>
        </p:nvPicPr>
        <p:blipFill>
          <a:blip r:embed="rId1"/>
          <a:stretch>
            <a:fillRect/>
          </a:stretch>
        </p:blipFill>
        <p:spPr>
          <a:xfrm>
            <a:off x="1547813" y="3429000"/>
            <a:ext cx="6191250" cy="2543175"/>
          </a:xfrm>
          <a:prstGeom prst="rect">
            <a:avLst/>
          </a:prstGeom>
          <a:noFill/>
          <a:ln w="9525">
            <a:noFill/>
          </a:ln>
        </p:spPr>
      </p:pic>
      <p:sp>
        <p:nvSpPr>
          <p:cNvPr id="6" name="圆角矩形 5"/>
          <p:cNvSpPr/>
          <p:nvPr/>
        </p:nvSpPr>
        <p:spPr>
          <a:xfrm>
            <a:off x="6084888" y="188913"/>
            <a:ext cx="2676525" cy="50482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800" b="1" i="0" u="none" strike="noStrike" kern="1200" cap="none" spc="0" normalizeH="0" baseline="0" noProof="0" dirty="0">
                <a:ln>
                  <a:noFill/>
                </a:ln>
                <a:solidFill>
                  <a:schemeClr val="lt1"/>
                </a:solidFill>
                <a:effectLst/>
                <a:uLnTx/>
                <a:uFillTx/>
                <a:latin typeface="+mn-lt"/>
                <a:ea typeface="+mn-ea"/>
                <a:cs typeface="+mn-cs"/>
              </a:rPr>
              <a:t>内容框架</a:t>
            </a:r>
            <a:r>
              <a:rPr kumimoji="0" lang="en-US" altLang="zh-CN" sz="1800" b="1" i="0" u="none" strike="noStrike" kern="1200" cap="none" spc="0" normalizeH="0" baseline="0" noProof="0" dirty="0">
                <a:ln>
                  <a:noFill/>
                </a:ln>
                <a:solidFill>
                  <a:schemeClr val="lt1"/>
                </a:solidFill>
                <a:effectLst/>
                <a:uLnTx/>
                <a:uFillTx/>
                <a:latin typeface="+mn-lt"/>
                <a:ea typeface="+mn-ea"/>
                <a:cs typeface="+mn-cs"/>
              </a:rPr>
              <a:t>-</a:t>
            </a:r>
            <a:r>
              <a:rPr kumimoji="0" lang="zh-CN" altLang="en-US" sz="1800" b="1" i="0" u="none" strike="noStrike" kern="1200" cap="none" spc="0" normalizeH="0" baseline="0" noProof="0" dirty="0">
                <a:ln>
                  <a:noFill/>
                </a:ln>
                <a:solidFill>
                  <a:schemeClr val="lt1"/>
                </a:solidFill>
                <a:effectLst/>
                <a:uLnTx/>
                <a:uFillTx/>
                <a:latin typeface="+mn-lt"/>
                <a:ea typeface="+mn-ea"/>
                <a:cs typeface="+mn-cs"/>
              </a:rPr>
              <a:t>板块介绍</a:t>
            </a:r>
            <a:endParaRPr kumimoji="0" lang="zh-CN" altLang="en-US" sz="1800" b="1" i="0" u="none" strike="noStrike" kern="1200" cap="none" spc="0" normalizeH="0" baseline="0" noProof="0" dirty="0">
              <a:ln>
                <a:noFill/>
              </a:ln>
              <a:solidFill>
                <a:schemeClr val="lt1"/>
              </a:solidFill>
              <a:effectLst/>
              <a:uLnTx/>
              <a:uFillTx/>
              <a:latin typeface="+mn-lt"/>
              <a:ea typeface="+mn-ea"/>
              <a:cs typeface="+mn-cs"/>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5602" name="Text Box 3"/>
          <p:cNvSpPr txBox="1"/>
          <p:nvPr/>
        </p:nvSpPr>
        <p:spPr>
          <a:xfrm>
            <a:off x="395288" y="981075"/>
            <a:ext cx="3024187" cy="400050"/>
          </a:xfrm>
          <a:prstGeom prst="rect">
            <a:avLst/>
          </a:prstGeom>
          <a:solidFill>
            <a:schemeClr val="tx2"/>
          </a:solidFill>
          <a:ln w="9525">
            <a:noFill/>
          </a:ln>
        </p:spPr>
        <p:txBody>
          <a:bodyPr>
            <a:spAutoFit/>
          </a:bodyPr>
          <a:p>
            <a:pPr>
              <a:spcBef>
                <a:spcPct val="50000"/>
              </a:spcBef>
            </a:pPr>
            <a:r>
              <a:rPr lang="zh-CN" altLang="en-US" sz="2000" b="1" dirty="0">
                <a:solidFill>
                  <a:srgbClr val="C3E937"/>
                </a:solidFill>
                <a:latin typeface="Calibri" panose="020F0502020204030204" pitchFamily="34" charset="0"/>
                <a:ea typeface="幼圆" panose="02010509060101010101" pitchFamily="49" charset="-122"/>
              </a:rPr>
              <a:t>每日焦点</a:t>
            </a:r>
            <a:endParaRPr lang="en-US" altLang="zh-CN" sz="2000" b="1" dirty="0">
              <a:solidFill>
                <a:srgbClr val="C3E937"/>
              </a:solidFill>
              <a:latin typeface="Calibri" panose="020F0502020204030204" pitchFamily="34" charset="0"/>
              <a:ea typeface="幼圆" panose="02010509060101010101" pitchFamily="49" charset="-122"/>
            </a:endParaRPr>
          </a:p>
        </p:txBody>
      </p:sp>
      <p:sp>
        <p:nvSpPr>
          <p:cNvPr id="24580" name="Text Box 6"/>
          <p:cNvSpPr txBox="1">
            <a:spLocks noChangeArrowheads="1"/>
          </p:cNvSpPr>
          <p:nvPr/>
        </p:nvSpPr>
        <p:spPr bwMode="auto">
          <a:xfrm>
            <a:off x="827088" y="1628775"/>
            <a:ext cx="7634288" cy="2862263"/>
          </a:xfrm>
          <a:prstGeom prst="rect">
            <a:avLst/>
          </a:prstGeom>
          <a:noFill/>
          <a:ln w="9525">
            <a:noFill/>
            <a:miter lim="800000"/>
          </a:ln>
        </p:spPr>
        <p:txBody>
          <a:bodyPr>
            <a:spAutoFit/>
          </a:bodyPr>
          <a:lstStyle/>
          <a:p>
            <a:pPr marR="0" defTabSz="914400">
              <a:spcBef>
                <a:spcPct val="50000"/>
              </a:spcBef>
              <a:buClr>
                <a:srgbClr val="FF9900"/>
              </a:buClr>
              <a:buSzTx/>
              <a:buFontTx/>
              <a:buNone/>
              <a:defRPr/>
            </a:pPr>
            <a:r>
              <a:rPr kumimoji="0" lang="zh-CN" altLang="en-US" sz="2000" b="1" kern="1200" cap="none" spc="0" normalizeH="0" baseline="0" noProof="0" dirty="0">
                <a:solidFill>
                  <a:schemeClr val="tx2"/>
                </a:solidFill>
                <a:latin typeface="宋体" panose="02010600030101010101" pitchFamily="2" charset="-122"/>
                <a:ea typeface="宋体" panose="02010600030101010101" pitchFamily="2" charset="-122"/>
                <a:cs typeface="+mn-cs"/>
              </a:rPr>
              <a:t>★</a:t>
            </a:r>
            <a:r>
              <a:rPr kumimoji="0" lang="zh-CN" altLang="zh-CN" sz="2000" b="1" kern="1200" cap="none" spc="0" normalizeH="0" baseline="0" noProof="0" dirty="0">
                <a:solidFill>
                  <a:srgbClr val="008080"/>
                </a:solidFill>
                <a:latin typeface="幼圆" panose="02010509060101010101" pitchFamily="49" charset="-122"/>
                <a:ea typeface="幼圆" panose="02010509060101010101" pitchFamily="49" charset="-122"/>
                <a:cs typeface="+mn-cs"/>
              </a:rPr>
              <a:t>注重</a:t>
            </a:r>
            <a:r>
              <a:rPr kumimoji="0" lang="zh-CN" altLang="en-US" sz="2000" b="1" kern="1200" cap="none" spc="0" normalizeH="0" baseline="0" noProof="0" dirty="0">
                <a:solidFill>
                  <a:srgbClr val="008080"/>
                </a:solidFill>
                <a:latin typeface="幼圆" panose="02010509060101010101" pitchFamily="49" charset="-122"/>
                <a:ea typeface="幼圆" panose="02010509060101010101" pitchFamily="49" charset="-122"/>
                <a:cs typeface="+mn-cs"/>
              </a:rPr>
              <a:t>挖掘头部经济动态信息</a:t>
            </a:r>
            <a:r>
              <a:rPr kumimoji="0" lang="zh-CN" altLang="zh-CN" sz="2000" b="1" kern="1200" cap="none" spc="0" normalizeH="0" baseline="0" noProof="0" dirty="0">
                <a:solidFill>
                  <a:srgbClr val="008080"/>
                </a:solidFill>
                <a:latin typeface="幼圆" panose="02010509060101010101" pitchFamily="49" charset="-122"/>
                <a:ea typeface="幼圆" panose="02010509060101010101" pitchFamily="49" charset="-122"/>
                <a:cs typeface="+mn-cs"/>
              </a:rPr>
              <a:t>和时效性的板块</a:t>
            </a:r>
            <a:r>
              <a:rPr kumimoji="0" lang="zh-CN" altLang="en-US" sz="2000" b="1" kern="1200" cap="none" spc="0" normalizeH="0" baseline="0" noProof="0" dirty="0">
                <a:solidFill>
                  <a:srgbClr val="008080"/>
                </a:solidFill>
                <a:latin typeface="幼圆" panose="02010509060101010101" pitchFamily="49" charset="-122"/>
                <a:ea typeface="幼圆" panose="02010509060101010101" pitchFamily="49" charset="-122"/>
                <a:cs typeface="+mn-cs"/>
              </a:rPr>
              <a:t>；</a:t>
            </a:r>
            <a:endParaRPr kumimoji="0" lang="en-US" altLang="zh-CN" sz="2000" b="1" kern="1200" cap="none" spc="0" normalizeH="0" baseline="0" noProof="0" dirty="0">
              <a:solidFill>
                <a:srgbClr val="008080"/>
              </a:solidFill>
              <a:latin typeface="幼圆" panose="02010509060101010101" pitchFamily="49" charset="-122"/>
              <a:ea typeface="幼圆" panose="02010509060101010101" pitchFamily="49" charset="-122"/>
              <a:cs typeface="+mn-cs"/>
            </a:endParaRPr>
          </a:p>
          <a:p>
            <a:pPr marR="0" defTabSz="914400">
              <a:spcBef>
                <a:spcPct val="50000"/>
              </a:spcBef>
              <a:buClr>
                <a:srgbClr val="FF9900"/>
              </a:buClr>
              <a:buSzTx/>
              <a:buFontTx/>
              <a:buNone/>
              <a:defRPr/>
            </a:pPr>
            <a:r>
              <a:rPr kumimoji="0" lang="zh-CN" altLang="en-US" sz="2000" b="1" kern="1200" cap="none" spc="0" normalizeH="0" baseline="0" noProof="0" dirty="0">
                <a:solidFill>
                  <a:schemeClr val="tx2"/>
                </a:solidFill>
                <a:latin typeface="宋体" panose="02010600030101010101" pitchFamily="2" charset="-122"/>
                <a:ea typeface="宋体" panose="02010600030101010101" pitchFamily="2" charset="-122"/>
                <a:cs typeface="+mn-cs"/>
              </a:rPr>
              <a:t>★</a:t>
            </a:r>
            <a:r>
              <a:rPr kumimoji="0" lang="zh-CN" altLang="en-US" sz="2000" b="1" kern="1200" cap="none" spc="0" normalizeH="0" baseline="0" noProof="0" dirty="0">
                <a:solidFill>
                  <a:srgbClr val="008080"/>
                </a:solidFill>
                <a:latin typeface="幼圆" panose="02010509060101010101" pitchFamily="49" charset="-122"/>
                <a:ea typeface="幼圆" panose="02010509060101010101" pitchFamily="49" charset="-122"/>
                <a:cs typeface="+mn-cs"/>
              </a:rPr>
              <a:t>以中央部委和国内外重要媒体信息为素材，以中经网长期经济研究积淀为支撑；</a:t>
            </a:r>
            <a:endParaRPr kumimoji="0" lang="en-US" altLang="zh-CN" sz="2000" b="1" kern="1200" cap="none" spc="0" normalizeH="0" baseline="0" noProof="0" dirty="0">
              <a:solidFill>
                <a:srgbClr val="008080"/>
              </a:solidFill>
              <a:latin typeface="幼圆" panose="02010509060101010101" pitchFamily="49" charset="-122"/>
              <a:ea typeface="幼圆" panose="02010509060101010101" pitchFamily="49" charset="-122"/>
              <a:cs typeface="+mn-cs"/>
            </a:endParaRPr>
          </a:p>
          <a:p>
            <a:pPr marR="0" defTabSz="914400">
              <a:spcBef>
                <a:spcPct val="50000"/>
              </a:spcBef>
              <a:buClr>
                <a:srgbClr val="FF9900"/>
              </a:buClr>
              <a:buSzTx/>
              <a:buFontTx/>
              <a:buNone/>
              <a:defRPr/>
            </a:pPr>
            <a:r>
              <a:rPr kumimoji="0" lang="zh-CN" altLang="en-US" sz="2000" b="1" kern="1200" cap="none" spc="0" normalizeH="0" baseline="0" noProof="0" dirty="0">
                <a:solidFill>
                  <a:schemeClr val="tx2"/>
                </a:solidFill>
                <a:latin typeface="宋体" panose="02010600030101010101" pitchFamily="2" charset="-122"/>
                <a:ea typeface="宋体" panose="02010600030101010101" pitchFamily="2" charset="-122"/>
                <a:cs typeface="+mn-cs"/>
              </a:rPr>
              <a:t>★</a:t>
            </a:r>
            <a:r>
              <a:rPr kumimoji="0" lang="zh-CN" altLang="en-US" sz="2000" b="1" kern="1200" cap="none" spc="0" normalizeH="0" baseline="0" noProof="0" dirty="0">
                <a:solidFill>
                  <a:srgbClr val="008080"/>
                </a:solidFill>
                <a:latin typeface="幼圆" panose="02010509060101010101" pitchFamily="49" charset="-122"/>
                <a:ea typeface="幼圆" panose="02010509060101010101" pitchFamily="49" charset="-122"/>
                <a:cs typeface="+mn-cs"/>
              </a:rPr>
              <a:t>每日提炼整合数十篇短小精粹的财经资讯，仅用少许时间就能充分掌握当日最重要财经动态</a:t>
            </a:r>
            <a:endParaRPr kumimoji="0" lang="zh-CN" altLang="en-US" sz="2000" b="1" kern="1200" cap="none" spc="0" normalizeH="0" baseline="0" noProof="0" dirty="0">
              <a:solidFill>
                <a:srgbClr val="008080"/>
              </a:solidFill>
              <a:latin typeface="幼圆" panose="02010509060101010101" pitchFamily="49" charset="-122"/>
              <a:ea typeface="幼圆" panose="02010509060101010101" pitchFamily="49" charset="-122"/>
              <a:cs typeface="+mn-cs"/>
            </a:endParaRPr>
          </a:p>
          <a:p>
            <a:pPr marR="0" defTabSz="914400">
              <a:spcBef>
                <a:spcPct val="50000"/>
              </a:spcBef>
              <a:buClr>
                <a:srgbClr val="FF9900"/>
              </a:buClr>
              <a:buSzTx/>
              <a:buFontTx/>
              <a:buNone/>
              <a:defRPr/>
            </a:pPr>
            <a:r>
              <a:rPr kumimoji="0" lang="zh-CN" altLang="en-US" sz="2000" b="1" kern="1200" cap="none" spc="0" normalizeH="0" baseline="0" noProof="0" dirty="0">
                <a:solidFill>
                  <a:schemeClr val="tx2">
                    <a:lumMod val="75000"/>
                  </a:schemeClr>
                </a:solidFill>
                <a:latin typeface="幼圆" panose="02010509060101010101" pitchFamily="49" charset="-122"/>
                <a:ea typeface="幼圆" panose="02010509060101010101" pitchFamily="49" charset="-122"/>
                <a:cs typeface="+mn-cs"/>
              </a:rPr>
              <a:t>★</a:t>
            </a:r>
            <a:r>
              <a:rPr kumimoji="0" lang="zh-CN" altLang="en-US" sz="2000" b="1" kern="1200" cap="none" spc="0" normalizeH="0" baseline="0" noProof="0" dirty="0">
                <a:solidFill>
                  <a:srgbClr val="008080"/>
                </a:solidFill>
                <a:latin typeface="幼圆" panose="02010509060101010101" pitchFamily="49" charset="-122"/>
                <a:ea typeface="幼圆" panose="02010509060101010101" pitchFamily="49" charset="-122"/>
                <a:cs typeface="+mn-cs"/>
              </a:rPr>
              <a:t>结合新媒体平台（如微信公众号），拓展用户服务新途径</a:t>
            </a:r>
            <a:endParaRPr kumimoji="0" lang="zh-CN" altLang="en-US" sz="2000" b="1" kern="1200" cap="none" spc="0" normalizeH="0" baseline="0" noProof="0" dirty="0">
              <a:solidFill>
                <a:srgbClr val="008080"/>
              </a:solidFill>
              <a:latin typeface="幼圆" panose="02010509060101010101" pitchFamily="49" charset="-122"/>
              <a:ea typeface="幼圆" panose="02010509060101010101" pitchFamily="49" charset="-122"/>
              <a:cs typeface="+mn-cs"/>
            </a:endParaRPr>
          </a:p>
          <a:p>
            <a:pPr marR="0" defTabSz="914400">
              <a:spcBef>
                <a:spcPct val="50000"/>
              </a:spcBef>
              <a:buClr>
                <a:srgbClr val="FF9900"/>
              </a:buClr>
              <a:buSzTx/>
              <a:buFontTx/>
              <a:buNone/>
              <a:defRPr/>
            </a:pPr>
            <a:endParaRPr kumimoji="0" lang="zh-CN" altLang="en-US" sz="2000" b="1" kern="1200" cap="none" spc="0" normalizeH="0" baseline="0" noProof="0" dirty="0">
              <a:solidFill>
                <a:srgbClr val="008080"/>
              </a:solidFill>
              <a:latin typeface="Times New Roman" panose="02020603050405020304" pitchFamily="18" charset="0"/>
              <a:ea typeface="幼圆" panose="02010509060101010101" pitchFamily="49" charset="-122"/>
              <a:cs typeface="+mn-cs"/>
            </a:endParaRPr>
          </a:p>
        </p:txBody>
      </p:sp>
      <p:pic>
        <p:nvPicPr>
          <p:cNvPr id="25604" name="Picture 2" descr="C:\Users\dell\Desktop\每日焦点.png"/>
          <p:cNvPicPr>
            <a:picLocks noChangeAspect="1"/>
          </p:cNvPicPr>
          <p:nvPr/>
        </p:nvPicPr>
        <p:blipFill>
          <a:blip r:embed="rId1"/>
          <a:stretch>
            <a:fillRect/>
          </a:stretch>
        </p:blipFill>
        <p:spPr>
          <a:xfrm>
            <a:off x="1331913" y="4149725"/>
            <a:ext cx="6480175" cy="2374900"/>
          </a:xfrm>
          <a:prstGeom prst="rect">
            <a:avLst/>
          </a:prstGeom>
          <a:noFill/>
          <a:ln w="9525">
            <a:noFill/>
          </a:ln>
        </p:spPr>
      </p:pic>
      <p:sp>
        <p:nvSpPr>
          <p:cNvPr id="6" name="圆角矩形 5"/>
          <p:cNvSpPr/>
          <p:nvPr/>
        </p:nvSpPr>
        <p:spPr>
          <a:xfrm>
            <a:off x="6084888" y="188913"/>
            <a:ext cx="2676525" cy="50482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800" b="1" i="0" u="none" strike="noStrike" kern="1200" cap="none" spc="0" normalizeH="0" baseline="0" noProof="0" dirty="0">
                <a:ln>
                  <a:noFill/>
                </a:ln>
                <a:solidFill>
                  <a:schemeClr val="lt1"/>
                </a:solidFill>
                <a:effectLst/>
                <a:uLnTx/>
                <a:uFillTx/>
                <a:latin typeface="+mn-lt"/>
                <a:ea typeface="+mn-ea"/>
                <a:cs typeface="+mn-cs"/>
              </a:rPr>
              <a:t>内容框架</a:t>
            </a:r>
            <a:r>
              <a:rPr kumimoji="0" lang="en-US" altLang="zh-CN" sz="1800" b="1" i="0" u="none" strike="noStrike" kern="1200" cap="none" spc="0" normalizeH="0" baseline="0" noProof="0" dirty="0">
                <a:ln>
                  <a:noFill/>
                </a:ln>
                <a:solidFill>
                  <a:schemeClr val="lt1"/>
                </a:solidFill>
                <a:effectLst/>
                <a:uLnTx/>
                <a:uFillTx/>
                <a:latin typeface="+mn-lt"/>
                <a:ea typeface="+mn-ea"/>
                <a:cs typeface="+mn-cs"/>
              </a:rPr>
              <a:t>-</a:t>
            </a:r>
            <a:r>
              <a:rPr kumimoji="0" lang="zh-CN" altLang="en-US" sz="1800" b="1" i="0" u="none" strike="noStrike" kern="1200" cap="none" spc="0" normalizeH="0" baseline="0" noProof="0" dirty="0">
                <a:ln>
                  <a:noFill/>
                </a:ln>
                <a:solidFill>
                  <a:schemeClr val="lt1"/>
                </a:solidFill>
                <a:effectLst/>
                <a:uLnTx/>
                <a:uFillTx/>
                <a:latin typeface="+mn-lt"/>
                <a:ea typeface="+mn-ea"/>
                <a:cs typeface="+mn-cs"/>
              </a:rPr>
              <a:t>板块介绍</a:t>
            </a:r>
            <a:endParaRPr kumimoji="0" lang="zh-CN" altLang="en-US" sz="1800" b="1" i="0" u="none" strike="noStrike" kern="1200" cap="none" spc="0" normalizeH="0" baseline="0" noProof="0" dirty="0">
              <a:ln>
                <a:noFill/>
              </a:ln>
              <a:solidFill>
                <a:schemeClr val="lt1"/>
              </a:solidFill>
              <a:effectLst/>
              <a:uLnTx/>
              <a:uFillTx/>
              <a:latin typeface="+mn-lt"/>
              <a:ea typeface="+mn-ea"/>
              <a:cs typeface="+mn-cs"/>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圆角矩形 4"/>
          <p:cNvSpPr/>
          <p:nvPr/>
        </p:nvSpPr>
        <p:spPr>
          <a:xfrm>
            <a:off x="7072313" y="214313"/>
            <a:ext cx="1892300" cy="50482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800" b="1" i="0" u="none" strike="noStrike" kern="1200" cap="none" spc="0" normalizeH="0" baseline="0" noProof="0" dirty="0">
                <a:ln>
                  <a:noFill/>
                </a:ln>
                <a:solidFill>
                  <a:schemeClr val="lt1"/>
                </a:solidFill>
                <a:effectLst/>
                <a:uLnTx/>
                <a:uFillTx/>
                <a:latin typeface="+mn-lt"/>
                <a:ea typeface="+mn-ea"/>
                <a:cs typeface="+mn-cs"/>
              </a:rPr>
              <a:t>服务方式</a:t>
            </a:r>
            <a:endParaRPr kumimoji="0" lang="zh-CN" altLang="en-US" sz="1800" b="1" i="0" u="none" strike="noStrike" kern="1200" cap="none" spc="0" normalizeH="0" baseline="0" noProof="0" dirty="0">
              <a:ln>
                <a:noFill/>
              </a:ln>
              <a:solidFill>
                <a:schemeClr val="lt1"/>
              </a:solidFill>
              <a:effectLst/>
              <a:uLnTx/>
              <a:uFillTx/>
              <a:latin typeface="+mn-lt"/>
              <a:ea typeface="+mn-ea"/>
              <a:cs typeface="+mn-cs"/>
            </a:endParaRPr>
          </a:p>
        </p:txBody>
      </p:sp>
      <p:pic>
        <p:nvPicPr>
          <p:cNvPr id="26627" name="Picture 7" descr="ibe2"/>
          <p:cNvPicPr>
            <a:picLocks noChangeAspect="1"/>
          </p:cNvPicPr>
          <p:nvPr/>
        </p:nvPicPr>
        <p:blipFill>
          <a:blip r:embed="rId1"/>
          <a:stretch>
            <a:fillRect/>
          </a:stretch>
        </p:blipFill>
        <p:spPr>
          <a:xfrm>
            <a:off x="4857750" y="1714500"/>
            <a:ext cx="3746500" cy="2420938"/>
          </a:xfrm>
          <a:prstGeom prst="rect">
            <a:avLst/>
          </a:prstGeom>
          <a:noFill/>
          <a:ln w="9525">
            <a:noFill/>
          </a:ln>
        </p:spPr>
      </p:pic>
      <p:sp>
        <p:nvSpPr>
          <p:cNvPr id="26628" name="Text Box 3"/>
          <p:cNvSpPr txBox="1"/>
          <p:nvPr/>
        </p:nvSpPr>
        <p:spPr>
          <a:xfrm>
            <a:off x="500063" y="1571625"/>
            <a:ext cx="4246562" cy="3786188"/>
          </a:xfrm>
          <a:prstGeom prst="rect">
            <a:avLst/>
          </a:prstGeom>
          <a:noFill/>
          <a:ln w="9525">
            <a:noFill/>
          </a:ln>
        </p:spPr>
        <p:txBody>
          <a:bodyPr>
            <a:spAutoFit/>
          </a:bodyPr>
          <a:p>
            <a:pPr marL="342900" indent="-342900">
              <a:lnSpc>
                <a:spcPct val="150000"/>
              </a:lnSpc>
              <a:buClr>
                <a:srgbClr val="FF9900"/>
              </a:buClr>
            </a:pPr>
            <a:r>
              <a:rPr lang="zh-CN" altLang="en-US" b="1" dirty="0">
                <a:solidFill>
                  <a:schemeClr val="tx2"/>
                </a:solidFill>
                <a:latin typeface="Times New Roman" panose="02020603050405020304" pitchFamily="18" charset="0"/>
                <a:ea typeface="幼圆" panose="02010509060101010101" pitchFamily="49" charset="-122"/>
                <a:sym typeface="Arial" panose="020B0604020202020204" pitchFamily="34" charset="0"/>
              </a:rPr>
              <a:t> </a:t>
            </a:r>
            <a:r>
              <a:rPr lang="zh-CN" altLang="en-US" b="1" dirty="0">
                <a:solidFill>
                  <a:schemeClr val="tx2"/>
                </a:solidFill>
                <a:latin typeface="宋体" panose="02010600030101010101" pitchFamily="2" charset="-122"/>
              </a:rPr>
              <a:t>★ </a:t>
            </a:r>
            <a:r>
              <a:rPr lang="zh-CN" altLang="en-US" sz="2000" b="1" dirty="0">
                <a:solidFill>
                  <a:srgbClr val="008080"/>
                </a:solidFill>
                <a:latin typeface="幼圆" panose="02010509060101010101" pitchFamily="49" charset="-122"/>
                <a:ea typeface="幼圆" panose="02010509060101010101" pitchFamily="49" charset="-122"/>
              </a:rPr>
              <a:t>镜像方式是将</a:t>
            </a:r>
            <a:r>
              <a:rPr lang="en-US" altLang="zh-CN" sz="2000" b="1" dirty="0">
                <a:solidFill>
                  <a:srgbClr val="008080"/>
                </a:solidFill>
                <a:latin typeface="宋体" panose="02010600030101010101" pitchFamily="2" charset="-122"/>
              </a:rPr>
              <a:t>《</a:t>
            </a:r>
            <a:r>
              <a:rPr lang="zh-CN" altLang="en-US" sz="2000" b="1" dirty="0">
                <a:solidFill>
                  <a:srgbClr val="008080"/>
                </a:solidFill>
                <a:latin typeface="Times New Roman" panose="02020603050405020304" pitchFamily="18" charset="0"/>
                <a:ea typeface="幼圆" panose="02010509060101010101" pitchFamily="49" charset="-122"/>
                <a:sym typeface="Arial" panose="020B0604020202020204" pitchFamily="34" charset="0"/>
              </a:rPr>
              <a:t>中经专网</a:t>
            </a:r>
            <a:r>
              <a:rPr lang="en-US" altLang="zh-CN" sz="2000" b="1" dirty="0">
                <a:solidFill>
                  <a:srgbClr val="008080"/>
                </a:solidFill>
                <a:latin typeface="Times New Roman" panose="02020603050405020304" pitchFamily="18" charset="0"/>
                <a:ea typeface="幼圆" panose="02010509060101010101" pitchFamily="49" charset="-122"/>
                <a:sym typeface="Arial" panose="020B0604020202020204" pitchFamily="34" charset="0"/>
              </a:rPr>
              <a:t>》</a:t>
            </a:r>
            <a:r>
              <a:rPr lang="zh-CN" altLang="en-US" sz="2000" b="1" dirty="0">
                <a:solidFill>
                  <a:srgbClr val="008080"/>
                </a:solidFill>
                <a:latin typeface="Times New Roman" panose="02020603050405020304" pitchFamily="18" charset="0"/>
                <a:ea typeface="幼圆" panose="02010509060101010101" pitchFamily="49" charset="-122"/>
                <a:sym typeface="Arial" panose="020B0604020202020204" pitchFamily="34" charset="0"/>
              </a:rPr>
              <a:t>的信息资源安装到用户的内网使用，通过网络传输等途径，实现信息内容的同步更新</a:t>
            </a:r>
            <a:endParaRPr lang="zh-CN" altLang="en-US" sz="2000" b="1" dirty="0">
              <a:solidFill>
                <a:srgbClr val="008080"/>
              </a:solidFill>
              <a:latin typeface="Times New Roman" panose="02020603050405020304" pitchFamily="18" charset="0"/>
              <a:ea typeface="幼圆" panose="02010509060101010101" pitchFamily="49" charset="-122"/>
              <a:sym typeface="Arial" panose="020B0604020202020204" pitchFamily="34" charset="0"/>
            </a:endParaRPr>
          </a:p>
          <a:p>
            <a:pPr marL="342900" indent="-342900">
              <a:lnSpc>
                <a:spcPct val="150000"/>
              </a:lnSpc>
              <a:buClr>
                <a:srgbClr val="FF9900"/>
              </a:buClr>
            </a:pPr>
            <a:r>
              <a:rPr lang="zh-CN" altLang="en-US" sz="2000" b="1" dirty="0">
                <a:solidFill>
                  <a:srgbClr val="008080"/>
                </a:solidFill>
                <a:latin typeface="Times New Roman" panose="02020603050405020304" pitchFamily="18" charset="0"/>
                <a:ea typeface="幼圆" panose="02010509060101010101" pitchFamily="49" charset="-122"/>
                <a:sym typeface="Arial" panose="020B0604020202020204" pitchFamily="34" charset="0"/>
              </a:rPr>
              <a:t> </a:t>
            </a:r>
            <a:endParaRPr lang="en-US" altLang="zh-CN" sz="2000" b="1" dirty="0">
              <a:solidFill>
                <a:srgbClr val="008080"/>
              </a:solidFill>
              <a:latin typeface="幼圆" panose="02010509060101010101" pitchFamily="49" charset="-122"/>
              <a:ea typeface="幼圆" panose="02010509060101010101" pitchFamily="49" charset="-122"/>
              <a:sym typeface="Arial" panose="020B0604020202020204" pitchFamily="34" charset="0"/>
            </a:endParaRPr>
          </a:p>
          <a:p>
            <a:pPr marL="342900" indent="-342900">
              <a:lnSpc>
                <a:spcPct val="150000"/>
              </a:lnSpc>
              <a:buClr>
                <a:srgbClr val="FF9900"/>
              </a:buClr>
            </a:pPr>
            <a:r>
              <a:rPr lang="zh-CN" altLang="en-US" sz="2000" b="1" dirty="0">
                <a:solidFill>
                  <a:srgbClr val="008080"/>
                </a:solidFill>
                <a:latin typeface="宋体" panose="02010600030101010101" pitchFamily="2" charset="-122"/>
              </a:rPr>
              <a:t>★ </a:t>
            </a:r>
            <a:r>
              <a:rPr lang="zh-CN" altLang="en-US" sz="2000" b="1" dirty="0">
                <a:solidFill>
                  <a:srgbClr val="008080"/>
                </a:solidFill>
                <a:latin typeface="幼圆" panose="02010509060101010101" pitchFamily="49" charset="-122"/>
                <a:ea typeface="幼圆" panose="02010509060101010101" pitchFamily="49" charset="-122"/>
              </a:rPr>
              <a:t>在线访问方式是通过互联网访问</a:t>
            </a:r>
            <a:r>
              <a:rPr lang="en-US" altLang="zh-CN" sz="2000" b="1" dirty="0">
                <a:solidFill>
                  <a:srgbClr val="008080"/>
                </a:solidFill>
                <a:latin typeface="幼圆" panose="02010509060101010101" pitchFamily="49" charset="-122"/>
                <a:ea typeface="幼圆" panose="02010509060101010101" pitchFamily="49" charset="-122"/>
              </a:rPr>
              <a:t>《</a:t>
            </a:r>
            <a:r>
              <a:rPr lang="zh-CN" altLang="en-US" sz="2000" b="1" dirty="0">
                <a:solidFill>
                  <a:srgbClr val="008080"/>
                </a:solidFill>
                <a:latin typeface="幼圆" panose="02010509060101010101" pitchFamily="49" charset="-122"/>
                <a:ea typeface="幼圆" panose="02010509060101010101" pitchFamily="49" charset="-122"/>
              </a:rPr>
              <a:t>中经专网</a:t>
            </a:r>
            <a:r>
              <a:rPr lang="en-US" altLang="zh-CN" sz="2000" b="1" dirty="0">
                <a:solidFill>
                  <a:srgbClr val="008080"/>
                </a:solidFill>
                <a:latin typeface="幼圆" panose="02010509060101010101" pitchFamily="49" charset="-122"/>
                <a:ea typeface="幼圆" panose="02010509060101010101" pitchFamily="49" charset="-122"/>
              </a:rPr>
              <a:t>》</a:t>
            </a:r>
            <a:r>
              <a:rPr lang="zh-CN" altLang="en-US" sz="2000" b="1" dirty="0">
                <a:solidFill>
                  <a:srgbClr val="008080"/>
                </a:solidFill>
                <a:latin typeface="幼圆" panose="02010509060101010101" pitchFamily="49" charset="-122"/>
                <a:ea typeface="幼圆" panose="02010509060101010101" pitchFamily="49" charset="-122"/>
              </a:rPr>
              <a:t>的网址，登录认证后浏览信息内容</a:t>
            </a:r>
            <a:endParaRPr lang="zh-CN" altLang="en-US" sz="2000" b="1" dirty="0">
              <a:solidFill>
                <a:srgbClr val="008080"/>
              </a:solidFill>
              <a:latin typeface="幼圆" panose="02010509060101010101" pitchFamily="49" charset="-122"/>
              <a:ea typeface="幼圆" panose="02010509060101010101" pitchFamily="49" charset="-122"/>
              <a:sym typeface="Arial" panose="020B0604020202020204" pitchFamily="34" charset="0"/>
            </a:endParaRPr>
          </a:p>
        </p:txBody>
      </p:sp>
      <p:sp>
        <p:nvSpPr>
          <p:cNvPr id="26629" name="Text Box 3"/>
          <p:cNvSpPr txBox="1"/>
          <p:nvPr/>
        </p:nvSpPr>
        <p:spPr>
          <a:xfrm>
            <a:off x="468313" y="981075"/>
            <a:ext cx="6461125" cy="396875"/>
          </a:xfrm>
          <a:prstGeom prst="rect">
            <a:avLst/>
          </a:prstGeom>
          <a:solidFill>
            <a:schemeClr val="tx2"/>
          </a:solidFill>
          <a:ln w="9525">
            <a:noFill/>
          </a:ln>
        </p:spPr>
        <p:txBody>
          <a:bodyPr>
            <a:spAutoFit/>
          </a:bodyPr>
          <a:p>
            <a:pPr>
              <a:spcBef>
                <a:spcPct val="50000"/>
              </a:spcBef>
            </a:pPr>
            <a:r>
              <a:rPr lang="zh-CN" altLang="en-US" sz="2000" b="1" dirty="0">
                <a:solidFill>
                  <a:srgbClr val="C3E937"/>
                </a:solidFill>
                <a:latin typeface="Arial" panose="020B0604020202020204" pitchFamily="34" charset="0"/>
                <a:ea typeface="幼圆" panose="02010509060101010101" pitchFamily="49" charset="-122"/>
              </a:rPr>
              <a:t>中经专网的服务方式有两种，包括镜像和在线访问</a:t>
            </a:r>
            <a:endParaRPr lang="en-US" altLang="zh-CN" sz="2000" b="1" dirty="0">
              <a:solidFill>
                <a:srgbClr val="C3E937"/>
              </a:solidFill>
              <a:latin typeface="Arial" panose="020B0604020202020204" pitchFamily="34" charset="0"/>
              <a:ea typeface="幼圆" panose="02010509060101010101" pitchFamily="49" charset="-122"/>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圆角矩形 4"/>
          <p:cNvSpPr/>
          <p:nvPr/>
        </p:nvSpPr>
        <p:spPr>
          <a:xfrm>
            <a:off x="6643688" y="214313"/>
            <a:ext cx="2305050" cy="50482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800" b="1" i="0" u="none" strike="noStrike" kern="1200" cap="none" spc="0" normalizeH="0" baseline="0" noProof="0" dirty="0">
                <a:ln>
                  <a:noFill/>
                </a:ln>
                <a:solidFill>
                  <a:schemeClr val="lt1"/>
                </a:solidFill>
                <a:effectLst/>
                <a:uLnTx/>
                <a:uFillTx/>
                <a:latin typeface="+mn-lt"/>
                <a:ea typeface="+mn-ea"/>
                <a:cs typeface="+mn-cs"/>
              </a:rPr>
              <a:t>检 索使用</a:t>
            </a:r>
            <a:endParaRPr kumimoji="0" lang="zh-CN" altLang="en-US" sz="1800" b="1" i="0" u="none" strike="noStrike" kern="1200" cap="none" spc="0" normalizeH="0" baseline="0" noProof="0" dirty="0">
              <a:ln>
                <a:noFill/>
              </a:ln>
              <a:solidFill>
                <a:schemeClr val="lt1"/>
              </a:solidFill>
              <a:effectLst/>
              <a:uLnTx/>
              <a:uFillTx/>
              <a:latin typeface="+mn-lt"/>
              <a:ea typeface="+mn-ea"/>
              <a:cs typeface="+mn-cs"/>
            </a:endParaRPr>
          </a:p>
        </p:txBody>
      </p:sp>
      <p:sp>
        <p:nvSpPr>
          <p:cNvPr id="27651" name="Text Box 3"/>
          <p:cNvSpPr txBox="1">
            <a:spLocks noChangeArrowheads="1"/>
          </p:cNvSpPr>
          <p:nvPr/>
        </p:nvSpPr>
        <p:spPr bwMode="auto">
          <a:xfrm>
            <a:off x="642938" y="1643063"/>
            <a:ext cx="8358188" cy="1338263"/>
          </a:xfrm>
          <a:prstGeom prst="rect">
            <a:avLst/>
          </a:prstGeom>
          <a:noFill/>
          <a:ln w="9525">
            <a:noFill/>
            <a:miter lim="800000"/>
          </a:ln>
        </p:spPr>
        <p:txBody>
          <a:bodyPr>
            <a:spAutoFit/>
          </a:bodyPr>
          <a:lstStyle/>
          <a:p>
            <a:pPr marL="342900" marR="0" indent="-342900" defTabSz="914400">
              <a:lnSpc>
                <a:spcPct val="150000"/>
              </a:lnSpc>
              <a:buClr>
                <a:schemeClr val="tx2">
                  <a:lumMod val="75000"/>
                </a:schemeClr>
              </a:buClr>
              <a:buSzTx/>
              <a:buFont typeface="宋体" panose="02010600030101010101" pitchFamily="2" charset="-122"/>
              <a:buChar char="★"/>
              <a:defRPr/>
            </a:pPr>
            <a:r>
              <a:rPr kumimoji="0" lang="zh-CN" altLang="en-US" b="1" kern="1200" cap="none" spc="0" normalizeH="0" baseline="0" noProof="0" dirty="0">
                <a:solidFill>
                  <a:srgbClr val="009999"/>
                </a:solidFill>
                <a:latin typeface="幼圆" panose="02010509060101010101" pitchFamily="49" charset="-122"/>
                <a:ea typeface="幼圆" panose="02010509060101010101" pitchFamily="49" charset="-122"/>
                <a:cs typeface="+mn-cs"/>
              </a:rPr>
              <a:t>在检索框中输入搜索的关键词，点击“搜索”按钮，可以调出所要查找的文献</a:t>
            </a:r>
            <a:endParaRPr kumimoji="0" lang="zh-CN" altLang="en-US" b="1" kern="1200" cap="none" spc="0" normalizeH="0" baseline="0" noProof="0" dirty="0">
              <a:solidFill>
                <a:srgbClr val="009999"/>
              </a:solidFill>
              <a:latin typeface="幼圆" panose="02010509060101010101" pitchFamily="49" charset="-122"/>
              <a:ea typeface="幼圆" panose="02010509060101010101" pitchFamily="49" charset="-122"/>
              <a:cs typeface="+mn-cs"/>
              <a:sym typeface="Arial" panose="020B0604020202020204" pitchFamily="34" charset="0"/>
            </a:endParaRPr>
          </a:p>
          <a:p>
            <a:pPr marL="342900" marR="0" indent="-342900" defTabSz="914400">
              <a:lnSpc>
                <a:spcPct val="150000"/>
              </a:lnSpc>
              <a:buClr>
                <a:srgbClr val="FF9900"/>
              </a:buClr>
              <a:buSzTx/>
              <a:buFontTx/>
              <a:buNone/>
              <a:defRPr/>
            </a:pPr>
            <a:r>
              <a:rPr kumimoji="0" lang="zh-CN" altLang="en-US" b="1" kern="1200" cap="none" spc="0" normalizeH="0" baseline="0" noProof="0" dirty="0">
                <a:solidFill>
                  <a:srgbClr val="009999"/>
                </a:solidFill>
                <a:latin typeface="Times New Roman" panose="02020603050405020304" pitchFamily="18" charset="0"/>
                <a:ea typeface="幼圆" panose="02010509060101010101" pitchFamily="49" charset="-122"/>
                <a:cs typeface="+mn-cs"/>
                <a:sym typeface="Arial" panose="020B0604020202020204" pitchFamily="34" charset="0"/>
              </a:rPr>
              <a:t> </a:t>
            </a:r>
            <a:endParaRPr kumimoji="0" lang="en-US" altLang="zh-CN" b="1" kern="1200" cap="none" spc="0" normalizeH="0" baseline="0" noProof="0" dirty="0">
              <a:solidFill>
                <a:srgbClr val="009999"/>
              </a:solidFill>
              <a:latin typeface="幼圆" panose="02010509060101010101" pitchFamily="49" charset="-122"/>
              <a:ea typeface="幼圆" panose="02010509060101010101" pitchFamily="49" charset="-122"/>
              <a:cs typeface="+mn-cs"/>
              <a:sym typeface="Arial" panose="020B0604020202020204" pitchFamily="34" charset="0"/>
            </a:endParaRPr>
          </a:p>
          <a:p>
            <a:pPr marL="342900" marR="0" indent="-342900" defTabSz="914400">
              <a:lnSpc>
                <a:spcPct val="150000"/>
              </a:lnSpc>
              <a:buClr>
                <a:srgbClr val="FF9900"/>
              </a:buClr>
              <a:buSzTx/>
              <a:buFontTx/>
              <a:buNone/>
              <a:defRPr/>
            </a:pPr>
            <a:endParaRPr kumimoji="0" lang="zh-CN" altLang="en-US" b="1" kern="1200" cap="none" spc="0" normalizeH="0" baseline="0" noProof="0" dirty="0">
              <a:solidFill>
                <a:srgbClr val="009999"/>
              </a:solidFill>
              <a:latin typeface="Times New Roman" panose="02020603050405020304" pitchFamily="18" charset="0"/>
              <a:ea typeface="幼圆" panose="02010509060101010101" pitchFamily="49" charset="-122"/>
              <a:cs typeface="+mn-cs"/>
              <a:sym typeface="Arial" panose="020B0604020202020204" pitchFamily="34" charset="0"/>
            </a:endParaRPr>
          </a:p>
        </p:txBody>
      </p:sp>
      <p:sp>
        <p:nvSpPr>
          <p:cNvPr id="27652" name="Text Box 3"/>
          <p:cNvSpPr txBox="1"/>
          <p:nvPr/>
        </p:nvSpPr>
        <p:spPr>
          <a:xfrm>
            <a:off x="642938" y="3857625"/>
            <a:ext cx="8247062" cy="1754188"/>
          </a:xfrm>
          <a:prstGeom prst="rect">
            <a:avLst/>
          </a:prstGeom>
          <a:noFill/>
          <a:ln w="9525">
            <a:noFill/>
          </a:ln>
        </p:spPr>
        <p:txBody>
          <a:bodyPr>
            <a:spAutoFit/>
          </a:bodyPr>
          <a:p>
            <a:pPr marL="342900" indent="-342900">
              <a:lnSpc>
                <a:spcPct val="150000"/>
              </a:lnSpc>
              <a:buClr>
                <a:srgbClr val="FF9900"/>
              </a:buClr>
            </a:pPr>
            <a:r>
              <a:rPr lang="zh-CN" altLang="en-US" b="1" dirty="0">
                <a:solidFill>
                  <a:schemeClr val="tx2"/>
                </a:solidFill>
                <a:latin typeface="Times New Roman" panose="02020603050405020304" pitchFamily="18" charset="0"/>
                <a:ea typeface="幼圆" panose="02010509060101010101" pitchFamily="49" charset="-122"/>
                <a:sym typeface="Arial" panose="020B0604020202020204" pitchFamily="34" charset="0"/>
              </a:rPr>
              <a:t> </a:t>
            </a:r>
            <a:r>
              <a:rPr lang="zh-CN" altLang="en-US" b="1" dirty="0">
                <a:solidFill>
                  <a:schemeClr val="tx2"/>
                </a:solidFill>
                <a:latin typeface="宋体" panose="02010600030101010101" pitchFamily="2" charset="-122"/>
              </a:rPr>
              <a:t>★ </a:t>
            </a:r>
            <a:r>
              <a:rPr lang="zh-CN" altLang="en-US" b="1" dirty="0">
                <a:solidFill>
                  <a:srgbClr val="009999"/>
                </a:solidFill>
                <a:latin typeface="幼圆" panose="02010509060101010101" pitchFamily="49" charset="-122"/>
                <a:ea typeface="幼圆" panose="02010509060101010101" pitchFamily="49" charset="-122"/>
              </a:rPr>
              <a:t>检索框设有“全部”、 “动态”、 “数表”、 “报告”、 “高级检索”、 “使用帮助”六个功能按钮</a:t>
            </a:r>
            <a:endParaRPr lang="zh-CN" altLang="en-US" b="1" dirty="0">
              <a:solidFill>
                <a:srgbClr val="009999"/>
              </a:solidFill>
              <a:latin typeface="幼圆" panose="02010509060101010101" pitchFamily="49" charset="-122"/>
              <a:ea typeface="幼圆" panose="02010509060101010101" pitchFamily="49" charset="-122"/>
              <a:sym typeface="Arial" panose="020B0604020202020204" pitchFamily="34" charset="0"/>
            </a:endParaRPr>
          </a:p>
          <a:p>
            <a:pPr marL="342900" indent="-342900">
              <a:lnSpc>
                <a:spcPct val="150000"/>
              </a:lnSpc>
              <a:buClr>
                <a:srgbClr val="FF9900"/>
              </a:buClr>
            </a:pPr>
            <a:r>
              <a:rPr lang="zh-CN" altLang="en-US" b="1" dirty="0">
                <a:solidFill>
                  <a:schemeClr val="tx2"/>
                </a:solidFill>
                <a:latin typeface="Times New Roman" panose="02020603050405020304" pitchFamily="18" charset="0"/>
                <a:ea typeface="幼圆" panose="02010509060101010101" pitchFamily="49" charset="-122"/>
                <a:sym typeface="Arial" panose="020B0604020202020204" pitchFamily="34" charset="0"/>
              </a:rPr>
              <a:t> </a:t>
            </a:r>
            <a:endParaRPr lang="en-US" altLang="zh-CN" b="1" dirty="0">
              <a:solidFill>
                <a:srgbClr val="008080"/>
              </a:solidFill>
              <a:latin typeface="幼圆" panose="02010509060101010101" pitchFamily="49" charset="-122"/>
              <a:ea typeface="幼圆" panose="02010509060101010101" pitchFamily="49" charset="-122"/>
              <a:sym typeface="Arial" panose="020B0604020202020204" pitchFamily="34" charset="0"/>
            </a:endParaRPr>
          </a:p>
          <a:p>
            <a:pPr marL="342900" indent="-342900">
              <a:lnSpc>
                <a:spcPct val="150000"/>
              </a:lnSpc>
              <a:buClr>
                <a:srgbClr val="FF9900"/>
              </a:buClr>
            </a:pPr>
            <a:endParaRPr lang="zh-CN" altLang="en-US" b="1" dirty="0">
              <a:solidFill>
                <a:srgbClr val="008080"/>
              </a:solidFill>
              <a:latin typeface="Times New Roman" panose="02020603050405020304" pitchFamily="18" charset="0"/>
              <a:ea typeface="幼圆" panose="02010509060101010101" pitchFamily="49" charset="-122"/>
              <a:sym typeface="Arial" panose="020B0604020202020204" pitchFamily="34" charset="0"/>
            </a:endParaRPr>
          </a:p>
        </p:txBody>
      </p:sp>
      <p:sp>
        <p:nvSpPr>
          <p:cNvPr id="27653" name="Text Box 3"/>
          <p:cNvSpPr txBox="1"/>
          <p:nvPr/>
        </p:nvSpPr>
        <p:spPr>
          <a:xfrm>
            <a:off x="714375" y="1143000"/>
            <a:ext cx="7143750" cy="396875"/>
          </a:xfrm>
          <a:prstGeom prst="rect">
            <a:avLst/>
          </a:prstGeom>
          <a:solidFill>
            <a:schemeClr val="tx2"/>
          </a:solidFill>
          <a:ln w="9525">
            <a:noFill/>
          </a:ln>
        </p:spPr>
        <p:txBody>
          <a:bodyPr>
            <a:spAutoFit/>
          </a:bodyPr>
          <a:p>
            <a:pPr>
              <a:spcBef>
                <a:spcPct val="50000"/>
              </a:spcBef>
            </a:pPr>
            <a:r>
              <a:rPr lang="zh-CN" altLang="en-US" sz="2000" b="1" dirty="0">
                <a:solidFill>
                  <a:srgbClr val="C3E937"/>
                </a:solidFill>
                <a:latin typeface="幼圆" panose="02010509060101010101" pitchFamily="49" charset="-122"/>
                <a:ea typeface="幼圆" panose="02010509060101010101" pitchFamily="49" charset="-122"/>
              </a:rPr>
              <a:t>使用中经专网数据库全文检索功能，可以查询所需要的文献</a:t>
            </a:r>
            <a:endParaRPr lang="en-US" altLang="zh-CN" sz="2000" b="1" dirty="0">
              <a:solidFill>
                <a:srgbClr val="C3E937"/>
              </a:solidFill>
              <a:latin typeface="Arial" panose="020B0604020202020204" pitchFamily="34" charset="0"/>
              <a:ea typeface="幼圆" panose="02010509060101010101" pitchFamily="49" charset="-122"/>
            </a:endParaRPr>
          </a:p>
        </p:txBody>
      </p:sp>
      <p:pic>
        <p:nvPicPr>
          <p:cNvPr id="27654" name="Picture 6" descr="C:\Users\dell\Desktop\ibenew_search.png"/>
          <p:cNvPicPr>
            <a:picLocks noChangeAspect="1"/>
          </p:cNvPicPr>
          <p:nvPr/>
        </p:nvPicPr>
        <p:blipFill>
          <a:blip r:embed="rId1"/>
          <a:stretch>
            <a:fillRect/>
          </a:stretch>
        </p:blipFill>
        <p:spPr>
          <a:xfrm>
            <a:off x="1187450" y="2349500"/>
            <a:ext cx="6994525" cy="1223963"/>
          </a:xfrm>
          <a:prstGeom prst="rect">
            <a:avLst/>
          </a:prstGeom>
          <a:noFill/>
          <a:ln w="9525">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8674" name="Text Box 3"/>
          <p:cNvSpPr txBox="1"/>
          <p:nvPr/>
        </p:nvSpPr>
        <p:spPr>
          <a:xfrm>
            <a:off x="428625" y="928688"/>
            <a:ext cx="8247063" cy="1754187"/>
          </a:xfrm>
          <a:prstGeom prst="rect">
            <a:avLst/>
          </a:prstGeom>
          <a:noFill/>
          <a:ln w="9525">
            <a:noFill/>
          </a:ln>
        </p:spPr>
        <p:txBody>
          <a:bodyPr>
            <a:spAutoFit/>
          </a:bodyPr>
          <a:p>
            <a:pPr marL="342900" indent="-342900">
              <a:lnSpc>
                <a:spcPct val="150000"/>
              </a:lnSpc>
              <a:buClr>
                <a:srgbClr val="FF9900"/>
              </a:buClr>
            </a:pPr>
            <a:r>
              <a:rPr lang="zh-CN" altLang="en-US" b="1" dirty="0">
                <a:solidFill>
                  <a:schemeClr val="tx2"/>
                </a:solidFill>
                <a:latin typeface="Times New Roman" panose="02020603050405020304" pitchFamily="18" charset="0"/>
                <a:ea typeface="幼圆" panose="02010509060101010101" pitchFamily="49" charset="-122"/>
                <a:sym typeface="Arial" panose="020B0604020202020204" pitchFamily="34" charset="0"/>
              </a:rPr>
              <a:t> </a:t>
            </a:r>
            <a:r>
              <a:rPr lang="zh-CN" altLang="en-US" b="1" dirty="0">
                <a:solidFill>
                  <a:schemeClr val="tx2"/>
                </a:solidFill>
                <a:latin typeface="宋体" panose="02010600030101010101" pitchFamily="2" charset="-122"/>
              </a:rPr>
              <a:t>★ </a:t>
            </a:r>
            <a:r>
              <a:rPr lang="zh-CN" altLang="en-US" b="1" dirty="0">
                <a:solidFill>
                  <a:srgbClr val="C00000"/>
                </a:solidFill>
                <a:latin typeface="幼圆" panose="02010509060101010101" pitchFamily="49" charset="-122"/>
                <a:ea typeface="幼圆" panose="02010509060101010101" pitchFamily="49" charset="-122"/>
              </a:rPr>
              <a:t>全部：</a:t>
            </a:r>
            <a:r>
              <a:rPr lang="zh-CN" altLang="en-US" b="1" dirty="0">
                <a:solidFill>
                  <a:srgbClr val="008080"/>
                </a:solidFill>
                <a:latin typeface="幼圆" panose="02010509060101010101" pitchFamily="49" charset="-122"/>
                <a:ea typeface="幼圆" panose="02010509060101010101" pitchFamily="49" charset="-122"/>
              </a:rPr>
              <a:t>选中“全部”按钮进行检索，可以调出全部文献中包含关键字的文献列表</a:t>
            </a:r>
            <a:endParaRPr lang="zh-CN" altLang="en-US" b="1" dirty="0">
              <a:solidFill>
                <a:srgbClr val="008080"/>
              </a:solidFill>
              <a:latin typeface="幼圆" panose="02010509060101010101" pitchFamily="49" charset="-122"/>
              <a:ea typeface="幼圆" panose="02010509060101010101" pitchFamily="49" charset="-122"/>
              <a:sym typeface="Arial" panose="020B0604020202020204" pitchFamily="34" charset="0"/>
            </a:endParaRPr>
          </a:p>
          <a:p>
            <a:pPr marL="342900" indent="-342900">
              <a:lnSpc>
                <a:spcPct val="150000"/>
              </a:lnSpc>
              <a:buClr>
                <a:srgbClr val="FF9900"/>
              </a:buClr>
            </a:pPr>
            <a:r>
              <a:rPr lang="zh-CN" altLang="en-US" b="1" dirty="0">
                <a:solidFill>
                  <a:schemeClr val="tx2"/>
                </a:solidFill>
                <a:latin typeface="Times New Roman" panose="02020603050405020304" pitchFamily="18" charset="0"/>
                <a:ea typeface="幼圆" panose="02010509060101010101" pitchFamily="49" charset="-122"/>
                <a:sym typeface="Arial" panose="020B0604020202020204" pitchFamily="34" charset="0"/>
              </a:rPr>
              <a:t> </a:t>
            </a:r>
            <a:endParaRPr lang="en-US" altLang="zh-CN" b="1" dirty="0">
              <a:solidFill>
                <a:srgbClr val="008080"/>
              </a:solidFill>
              <a:latin typeface="幼圆" panose="02010509060101010101" pitchFamily="49" charset="-122"/>
              <a:ea typeface="幼圆" panose="02010509060101010101" pitchFamily="49" charset="-122"/>
              <a:sym typeface="Arial" panose="020B0604020202020204" pitchFamily="34" charset="0"/>
            </a:endParaRPr>
          </a:p>
          <a:p>
            <a:pPr marL="342900" indent="-342900">
              <a:lnSpc>
                <a:spcPct val="150000"/>
              </a:lnSpc>
              <a:buClr>
                <a:srgbClr val="FF9900"/>
              </a:buClr>
            </a:pPr>
            <a:endParaRPr lang="zh-CN" altLang="en-US" b="1" dirty="0">
              <a:solidFill>
                <a:srgbClr val="008080"/>
              </a:solidFill>
              <a:latin typeface="Times New Roman" panose="02020603050405020304" pitchFamily="18" charset="0"/>
              <a:ea typeface="幼圆" panose="02010509060101010101" pitchFamily="49" charset="-122"/>
              <a:sym typeface="Arial" panose="020B0604020202020204" pitchFamily="34" charset="0"/>
            </a:endParaRPr>
          </a:p>
        </p:txBody>
      </p:sp>
      <p:sp>
        <p:nvSpPr>
          <p:cNvPr id="28675" name="Text Box 3"/>
          <p:cNvSpPr txBox="1"/>
          <p:nvPr/>
        </p:nvSpPr>
        <p:spPr>
          <a:xfrm>
            <a:off x="571500" y="2643188"/>
            <a:ext cx="8247063" cy="3600450"/>
          </a:xfrm>
          <a:prstGeom prst="rect">
            <a:avLst/>
          </a:prstGeom>
          <a:noFill/>
          <a:ln w="9525">
            <a:noFill/>
          </a:ln>
        </p:spPr>
        <p:txBody>
          <a:bodyPr>
            <a:spAutoFit/>
          </a:bodyPr>
          <a:p>
            <a:pPr marL="342900" indent="-342900">
              <a:lnSpc>
                <a:spcPct val="150000"/>
              </a:lnSpc>
              <a:buClr>
                <a:srgbClr val="FF9900"/>
              </a:buClr>
            </a:pPr>
            <a:r>
              <a:rPr lang="zh-CN" altLang="en-US" sz="1600" b="1" dirty="0">
                <a:solidFill>
                  <a:schemeClr val="tx2"/>
                </a:solidFill>
                <a:latin typeface="宋体" panose="02010600030101010101" pitchFamily="2" charset="-122"/>
              </a:rPr>
              <a:t>★ </a:t>
            </a:r>
            <a:r>
              <a:rPr lang="zh-CN" altLang="en-US" b="1" dirty="0">
                <a:solidFill>
                  <a:srgbClr val="C00000"/>
                </a:solidFill>
                <a:latin typeface="幼圆" panose="02010509060101010101" pitchFamily="49" charset="-122"/>
                <a:ea typeface="幼圆" panose="02010509060101010101" pitchFamily="49" charset="-122"/>
              </a:rPr>
              <a:t>动态：</a:t>
            </a:r>
            <a:r>
              <a:rPr lang="zh-CN" altLang="en-US" b="1" dirty="0">
                <a:solidFill>
                  <a:srgbClr val="008080"/>
                </a:solidFill>
                <a:latin typeface="幼圆" panose="02010509060101010101" pitchFamily="49" charset="-122"/>
                <a:ea typeface="幼圆" panose="02010509060101010101" pitchFamily="49" charset="-122"/>
              </a:rPr>
              <a:t>选中“动态”按钮进行检索，可以调出动态消息文献中包含关键字的文献列表</a:t>
            </a:r>
            <a:endParaRPr lang="en-US" altLang="zh-CN" b="1" dirty="0">
              <a:solidFill>
                <a:srgbClr val="008080"/>
              </a:solidFill>
              <a:latin typeface="幼圆" panose="02010509060101010101" pitchFamily="49" charset="-122"/>
              <a:ea typeface="幼圆" panose="02010509060101010101" pitchFamily="49" charset="-122"/>
            </a:endParaRPr>
          </a:p>
          <a:p>
            <a:pPr marL="342900" indent="-342900">
              <a:lnSpc>
                <a:spcPct val="150000"/>
              </a:lnSpc>
              <a:buClr>
                <a:srgbClr val="FF9900"/>
              </a:buClr>
            </a:pPr>
            <a:r>
              <a:rPr lang="zh-CN" altLang="en-US" b="1" dirty="0">
                <a:solidFill>
                  <a:schemeClr val="tx2"/>
                </a:solidFill>
                <a:latin typeface="幼圆" panose="02010509060101010101" pitchFamily="49" charset="-122"/>
                <a:ea typeface="幼圆" panose="02010509060101010101" pitchFamily="49" charset="-122"/>
              </a:rPr>
              <a:t>★ </a:t>
            </a:r>
            <a:r>
              <a:rPr lang="zh-CN" altLang="en-US" b="1" dirty="0">
                <a:solidFill>
                  <a:srgbClr val="C00000"/>
                </a:solidFill>
                <a:latin typeface="幼圆" panose="02010509060101010101" pitchFamily="49" charset="-122"/>
                <a:ea typeface="幼圆" panose="02010509060101010101" pitchFamily="49" charset="-122"/>
              </a:rPr>
              <a:t>数表：</a:t>
            </a:r>
            <a:r>
              <a:rPr lang="zh-CN" altLang="en-US" b="1" dirty="0">
                <a:solidFill>
                  <a:srgbClr val="008080"/>
                </a:solidFill>
                <a:latin typeface="幼圆" panose="02010509060101010101" pitchFamily="49" charset="-122"/>
                <a:ea typeface="幼圆" panose="02010509060101010101" pitchFamily="49" charset="-122"/>
              </a:rPr>
              <a:t>选中“数表”按钮进行检索，可以调出图表文献中包含关键字的文献列表</a:t>
            </a:r>
            <a:endParaRPr lang="en-US" altLang="zh-CN" b="1" dirty="0">
              <a:solidFill>
                <a:srgbClr val="008080"/>
              </a:solidFill>
              <a:latin typeface="幼圆" panose="02010509060101010101" pitchFamily="49" charset="-122"/>
              <a:ea typeface="幼圆" panose="02010509060101010101" pitchFamily="49" charset="-122"/>
            </a:endParaRPr>
          </a:p>
          <a:p>
            <a:pPr marL="342900" indent="-342900">
              <a:lnSpc>
                <a:spcPct val="150000"/>
              </a:lnSpc>
              <a:buClr>
                <a:srgbClr val="FF9900"/>
              </a:buClr>
            </a:pPr>
            <a:r>
              <a:rPr lang="zh-CN" altLang="en-US" b="1" dirty="0">
                <a:solidFill>
                  <a:schemeClr val="tx2"/>
                </a:solidFill>
                <a:latin typeface="幼圆" panose="02010509060101010101" pitchFamily="49" charset="-122"/>
                <a:ea typeface="幼圆" panose="02010509060101010101" pitchFamily="49" charset="-122"/>
              </a:rPr>
              <a:t>★ </a:t>
            </a:r>
            <a:r>
              <a:rPr lang="zh-CN" altLang="en-US" b="1" dirty="0">
                <a:solidFill>
                  <a:srgbClr val="C00000"/>
                </a:solidFill>
                <a:latin typeface="幼圆" panose="02010509060101010101" pitchFamily="49" charset="-122"/>
                <a:ea typeface="幼圆" panose="02010509060101010101" pitchFamily="49" charset="-122"/>
              </a:rPr>
              <a:t>报告：</a:t>
            </a:r>
            <a:r>
              <a:rPr lang="zh-CN" altLang="en-US" b="1" dirty="0">
                <a:solidFill>
                  <a:srgbClr val="008080"/>
                </a:solidFill>
                <a:latin typeface="幼圆" panose="02010509060101010101" pitchFamily="49" charset="-122"/>
                <a:ea typeface="幼圆" panose="02010509060101010101" pitchFamily="49" charset="-122"/>
              </a:rPr>
              <a:t>选中“报告”按钮进行检索，可以调出报告文献中包含关键字的文献列表</a:t>
            </a:r>
            <a:endParaRPr lang="en-US" altLang="zh-CN" b="1" dirty="0">
              <a:solidFill>
                <a:srgbClr val="008080"/>
              </a:solidFill>
              <a:latin typeface="幼圆" panose="02010509060101010101" pitchFamily="49" charset="-122"/>
              <a:ea typeface="幼圆" panose="02010509060101010101" pitchFamily="49" charset="-122"/>
            </a:endParaRPr>
          </a:p>
          <a:p>
            <a:pPr marL="342900" indent="-342900">
              <a:lnSpc>
                <a:spcPct val="150000"/>
              </a:lnSpc>
              <a:buClr>
                <a:srgbClr val="FF9900"/>
              </a:buClr>
            </a:pPr>
            <a:r>
              <a:rPr lang="zh-CN" altLang="en-US" b="1" dirty="0">
                <a:solidFill>
                  <a:schemeClr val="tx2"/>
                </a:solidFill>
                <a:latin typeface="幼圆" panose="02010509060101010101" pitchFamily="49" charset="-122"/>
                <a:ea typeface="幼圆" panose="02010509060101010101" pitchFamily="49" charset="-122"/>
              </a:rPr>
              <a:t>★ </a:t>
            </a:r>
            <a:r>
              <a:rPr lang="zh-CN" altLang="en-US" b="1" dirty="0">
                <a:solidFill>
                  <a:srgbClr val="C00000"/>
                </a:solidFill>
                <a:latin typeface="幼圆" panose="02010509060101010101" pitchFamily="49" charset="-122"/>
                <a:ea typeface="幼圆" panose="02010509060101010101" pitchFamily="49" charset="-122"/>
              </a:rPr>
              <a:t>高级搜索：</a:t>
            </a:r>
            <a:r>
              <a:rPr lang="zh-CN" altLang="en-US" b="1" dirty="0">
                <a:solidFill>
                  <a:srgbClr val="008080"/>
                </a:solidFill>
                <a:latin typeface="幼圆" panose="02010509060101010101" pitchFamily="49" charset="-122"/>
                <a:ea typeface="幼圆" panose="02010509060101010101" pitchFamily="49" charset="-122"/>
              </a:rPr>
              <a:t>点击“高级搜索”按钮，可以调出高级检索界面，进行关键字与栏目、排序、发布时间等属性的组合检索，提高检索效率</a:t>
            </a:r>
            <a:endParaRPr lang="en-US" altLang="zh-CN" b="1" dirty="0">
              <a:solidFill>
                <a:srgbClr val="008080"/>
              </a:solidFill>
              <a:latin typeface="幼圆" panose="02010509060101010101" pitchFamily="49" charset="-122"/>
              <a:ea typeface="幼圆" panose="02010509060101010101" pitchFamily="49" charset="-122"/>
            </a:endParaRPr>
          </a:p>
          <a:p>
            <a:pPr marL="342900" indent="-342900">
              <a:lnSpc>
                <a:spcPct val="150000"/>
              </a:lnSpc>
              <a:buClr>
                <a:srgbClr val="FF9900"/>
              </a:buClr>
            </a:pPr>
            <a:endParaRPr lang="en-US" altLang="zh-CN" sz="1600" b="1" dirty="0">
              <a:solidFill>
                <a:srgbClr val="008080"/>
              </a:solidFill>
              <a:latin typeface="宋体" panose="02010600030101010101" pitchFamily="2" charset="-122"/>
            </a:endParaRPr>
          </a:p>
          <a:p>
            <a:pPr marL="342900" indent="-342900">
              <a:lnSpc>
                <a:spcPct val="150000"/>
              </a:lnSpc>
              <a:buClr>
                <a:srgbClr val="FF9900"/>
              </a:buClr>
            </a:pPr>
            <a:endParaRPr lang="zh-CN" altLang="en-US" sz="1600" b="1" dirty="0">
              <a:solidFill>
                <a:srgbClr val="008080"/>
              </a:solidFill>
              <a:latin typeface="Times New Roman" panose="02020603050405020304" pitchFamily="18" charset="0"/>
              <a:ea typeface="幼圆" panose="02010509060101010101" pitchFamily="49" charset="-122"/>
              <a:sym typeface="Arial" panose="020B0604020202020204" pitchFamily="34" charset="0"/>
            </a:endParaRPr>
          </a:p>
          <a:p>
            <a:pPr marL="342900" indent="-342900">
              <a:lnSpc>
                <a:spcPct val="150000"/>
              </a:lnSpc>
              <a:buClr>
                <a:srgbClr val="FF9900"/>
              </a:buClr>
            </a:pPr>
            <a:r>
              <a:rPr lang="zh-CN" altLang="en-US" b="1" dirty="0">
                <a:solidFill>
                  <a:schemeClr val="tx2"/>
                </a:solidFill>
                <a:latin typeface="Times New Roman" panose="02020603050405020304" pitchFamily="18" charset="0"/>
                <a:ea typeface="幼圆" panose="02010509060101010101" pitchFamily="49" charset="-122"/>
                <a:sym typeface="Arial" panose="020B0604020202020204" pitchFamily="34" charset="0"/>
              </a:rPr>
              <a:t> </a:t>
            </a:r>
            <a:endParaRPr lang="en-US" altLang="zh-CN" b="1" dirty="0">
              <a:solidFill>
                <a:srgbClr val="008080"/>
              </a:solidFill>
              <a:latin typeface="幼圆" panose="02010509060101010101" pitchFamily="49" charset="-122"/>
              <a:ea typeface="幼圆" panose="02010509060101010101" pitchFamily="49" charset="-122"/>
              <a:sym typeface="Arial" panose="020B0604020202020204" pitchFamily="34" charset="0"/>
            </a:endParaRPr>
          </a:p>
          <a:p>
            <a:pPr marL="342900" indent="-342900">
              <a:lnSpc>
                <a:spcPct val="150000"/>
              </a:lnSpc>
              <a:buClr>
                <a:srgbClr val="FF9900"/>
              </a:buClr>
            </a:pPr>
            <a:endParaRPr lang="zh-CN" altLang="en-US" b="1" dirty="0">
              <a:solidFill>
                <a:srgbClr val="008080"/>
              </a:solidFill>
              <a:latin typeface="Times New Roman" panose="02020603050405020304" pitchFamily="18" charset="0"/>
              <a:ea typeface="幼圆" panose="02010509060101010101" pitchFamily="49" charset="-122"/>
              <a:sym typeface="Arial" panose="020B0604020202020204" pitchFamily="34" charset="0"/>
            </a:endParaRPr>
          </a:p>
        </p:txBody>
      </p:sp>
      <p:sp>
        <p:nvSpPr>
          <p:cNvPr id="6" name="圆角矩形 5"/>
          <p:cNvSpPr/>
          <p:nvPr/>
        </p:nvSpPr>
        <p:spPr>
          <a:xfrm>
            <a:off x="6643688" y="214313"/>
            <a:ext cx="2305050" cy="50482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800" b="1" i="0" u="none" strike="noStrike" kern="1200" cap="none" spc="0" normalizeH="0" baseline="0" noProof="0" dirty="0">
                <a:ln>
                  <a:noFill/>
                </a:ln>
                <a:solidFill>
                  <a:schemeClr val="lt1"/>
                </a:solidFill>
                <a:effectLst/>
                <a:uLnTx/>
                <a:uFillTx/>
                <a:latin typeface="+mn-lt"/>
                <a:ea typeface="+mn-ea"/>
                <a:cs typeface="+mn-cs"/>
              </a:rPr>
              <a:t>检 索使用</a:t>
            </a:r>
            <a:endParaRPr kumimoji="0" lang="zh-CN" altLang="en-US" sz="1800" b="1" i="0" u="none" strike="noStrike" kern="1200" cap="none" spc="0" normalizeH="0" baseline="0" noProof="0" dirty="0">
              <a:ln>
                <a:noFill/>
              </a:ln>
              <a:solidFill>
                <a:schemeClr val="lt1"/>
              </a:solidFill>
              <a:effectLst/>
              <a:uLnTx/>
              <a:uFillTx/>
              <a:latin typeface="+mn-lt"/>
              <a:ea typeface="+mn-ea"/>
              <a:cs typeface="+mn-cs"/>
            </a:endParaRPr>
          </a:p>
        </p:txBody>
      </p:sp>
      <p:pic>
        <p:nvPicPr>
          <p:cNvPr id="28677" name="Picture 6" descr="C:\Users\dell\Desktop\ibenew_search.png"/>
          <p:cNvPicPr>
            <a:picLocks noChangeAspect="1"/>
          </p:cNvPicPr>
          <p:nvPr/>
        </p:nvPicPr>
        <p:blipFill>
          <a:blip r:embed="rId1"/>
          <a:stretch>
            <a:fillRect/>
          </a:stretch>
        </p:blipFill>
        <p:spPr>
          <a:xfrm>
            <a:off x="1835150" y="1628775"/>
            <a:ext cx="5715000" cy="1000125"/>
          </a:xfrm>
          <a:prstGeom prst="rect">
            <a:avLst/>
          </a:prstGeom>
          <a:noFill/>
          <a:ln w="9525">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TextBox 4"/>
          <p:cNvSpPr txBox="1"/>
          <p:nvPr/>
        </p:nvSpPr>
        <p:spPr>
          <a:xfrm>
            <a:off x="5429250" y="357188"/>
            <a:ext cx="3500438" cy="369888"/>
          </a:xfrm>
          <a:prstGeom prst="rect">
            <a:avLst/>
          </a:prstGeom>
          <a:noFill/>
        </p:spPr>
        <p:txBody>
          <a:bodyPr>
            <a:spAutoFit/>
          </a:bodyPr>
          <a:lstStyle/>
          <a:p>
            <a:pPr marR="0" algn="ctr" defTabSz="914400">
              <a:buClrTx/>
              <a:buSzTx/>
              <a:buFontTx/>
              <a:buNone/>
              <a:defRPr/>
            </a:pPr>
            <a:r>
              <a:rPr kumimoji="0" lang="zh-CN" altLang="en-US" kern="1200" cap="none" spc="0" normalizeH="0" baseline="0" noProof="0" dirty="0">
                <a:latin typeface="+mj-ea"/>
                <a:ea typeface="+mj-ea"/>
                <a:cs typeface="+mn-cs"/>
              </a:rPr>
              <a:t>中经专网  </a:t>
            </a:r>
            <a:r>
              <a:rPr kumimoji="0" lang="en-US" altLang="zh-CN" kern="1200" cap="none" spc="0" normalizeH="0" baseline="0" noProof="0" dirty="0">
                <a:latin typeface="+mj-ea"/>
                <a:ea typeface="+mj-ea"/>
                <a:cs typeface="+mn-cs"/>
              </a:rPr>
              <a:t>http://ibe.cei.cn</a:t>
            </a:r>
            <a:endParaRPr kumimoji="0" lang="zh-CN" altLang="en-US" kern="1200" cap="none" spc="0" normalizeH="0" baseline="0" noProof="0" dirty="0">
              <a:latin typeface="+mj-ea"/>
              <a:ea typeface="+mj-ea"/>
              <a:cs typeface="+mn-cs"/>
            </a:endParaRPr>
          </a:p>
        </p:txBody>
      </p:sp>
      <p:pic>
        <p:nvPicPr>
          <p:cNvPr id="7" name="图片 6"/>
          <p:cNvPicPr>
            <a:picLocks noChangeAspect="1"/>
          </p:cNvPicPr>
          <p:nvPr/>
        </p:nvPicPr>
        <p:blipFill>
          <a:blip r:embed="rId1"/>
          <a:stretch>
            <a:fillRect/>
          </a:stretch>
        </p:blipFill>
        <p:spPr>
          <a:xfrm>
            <a:off x="323215" y="908685"/>
            <a:ext cx="8453755" cy="4224655"/>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9698" name="Text Box 3"/>
          <p:cNvSpPr txBox="1"/>
          <p:nvPr/>
        </p:nvSpPr>
        <p:spPr>
          <a:xfrm>
            <a:off x="285750" y="1071563"/>
            <a:ext cx="8247063" cy="1338262"/>
          </a:xfrm>
          <a:prstGeom prst="rect">
            <a:avLst/>
          </a:prstGeom>
          <a:noFill/>
          <a:ln w="9525">
            <a:noFill/>
          </a:ln>
        </p:spPr>
        <p:txBody>
          <a:bodyPr>
            <a:spAutoFit/>
          </a:bodyPr>
          <a:p>
            <a:pPr marL="342900" indent="-342900">
              <a:lnSpc>
                <a:spcPct val="150000"/>
              </a:lnSpc>
              <a:buClr>
                <a:srgbClr val="FF9900"/>
              </a:buClr>
            </a:pPr>
            <a:endParaRPr lang="en-US" altLang="zh-CN" b="1" dirty="0">
              <a:solidFill>
                <a:schemeClr val="tx2"/>
              </a:solidFill>
              <a:latin typeface="宋体" panose="02010600030101010101" pitchFamily="2" charset="-122"/>
            </a:endParaRPr>
          </a:p>
          <a:p>
            <a:pPr marL="342900" indent="-342900">
              <a:lnSpc>
                <a:spcPct val="150000"/>
              </a:lnSpc>
              <a:buClr>
                <a:srgbClr val="FF9900"/>
              </a:buClr>
            </a:pPr>
            <a:r>
              <a:rPr lang="zh-CN" altLang="en-US" b="1" dirty="0">
                <a:solidFill>
                  <a:schemeClr val="tx2"/>
                </a:solidFill>
                <a:latin typeface="Times New Roman" panose="02020603050405020304" pitchFamily="18" charset="0"/>
                <a:ea typeface="幼圆" panose="02010509060101010101" pitchFamily="49" charset="-122"/>
                <a:sym typeface="Arial" panose="020B0604020202020204" pitchFamily="34" charset="0"/>
              </a:rPr>
              <a:t> </a:t>
            </a:r>
            <a:endParaRPr lang="en-US" altLang="zh-CN" b="1" dirty="0">
              <a:solidFill>
                <a:srgbClr val="008080"/>
              </a:solidFill>
              <a:latin typeface="幼圆" panose="02010509060101010101" pitchFamily="49" charset="-122"/>
              <a:ea typeface="幼圆" panose="02010509060101010101" pitchFamily="49" charset="-122"/>
              <a:sym typeface="Arial" panose="020B0604020202020204" pitchFamily="34" charset="0"/>
            </a:endParaRPr>
          </a:p>
          <a:p>
            <a:pPr marL="342900" indent="-342900">
              <a:lnSpc>
                <a:spcPct val="150000"/>
              </a:lnSpc>
              <a:buClr>
                <a:srgbClr val="FF9900"/>
              </a:buClr>
            </a:pPr>
            <a:endParaRPr lang="zh-CN" altLang="en-US" b="1" dirty="0">
              <a:solidFill>
                <a:srgbClr val="008080"/>
              </a:solidFill>
              <a:latin typeface="Times New Roman" panose="02020603050405020304" pitchFamily="18" charset="0"/>
              <a:ea typeface="幼圆" panose="02010509060101010101" pitchFamily="49" charset="-122"/>
              <a:sym typeface="Arial" panose="020B0604020202020204" pitchFamily="34" charset="0"/>
            </a:endParaRPr>
          </a:p>
        </p:txBody>
      </p:sp>
      <p:sp>
        <p:nvSpPr>
          <p:cNvPr id="29700" name="Text Box 3"/>
          <p:cNvSpPr txBox="1">
            <a:spLocks noChangeArrowheads="1"/>
          </p:cNvSpPr>
          <p:nvPr/>
        </p:nvSpPr>
        <p:spPr bwMode="auto">
          <a:xfrm>
            <a:off x="428625" y="1714500"/>
            <a:ext cx="8247063" cy="3600450"/>
          </a:xfrm>
          <a:prstGeom prst="rect">
            <a:avLst/>
          </a:prstGeom>
          <a:noFill/>
          <a:ln w="9525">
            <a:noFill/>
            <a:miter lim="800000"/>
          </a:ln>
        </p:spPr>
        <p:txBody>
          <a:bodyPr>
            <a:spAutoFit/>
          </a:bodyPr>
          <a:lstStyle/>
          <a:p>
            <a:pPr marL="342900" marR="0" indent="-342900" defTabSz="914400">
              <a:lnSpc>
                <a:spcPct val="150000"/>
              </a:lnSpc>
              <a:buClr>
                <a:srgbClr val="FF9900"/>
              </a:buClr>
              <a:buSzTx/>
              <a:buFontTx/>
              <a:buNone/>
              <a:defRPr/>
            </a:pPr>
            <a:r>
              <a:rPr kumimoji="0" lang="zh-CN" altLang="en-US" sz="2000" b="1" kern="1200" cap="none" spc="0" normalizeH="0" baseline="0" noProof="0" dirty="0">
                <a:solidFill>
                  <a:schemeClr val="tx2"/>
                </a:solidFill>
                <a:latin typeface="宋体" panose="02010600030101010101" pitchFamily="2" charset="-122"/>
                <a:ea typeface="宋体" panose="02010600030101010101" pitchFamily="2" charset="-122"/>
                <a:cs typeface="+mn-cs"/>
              </a:rPr>
              <a:t>★ </a:t>
            </a:r>
            <a:r>
              <a:rPr kumimoji="0" lang="zh-CN" altLang="en-US" sz="2000" b="1" kern="1200" cap="none" spc="0" normalizeH="0" baseline="0" noProof="0" dirty="0">
                <a:solidFill>
                  <a:srgbClr val="008080"/>
                </a:solidFill>
                <a:latin typeface="幼圆" panose="02010509060101010101" pitchFamily="49" charset="-122"/>
                <a:ea typeface="幼圆" panose="02010509060101010101" pitchFamily="49" charset="-122"/>
                <a:cs typeface="+mn-cs"/>
              </a:rPr>
              <a:t>如果多个关键字之间是“或”的关系，请用逗号</a:t>
            </a:r>
            <a:r>
              <a:rPr kumimoji="0" lang="zh-CN" altLang="en-US" sz="2000" b="1" kern="1200" cap="none" spc="0" normalizeH="0" baseline="0" noProof="0" dirty="0">
                <a:solidFill>
                  <a:srgbClr val="C00000"/>
                </a:solidFill>
                <a:latin typeface="幼圆" panose="02010509060101010101" pitchFamily="49" charset="-122"/>
                <a:ea typeface="幼圆" panose="02010509060101010101" pitchFamily="49" charset="-122"/>
                <a:cs typeface="+mn-cs"/>
              </a:rPr>
              <a:t>（“</a:t>
            </a:r>
            <a:r>
              <a:rPr kumimoji="0" lang="en-US" altLang="zh-CN" sz="2000" b="1" kern="1200" cap="none" spc="0" normalizeH="0" baseline="0" noProof="0" dirty="0">
                <a:solidFill>
                  <a:srgbClr val="C00000"/>
                </a:solidFill>
                <a:latin typeface="幼圆" panose="02010509060101010101" pitchFamily="49" charset="-122"/>
                <a:ea typeface="幼圆" panose="02010509060101010101" pitchFamily="49" charset="-122"/>
                <a:cs typeface="+mn-cs"/>
              </a:rPr>
              <a:t>,”</a:t>
            </a:r>
            <a:r>
              <a:rPr kumimoji="0" lang="zh-CN" altLang="en-US" sz="2000" b="1" kern="1200" cap="none" spc="0" normalizeH="0" baseline="0" noProof="0" dirty="0">
                <a:solidFill>
                  <a:srgbClr val="C00000"/>
                </a:solidFill>
                <a:latin typeface="幼圆" panose="02010509060101010101" pitchFamily="49" charset="-122"/>
                <a:ea typeface="幼圆" panose="02010509060101010101" pitchFamily="49" charset="-122"/>
                <a:cs typeface="+mn-cs"/>
              </a:rPr>
              <a:t>）</a:t>
            </a:r>
            <a:r>
              <a:rPr kumimoji="0" lang="zh-CN" altLang="en-US" sz="2000" b="1" kern="1200" cap="none" spc="0" normalizeH="0" baseline="0" noProof="0" dirty="0">
                <a:solidFill>
                  <a:srgbClr val="008080"/>
                </a:solidFill>
                <a:latin typeface="幼圆" panose="02010509060101010101" pitchFamily="49" charset="-122"/>
                <a:ea typeface="幼圆" panose="02010509060101010101" pitchFamily="49" charset="-122"/>
                <a:cs typeface="+mn-cs"/>
              </a:rPr>
              <a:t>隔开，例如“经济</a:t>
            </a:r>
            <a:r>
              <a:rPr kumimoji="0" lang="en-US" altLang="zh-CN" sz="2000" b="1" kern="1200" cap="none" spc="0" normalizeH="0" baseline="0" noProof="0" dirty="0">
                <a:solidFill>
                  <a:srgbClr val="008080"/>
                </a:solidFill>
                <a:latin typeface="幼圆" panose="02010509060101010101" pitchFamily="49" charset="-122"/>
                <a:ea typeface="幼圆" panose="02010509060101010101" pitchFamily="49" charset="-122"/>
                <a:cs typeface="+mn-cs"/>
              </a:rPr>
              <a:t>,</a:t>
            </a:r>
            <a:r>
              <a:rPr kumimoji="0" lang="zh-CN" altLang="en-US" sz="2000" b="1" kern="1200" cap="none" spc="0" normalizeH="0" baseline="0" noProof="0" dirty="0">
                <a:solidFill>
                  <a:srgbClr val="008080"/>
                </a:solidFill>
                <a:latin typeface="幼圆" panose="02010509060101010101" pitchFamily="49" charset="-122"/>
                <a:ea typeface="幼圆" panose="02010509060101010101" pitchFamily="49" charset="-122"/>
                <a:cs typeface="+mn-cs"/>
              </a:rPr>
              <a:t>信息”，检索结果包括文献正文中含有“经济”或“信息”的内容列表</a:t>
            </a:r>
            <a:endParaRPr kumimoji="0" lang="zh-CN" altLang="en-US" sz="2000" b="1" kern="1200" cap="none" spc="0" normalizeH="0" baseline="0" noProof="0" dirty="0">
              <a:solidFill>
                <a:srgbClr val="008080"/>
              </a:solidFill>
              <a:latin typeface="幼圆" panose="02010509060101010101" pitchFamily="49" charset="-122"/>
              <a:ea typeface="幼圆" panose="02010509060101010101" pitchFamily="49" charset="-122"/>
              <a:cs typeface="+mn-cs"/>
              <a:sym typeface="Arial" panose="020B0604020202020204" pitchFamily="34" charset="0"/>
            </a:endParaRPr>
          </a:p>
          <a:p>
            <a:pPr marL="342900" marR="0" indent="-342900" defTabSz="914400">
              <a:lnSpc>
                <a:spcPct val="150000"/>
              </a:lnSpc>
              <a:buClr>
                <a:srgbClr val="FF9900"/>
              </a:buClr>
              <a:buSzTx/>
              <a:buFontTx/>
              <a:buNone/>
              <a:defRPr/>
            </a:pPr>
            <a:endParaRPr kumimoji="0" lang="en-US" altLang="zh-CN" sz="2000" b="1" kern="1200" cap="none" spc="0" normalizeH="0" baseline="0" noProof="0" dirty="0">
              <a:solidFill>
                <a:srgbClr val="008080"/>
              </a:solidFill>
              <a:latin typeface="幼圆" panose="02010509060101010101" pitchFamily="49" charset="-122"/>
              <a:ea typeface="幼圆" panose="02010509060101010101" pitchFamily="49" charset="-122"/>
              <a:cs typeface="+mn-cs"/>
            </a:endParaRPr>
          </a:p>
          <a:p>
            <a:pPr marL="342900" marR="0" indent="-342900" defTabSz="914400">
              <a:lnSpc>
                <a:spcPct val="150000"/>
              </a:lnSpc>
              <a:buClr>
                <a:schemeClr val="tx2">
                  <a:lumMod val="75000"/>
                </a:schemeClr>
              </a:buClr>
              <a:buSzTx/>
              <a:buFont typeface="宋体" panose="02010600030101010101" pitchFamily="2" charset="-122"/>
              <a:buChar char="★"/>
              <a:defRPr/>
            </a:pPr>
            <a:r>
              <a:rPr kumimoji="0" lang="zh-CN" altLang="en-US" sz="2000" b="1" kern="1200" cap="none" spc="0" normalizeH="0" baseline="0" noProof="0" dirty="0">
                <a:solidFill>
                  <a:srgbClr val="008080"/>
                </a:solidFill>
                <a:latin typeface="幼圆" panose="02010509060101010101" pitchFamily="49" charset="-122"/>
                <a:ea typeface="幼圆" panose="02010509060101010101" pitchFamily="49" charset="-122"/>
                <a:cs typeface="+mn-cs"/>
              </a:rPr>
              <a:t>如果多个关键字之间是“与”的关系请用分号</a:t>
            </a:r>
            <a:r>
              <a:rPr kumimoji="0" lang="zh-CN" altLang="en-US" sz="2000" b="1" kern="1200" cap="none" spc="0" normalizeH="0" baseline="0" noProof="0" dirty="0">
                <a:solidFill>
                  <a:srgbClr val="C00000"/>
                </a:solidFill>
                <a:latin typeface="幼圆" panose="02010509060101010101" pitchFamily="49" charset="-122"/>
                <a:ea typeface="幼圆" panose="02010509060101010101" pitchFamily="49" charset="-122"/>
                <a:cs typeface="+mn-cs"/>
              </a:rPr>
              <a:t>（“；</a:t>
            </a:r>
            <a:r>
              <a:rPr kumimoji="0" lang="en-US" altLang="zh-CN" sz="2000" b="1" kern="1200" cap="none" spc="0" normalizeH="0" baseline="0" noProof="0" dirty="0">
                <a:solidFill>
                  <a:srgbClr val="C00000"/>
                </a:solidFill>
                <a:latin typeface="幼圆" panose="02010509060101010101" pitchFamily="49" charset="-122"/>
                <a:ea typeface="幼圆" panose="02010509060101010101" pitchFamily="49" charset="-122"/>
                <a:cs typeface="+mn-cs"/>
              </a:rPr>
              <a:t>”</a:t>
            </a:r>
            <a:r>
              <a:rPr kumimoji="0" lang="zh-CN" altLang="en-US" sz="2000" b="1" kern="1200" cap="none" spc="0" normalizeH="0" baseline="0" noProof="0" dirty="0">
                <a:solidFill>
                  <a:srgbClr val="C00000"/>
                </a:solidFill>
                <a:latin typeface="幼圆" panose="02010509060101010101" pitchFamily="49" charset="-122"/>
                <a:ea typeface="幼圆" panose="02010509060101010101" pitchFamily="49" charset="-122"/>
                <a:cs typeface="+mn-cs"/>
              </a:rPr>
              <a:t>）</a:t>
            </a:r>
            <a:r>
              <a:rPr kumimoji="0" lang="zh-CN" altLang="en-US" sz="2000" b="1" kern="1200" cap="none" spc="0" normalizeH="0" baseline="0" noProof="0" dirty="0">
                <a:solidFill>
                  <a:srgbClr val="008080"/>
                </a:solidFill>
                <a:latin typeface="幼圆" panose="02010509060101010101" pitchFamily="49" charset="-122"/>
                <a:ea typeface="幼圆" panose="02010509060101010101" pitchFamily="49" charset="-122"/>
                <a:cs typeface="+mn-cs"/>
              </a:rPr>
              <a:t>隔开，例如 “经济；信息”，检索结果包括文献正文中既含有“经济”又含有“信息”的内容列表</a:t>
            </a:r>
            <a:endParaRPr kumimoji="0" lang="en-US" altLang="zh-CN" sz="2000" b="1" kern="1200" cap="none" spc="0" normalizeH="0" baseline="0" noProof="0" dirty="0">
              <a:solidFill>
                <a:srgbClr val="008080"/>
              </a:solidFill>
              <a:latin typeface="幼圆" panose="02010509060101010101" pitchFamily="49" charset="-122"/>
              <a:ea typeface="幼圆" panose="02010509060101010101" pitchFamily="49" charset="-122"/>
              <a:cs typeface="+mn-cs"/>
            </a:endParaRPr>
          </a:p>
          <a:p>
            <a:pPr marL="342900" marR="0" indent="-342900" defTabSz="914400">
              <a:lnSpc>
                <a:spcPct val="150000"/>
              </a:lnSpc>
              <a:buClr>
                <a:srgbClr val="FF9900"/>
              </a:buClr>
              <a:buSzTx/>
              <a:buFontTx/>
              <a:buNone/>
              <a:defRPr/>
            </a:pPr>
            <a:endParaRPr kumimoji="0" lang="en-US" altLang="zh-CN" sz="1600" b="1" kern="1200" cap="none" spc="0" normalizeH="0" baseline="0" noProof="0" dirty="0">
              <a:solidFill>
                <a:srgbClr val="008080"/>
              </a:solidFill>
              <a:latin typeface="宋体" panose="02010600030101010101" pitchFamily="2" charset="-122"/>
              <a:ea typeface="宋体" panose="02010600030101010101" pitchFamily="2" charset="-122"/>
              <a:cs typeface="+mn-cs"/>
            </a:endParaRPr>
          </a:p>
          <a:p>
            <a:pPr marL="342900" marR="0" indent="-342900" defTabSz="914400">
              <a:lnSpc>
                <a:spcPct val="150000"/>
              </a:lnSpc>
              <a:buClr>
                <a:srgbClr val="FF9900"/>
              </a:buClr>
              <a:buSzTx/>
              <a:buFontTx/>
              <a:buNone/>
              <a:defRPr/>
            </a:pPr>
            <a:endParaRPr kumimoji="0" lang="zh-CN" altLang="en-US" sz="1600" b="1" kern="1200" cap="none" spc="0" normalizeH="0" baseline="0" noProof="0" dirty="0">
              <a:solidFill>
                <a:srgbClr val="008080"/>
              </a:solidFill>
              <a:latin typeface="Times New Roman" panose="02020603050405020304" pitchFamily="18" charset="0"/>
              <a:ea typeface="幼圆" panose="02010509060101010101" pitchFamily="49" charset="-122"/>
              <a:cs typeface="+mn-cs"/>
              <a:sym typeface="Arial" panose="020B0604020202020204" pitchFamily="34" charset="0"/>
            </a:endParaRPr>
          </a:p>
          <a:p>
            <a:pPr marL="342900" marR="0" indent="-342900" defTabSz="914400">
              <a:lnSpc>
                <a:spcPct val="150000"/>
              </a:lnSpc>
              <a:buClr>
                <a:srgbClr val="FF9900"/>
              </a:buClr>
              <a:buSzTx/>
              <a:buFontTx/>
              <a:buNone/>
              <a:defRPr/>
            </a:pPr>
            <a:r>
              <a:rPr kumimoji="0" lang="zh-CN" altLang="en-US" b="1" kern="1200" cap="none" spc="0" normalizeH="0" baseline="0" noProof="0" dirty="0">
                <a:solidFill>
                  <a:schemeClr val="tx2"/>
                </a:solidFill>
                <a:latin typeface="Times New Roman" panose="02020603050405020304" pitchFamily="18" charset="0"/>
                <a:ea typeface="幼圆" panose="02010509060101010101" pitchFamily="49" charset="-122"/>
                <a:cs typeface="+mn-cs"/>
                <a:sym typeface="Arial" panose="020B0604020202020204" pitchFamily="34" charset="0"/>
              </a:rPr>
              <a:t> </a:t>
            </a:r>
            <a:endParaRPr kumimoji="0" lang="en-US" altLang="zh-CN" b="1" kern="1200" cap="none" spc="0" normalizeH="0" baseline="0" noProof="0" dirty="0">
              <a:solidFill>
                <a:srgbClr val="008080"/>
              </a:solidFill>
              <a:latin typeface="幼圆" panose="02010509060101010101" pitchFamily="49" charset="-122"/>
              <a:ea typeface="幼圆" panose="02010509060101010101" pitchFamily="49" charset="-122"/>
              <a:cs typeface="+mn-cs"/>
              <a:sym typeface="Arial" panose="020B0604020202020204" pitchFamily="34" charset="0"/>
            </a:endParaRPr>
          </a:p>
          <a:p>
            <a:pPr marL="342900" marR="0" indent="-342900" defTabSz="914400">
              <a:lnSpc>
                <a:spcPct val="150000"/>
              </a:lnSpc>
              <a:buClr>
                <a:srgbClr val="FF9900"/>
              </a:buClr>
              <a:buSzTx/>
              <a:buFontTx/>
              <a:buNone/>
              <a:defRPr/>
            </a:pPr>
            <a:endParaRPr kumimoji="0" lang="zh-CN" altLang="en-US" b="1" kern="1200" cap="none" spc="0" normalizeH="0" baseline="0" noProof="0" dirty="0">
              <a:solidFill>
                <a:srgbClr val="008080"/>
              </a:solidFill>
              <a:latin typeface="Times New Roman" panose="02020603050405020304" pitchFamily="18" charset="0"/>
              <a:ea typeface="幼圆" panose="02010509060101010101" pitchFamily="49" charset="-122"/>
              <a:cs typeface="+mn-cs"/>
              <a:sym typeface="Arial" panose="020B0604020202020204" pitchFamily="34" charset="0"/>
            </a:endParaRPr>
          </a:p>
        </p:txBody>
      </p:sp>
      <p:sp>
        <p:nvSpPr>
          <p:cNvPr id="2" name="Text Box 3"/>
          <p:cNvSpPr txBox="1"/>
          <p:nvPr/>
        </p:nvSpPr>
        <p:spPr>
          <a:xfrm>
            <a:off x="428625" y="1071563"/>
            <a:ext cx="5786438" cy="396875"/>
          </a:xfrm>
          <a:prstGeom prst="rect">
            <a:avLst/>
          </a:prstGeom>
          <a:solidFill>
            <a:schemeClr val="tx2"/>
          </a:solidFill>
          <a:ln w="9525">
            <a:noFill/>
          </a:ln>
        </p:spPr>
        <p:txBody>
          <a:bodyPr>
            <a:spAutoFit/>
          </a:bodyPr>
          <a:p>
            <a:pPr>
              <a:spcBef>
                <a:spcPct val="50000"/>
              </a:spcBef>
            </a:pPr>
            <a:r>
              <a:rPr lang="zh-CN" altLang="en-US" sz="2000" b="1" dirty="0">
                <a:solidFill>
                  <a:srgbClr val="C3E937"/>
                </a:solidFill>
                <a:latin typeface="幼圆" panose="02010509060101010101" pitchFamily="49" charset="-122"/>
                <a:ea typeface="幼圆" panose="02010509060101010101" pitchFamily="49" charset="-122"/>
              </a:rPr>
              <a:t>中经专网数据库可以使用多关键字组合检索功能</a:t>
            </a:r>
            <a:endParaRPr lang="en-US" altLang="zh-CN" sz="2000" b="1" dirty="0">
              <a:solidFill>
                <a:srgbClr val="C3E937"/>
              </a:solidFill>
              <a:latin typeface="Arial" panose="020B0604020202020204" pitchFamily="34" charset="0"/>
              <a:ea typeface="幼圆" panose="02010509060101010101" pitchFamily="49" charset="-122"/>
            </a:endParaRPr>
          </a:p>
        </p:txBody>
      </p:sp>
      <p:sp>
        <p:nvSpPr>
          <p:cNvPr id="7" name="圆角矩形 6"/>
          <p:cNvSpPr/>
          <p:nvPr/>
        </p:nvSpPr>
        <p:spPr>
          <a:xfrm>
            <a:off x="6643688" y="214313"/>
            <a:ext cx="2305050" cy="50482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800" b="1" i="0" u="none" strike="noStrike" kern="1200" cap="none" spc="0" normalizeH="0" baseline="0" noProof="0" dirty="0">
                <a:ln>
                  <a:noFill/>
                </a:ln>
                <a:solidFill>
                  <a:schemeClr val="lt1"/>
                </a:solidFill>
                <a:effectLst/>
                <a:uLnTx/>
                <a:uFillTx/>
                <a:latin typeface="+mn-lt"/>
                <a:ea typeface="+mn-ea"/>
                <a:cs typeface="+mn-cs"/>
              </a:rPr>
              <a:t>检 索使用</a:t>
            </a:r>
            <a:endParaRPr kumimoji="0" lang="zh-CN" altLang="en-US" sz="1800" b="1" i="0" u="none" strike="noStrike" kern="1200" cap="none" spc="0" normalizeH="0" baseline="0" noProof="0" dirty="0">
              <a:ln>
                <a:noFill/>
              </a:ln>
              <a:solidFill>
                <a:schemeClr val="lt1"/>
              </a:solidFill>
              <a:effectLst/>
              <a:uLnTx/>
              <a:uFillTx/>
              <a:latin typeface="+mn-lt"/>
              <a:ea typeface="+mn-ea"/>
              <a:cs typeface="+mn-cs"/>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0722" name="Text Box 3"/>
          <p:cNvSpPr txBox="1"/>
          <p:nvPr/>
        </p:nvSpPr>
        <p:spPr>
          <a:xfrm>
            <a:off x="428625" y="1714500"/>
            <a:ext cx="8247063" cy="4200525"/>
          </a:xfrm>
          <a:prstGeom prst="rect">
            <a:avLst/>
          </a:prstGeom>
          <a:noFill/>
          <a:ln w="9525">
            <a:noFill/>
          </a:ln>
        </p:spPr>
        <p:txBody>
          <a:bodyPr>
            <a:spAutoFit/>
          </a:bodyPr>
          <a:p>
            <a:pPr marL="342900" indent="-342900">
              <a:lnSpc>
                <a:spcPct val="150000"/>
              </a:lnSpc>
              <a:buClr>
                <a:srgbClr val="FF9900"/>
              </a:buClr>
            </a:pPr>
            <a:r>
              <a:rPr lang="zh-CN" altLang="en-US" sz="1600" b="1" dirty="0">
                <a:solidFill>
                  <a:schemeClr val="tx2"/>
                </a:solidFill>
                <a:latin typeface="宋体" panose="02010600030101010101" pitchFamily="2" charset="-122"/>
              </a:rPr>
              <a:t>★ </a:t>
            </a:r>
            <a:r>
              <a:rPr lang="zh-CN" altLang="en-US" b="1" dirty="0">
                <a:solidFill>
                  <a:srgbClr val="008080"/>
                </a:solidFill>
                <a:latin typeface="幼圆" panose="02010509060101010101" pitchFamily="49" charset="-122"/>
                <a:ea typeface="幼圆" panose="02010509060101010101" pitchFamily="49" charset="-122"/>
              </a:rPr>
              <a:t>点击“高级检索”按钮，进入高级检索页面可以设置以下检索参数</a:t>
            </a:r>
            <a:br>
              <a:rPr lang="zh-CN" altLang="en-US" dirty="0">
                <a:solidFill>
                  <a:srgbClr val="008080"/>
                </a:solidFill>
                <a:latin typeface="幼圆" panose="02010509060101010101" pitchFamily="49" charset="-122"/>
                <a:ea typeface="幼圆" panose="02010509060101010101" pitchFamily="49" charset="-122"/>
              </a:rPr>
            </a:br>
            <a:r>
              <a:rPr lang="en-US" altLang="zh-CN" dirty="0">
                <a:solidFill>
                  <a:srgbClr val="008080"/>
                </a:solidFill>
                <a:latin typeface="幼圆" panose="02010509060101010101" pitchFamily="49" charset="-122"/>
                <a:ea typeface="幼圆" panose="02010509060101010101" pitchFamily="49" charset="-122"/>
              </a:rPr>
              <a:t>1.</a:t>
            </a:r>
            <a:r>
              <a:rPr lang="zh-CN" altLang="en-US" dirty="0">
                <a:solidFill>
                  <a:srgbClr val="008080"/>
                </a:solidFill>
                <a:latin typeface="幼圆" panose="02010509060101010101" pitchFamily="49" charset="-122"/>
                <a:ea typeface="幼圆" panose="02010509060101010101" pitchFamily="49" charset="-122"/>
              </a:rPr>
              <a:t>关键词：调出包含该关键字的文献 </a:t>
            </a:r>
            <a:br>
              <a:rPr lang="zh-CN" altLang="en-US" dirty="0">
                <a:solidFill>
                  <a:srgbClr val="008080"/>
                </a:solidFill>
                <a:latin typeface="幼圆" panose="02010509060101010101" pitchFamily="49" charset="-122"/>
                <a:ea typeface="幼圆" panose="02010509060101010101" pitchFamily="49" charset="-122"/>
              </a:rPr>
            </a:br>
            <a:r>
              <a:rPr lang="en-US" altLang="zh-CN" dirty="0">
                <a:solidFill>
                  <a:srgbClr val="008080"/>
                </a:solidFill>
                <a:latin typeface="幼圆" panose="02010509060101010101" pitchFamily="49" charset="-122"/>
                <a:ea typeface="幼圆" panose="02010509060101010101" pitchFamily="49" charset="-122"/>
              </a:rPr>
              <a:t>2.</a:t>
            </a:r>
            <a:r>
              <a:rPr lang="zh-CN" altLang="en-US" dirty="0">
                <a:solidFill>
                  <a:srgbClr val="008080"/>
                </a:solidFill>
                <a:latin typeface="幼圆" panose="02010509060101010101" pitchFamily="49" charset="-122"/>
                <a:ea typeface="幼圆" panose="02010509060101010101" pitchFamily="49" charset="-122"/>
              </a:rPr>
              <a:t>栏目：调出所选栏目中包含关键字的文献 </a:t>
            </a:r>
            <a:br>
              <a:rPr lang="zh-CN" altLang="en-US" dirty="0">
                <a:solidFill>
                  <a:srgbClr val="008080"/>
                </a:solidFill>
                <a:latin typeface="幼圆" panose="02010509060101010101" pitchFamily="49" charset="-122"/>
                <a:ea typeface="幼圆" panose="02010509060101010101" pitchFamily="49" charset="-122"/>
              </a:rPr>
            </a:br>
            <a:r>
              <a:rPr lang="en-US" altLang="zh-CN" dirty="0">
                <a:solidFill>
                  <a:srgbClr val="008080"/>
                </a:solidFill>
                <a:latin typeface="幼圆" panose="02010509060101010101" pitchFamily="49" charset="-122"/>
                <a:ea typeface="幼圆" panose="02010509060101010101" pitchFamily="49" charset="-122"/>
              </a:rPr>
              <a:t>3.</a:t>
            </a:r>
            <a:r>
              <a:rPr lang="zh-CN" altLang="en-US" dirty="0">
                <a:solidFill>
                  <a:srgbClr val="008080"/>
                </a:solidFill>
                <a:latin typeface="幼圆" panose="02010509060101010101" pitchFamily="49" charset="-122"/>
                <a:ea typeface="幼圆" panose="02010509060101010101" pitchFamily="49" charset="-122"/>
              </a:rPr>
              <a:t>排序：根据相关度或时间顺序排列检索结果中的文献</a:t>
            </a:r>
            <a:br>
              <a:rPr lang="zh-CN" altLang="en-US" dirty="0">
                <a:solidFill>
                  <a:srgbClr val="008080"/>
                </a:solidFill>
                <a:latin typeface="幼圆" panose="02010509060101010101" pitchFamily="49" charset="-122"/>
                <a:ea typeface="幼圆" panose="02010509060101010101" pitchFamily="49" charset="-122"/>
              </a:rPr>
            </a:br>
            <a:r>
              <a:rPr lang="en-US" altLang="zh-CN" dirty="0">
                <a:solidFill>
                  <a:srgbClr val="008080"/>
                </a:solidFill>
                <a:latin typeface="幼圆" panose="02010509060101010101" pitchFamily="49" charset="-122"/>
                <a:ea typeface="幼圆" panose="02010509060101010101" pitchFamily="49" charset="-122"/>
              </a:rPr>
              <a:t>4.</a:t>
            </a:r>
            <a:r>
              <a:rPr lang="zh-CN" altLang="en-US" dirty="0">
                <a:solidFill>
                  <a:srgbClr val="008080"/>
                </a:solidFill>
                <a:latin typeface="幼圆" panose="02010509060101010101" pitchFamily="49" charset="-122"/>
                <a:ea typeface="幼圆" panose="02010509060101010101" pitchFamily="49" charset="-122"/>
              </a:rPr>
              <a:t>时间范围：调出所选时间段内包含关键字的文献；如果只输入开始日期，将搜索晚于开始日期上载的所有文献中包含关键字的内容；如果只输入截止时间，将搜索早于截止时间上载的所有文献中包含关键字的内容 </a:t>
            </a:r>
            <a:endParaRPr lang="en-US" altLang="zh-CN" b="1" dirty="0">
              <a:solidFill>
                <a:srgbClr val="008080"/>
              </a:solidFill>
              <a:latin typeface="幼圆" panose="02010509060101010101" pitchFamily="49" charset="-122"/>
              <a:ea typeface="幼圆" panose="02010509060101010101" pitchFamily="49" charset="-122"/>
            </a:endParaRPr>
          </a:p>
          <a:p>
            <a:pPr marL="342900" indent="-342900">
              <a:lnSpc>
                <a:spcPct val="150000"/>
              </a:lnSpc>
              <a:buClr>
                <a:srgbClr val="FF9900"/>
              </a:buClr>
            </a:pPr>
            <a:endParaRPr lang="zh-CN" altLang="en-US" sz="1600" b="1" dirty="0">
              <a:solidFill>
                <a:srgbClr val="008080"/>
              </a:solidFill>
              <a:latin typeface="Times New Roman" panose="02020603050405020304" pitchFamily="18" charset="0"/>
              <a:ea typeface="幼圆" panose="02010509060101010101" pitchFamily="49" charset="-122"/>
              <a:sym typeface="Arial" panose="020B0604020202020204" pitchFamily="34" charset="0"/>
            </a:endParaRPr>
          </a:p>
          <a:p>
            <a:pPr marL="342900" indent="-342900">
              <a:lnSpc>
                <a:spcPct val="150000"/>
              </a:lnSpc>
              <a:buClr>
                <a:srgbClr val="FF9900"/>
              </a:buClr>
            </a:pPr>
            <a:r>
              <a:rPr lang="zh-CN" altLang="en-US" b="1" dirty="0">
                <a:solidFill>
                  <a:schemeClr val="tx2"/>
                </a:solidFill>
                <a:latin typeface="Times New Roman" panose="02020603050405020304" pitchFamily="18" charset="0"/>
                <a:ea typeface="幼圆" panose="02010509060101010101" pitchFamily="49" charset="-122"/>
                <a:sym typeface="Arial" panose="020B0604020202020204" pitchFamily="34" charset="0"/>
              </a:rPr>
              <a:t> </a:t>
            </a:r>
            <a:endParaRPr lang="en-US" altLang="zh-CN" b="1" dirty="0">
              <a:solidFill>
                <a:srgbClr val="008080"/>
              </a:solidFill>
              <a:latin typeface="幼圆" panose="02010509060101010101" pitchFamily="49" charset="-122"/>
              <a:ea typeface="幼圆" panose="02010509060101010101" pitchFamily="49" charset="-122"/>
              <a:sym typeface="Arial" panose="020B0604020202020204" pitchFamily="34" charset="0"/>
            </a:endParaRPr>
          </a:p>
          <a:p>
            <a:pPr marL="342900" indent="-342900">
              <a:lnSpc>
                <a:spcPct val="150000"/>
              </a:lnSpc>
              <a:buClr>
                <a:srgbClr val="FF9900"/>
              </a:buClr>
            </a:pPr>
            <a:endParaRPr lang="zh-CN" altLang="en-US" b="1" dirty="0">
              <a:solidFill>
                <a:srgbClr val="008080"/>
              </a:solidFill>
              <a:latin typeface="Times New Roman" panose="02020603050405020304" pitchFamily="18" charset="0"/>
              <a:ea typeface="幼圆" panose="02010509060101010101" pitchFamily="49" charset="-122"/>
              <a:sym typeface="Arial" panose="020B0604020202020204" pitchFamily="34" charset="0"/>
            </a:endParaRPr>
          </a:p>
        </p:txBody>
      </p:sp>
      <p:sp>
        <p:nvSpPr>
          <p:cNvPr id="30723" name="Text Box 3"/>
          <p:cNvSpPr txBox="1"/>
          <p:nvPr/>
        </p:nvSpPr>
        <p:spPr>
          <a:xfrm>
            <a:off x="428625" y="1071563"/>
            <a:ext cx="4572000" cy="396875"/>
          </a:xfrm>
          <a:prstGeom prst="rect">
            <a:avLst/>
          </a:prstGeom>
          <a:solidFill>
            <a:schemeClr val="tx2"/>
          </a:solidFill>
          <a:ln w="9525">
            <a:noFill/>
          </a:ln>
        </p:spPr>
        <p:txBody>
          <a:bodyPr>
            <a:spAutoFit/>
          </a:bodyPr>
          <a:p>
            <a:pPr>
              <a:spcBef>
                <a:spcPct val="50000"/>
              </a:spcBef>
            </a:pPr>
            <a:r>
              <a:rPr lang="zh-CN" altLang="en-US" sz="2000" b="1" dirty="0">
                <a:solidFill>
                  <a:srgbClr val="C3E937"/>
                </a:solidFill>
                <a:latin typeface="幼圆" panose="02010509060101010101" pitchFamily="49" charset="-122"/>
                <a:ea typeface="幼圆" panose="02010509060101010101" pitchFamily="49" charset="-122"/>
              </a:rPr>
              <a:t>中经专网数据库也具有高级检索功能</a:t>
            </a:r>
            <a:endParaRPr lang="en-US" altLang="zh-CN" sz="2000" b="1" dirty="0">
              <a:solidFill>
                <a:srgbClr val="C3E937"/>
              </a:solidFill>
              <a:latin typeface="Arial" panose="020B0604020202020204" pitchFamily="34" charset="0"/>
              <a:ea typeface="幼圆" panose="02010509060101010101" pitchFamily="49" charset="-122"/>
            </a:endParaRPr>
          </a:p>
        </p:txBody>
      </p:sp>
      <p:sp>
        <p:nvSpPr>
          <p:cNvPr id="7" name="圆角矩形 6"/>
          <p:cNvSpPr/>
          <p:nvPr/>
        </p:nvSpPr>
        <p:spPr>
          <a:xfrm>
            <a:off x="6643688" y="214313"/>
            <a:ext cx="2305050" cy="50482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800" b="1" i="0" u="none" strike="noStrike" kern="1200" cap="none" spc="0" normalizeH="0" baseline="0" noProof="0" dirty="0">
                <a:ln>
                  <a:noFill/>
                </a:ln>
                <a:solidFill>
                  <a:schemeClr val="lt1"/>
                </a:solidFill>
                <a:effectLst/>
                <a:uLnTx/>
                <a:uFillTx/>
                <a:latin typeface="+mn-lt"/>
                <a:ea typeface="+mn-ea"/>
                <a:cs typeface="+mn-cs"/>
              </a:rPr>
              <a:t>检 索使用</a:t>
            </a:r>
            <a:endParaRPr kumimoji="0" lang="zh-CN" altLang="en-US" sz="1800" b="1" i="0" u="none" strike="noStrike" kern="1200" cap="none" spc="0" normalizeH="0" baseline="0" noProof="0" dirty="0">
              <a:ln>
                <a:noFill/>
              </a:ln>
              <a:solidFill>
                <a:schemeClr val="lt1"/>
              </a:solidFill>
              <a:effectLst/>
              <a:uLnTx/>
              <a:uFillTx/>
              <a:latin typeface="+mn-lt"/>
              <a:ea typeface="+mn-ea"/>
              <a:cs typeface="+mn-cs"/>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1746" name="Text Box 3"/>
          <p:cNvSpPr txBox="1"/>
          <p:nvPr/>
        </p:nvSpPr>
        <p:spPr>
          <a:xfrm>
            <a:off x="428625" y="1714500"/>
            <a:ext cx="8247063" cy="2124075"/>
          </a:xfrm>
          <a:prstGeom prst="rect">
            <a:avLst/>
          </a:prstGeom>
          <a:noFill/>
          <a:ln w="9525">
            <a:noFill/>
          </a:ln>
        </p:spPr>
        <p:txBody>
          <a:bodyPr>
            <a:spAutoFit/>
          </a:bodyPr>
          <a:p>
            <a:pPr marL="342900" indent="-342900">
              <a:lnSpc>
                <a:spcPct val="150000"/>
              </a:lnSpc>
              <a:buClr>
                <a:srgbClr val="FF9900"/>
              </a:buClr>
            </a:pPr>
            <a:r>
              <a:rPr lang="zh-CN" altLang="en-US" sz="1600" b="1" dirty="0">
                <a:solidFill>
                  <a:schemeClr val="tx2"/>
                </a:solidFill>
                <a:latin typeface="宋体" panose="02010600030101010101" pitchFamily="2" charset="-122"/>
              </a:rPr>
              <a:t>★ </a:t>
            </a:r>
            <a:r>
              <a:rPr lang="zh-CN" altLang="en-US" b="1" dirty="0">
                <a:solidFill>
                  <a:srgbClr val="008080"/>
                </a:solidFill>
                <a:latin typeface="幼圆" panose="02010509060101010101" pitchFamily="49" charset="-122"/>
                <a:ea typeface="幼圆" panose="02010509060101010101" pitchFamily="49" charset="-122"/>
              </a:rPr>
              <a:t>在检索结果页中</a:t>
            </a:r>
            <a:r>
              <a:rPr lang="en-US" altLang="zh-CN" b="1" dirty="0">
                <a:solidFill>
                  <a:srgbClr val="008080"/>
                </a:solidFill>
                <a:latin typeface="幼圆" panose="02010509060101010101" pitchFamily="49" charset="-122"/>
                <a:ea typeface="幼圆" panose="02010509060101010101" pitchFamily="49" charset="-122"/>
              </a:rPr>
              <a:t>,</a:t>
            </a:r>
            <a:r>
              <a:rPr lang="zh-CN" altLang="en-US" b="1" dirty="0">
                <a:solidFill>
                  <a:srgbClr val="008080"/>
                </a:solidFill>
                <a:latin typeface="幼圆" panose="02010509060101010101" pitchFamily="49" charset="-122"/>
                <a:ea typeface="幼圆" panose="02010509060101010101" pitchFamily="49" charset="-122"/>
              </a:rPr>
              <a:t>选中在“在结果中查询”的复选框</a:t>
            </a:r>
            <a:r>
              <a:rPr lang="en-US" altLang="zh-CN" b="1" dirty="0">
                <a:solidFill>
                  <a:srgbClr val="008080"/>
                </a:solidFill>
                <a:latin typeface="幼圆" panose="02010509060101010101" pitchFamily="49" charset="-122"/>
                <a:ea typeface="幼圆" panose="02010509060101010101" pitchFamily="49" charset="-122"/>
              </a:rPr>
              <a:t>,</a:t>
            </a:r>
            <a:r>
              <a:rPr lang="zh-CN" altLang="en-US" b="1" dirty="0">
                <a:solidFill>
                  <a:srgbClr val="008080"/>
                </a:solidFill>
                <a:latin typeface="幼圆" panose="02010509060101010101" pitchFamily="49" charset="-122"/>
                <a:ea typeface="幼圆" panose="02010509060101010101" pitchFamily="49" charset="-122"/>
              </a:rPr>
              <a:t>再输入关键词进行搜索</a:t>
            </a:r>
            <a:r>
              <a:rPr lang="en-US" altLang="zh-CN" b="1" dirty="0">
                <a:solidFill>
                  <a:srgbClr val="008080"/>
                </a:solidFill>
                <a:latin typeface="幼圆" panose="02010509060101010101" pitchFamily="49" charset="-122"/>
                <a:ea typeface="幼圆" panose="02010509060101010101" pitchFamily="49" charset="-122"/>
              </a:rPr>
              <a:t>,</a:t>
            </a:r>
            <a:r>
              <a:rPr lang="zh-CN" altLang="en-US" b="1" dirty="0">
                <a:solidFill>
                  <a:srgbClr val="008080"/>
                </a:solidFill>
                <a:latin typeface="幼圆" panose="02010509060101010101" pitchFamily="49" charset="-122"/>
                <a:ea typeface="幼圆" panose="02010509060101010101" pitchFamily="49" charset="-122"/>
              </a:rPr>
              <a:t>就会在已有的检索结果集合中进行查询</a:t>
            </a:r>
            <a:br>
              <a:rPr lang="zh-CN" altLang="en-US" sz="1600" dirty="0">
                <a:latin typeface="Arial" panose="020B0604020202020204" pitchFamily="34" charset="0"/>
              </a:rPr>
            </a:br>
            <a:endParaRPr lang="zh-CN" altLang="en-US" sz="1600" b="1" dirty="0">
              <a:solidFill>
                <a:srgbClr val="008080"/>
              </a:solidFill>
              <a:latin typeface="Times New Roman" panose="02020603050405020304" pitchFamily="18" charset="0"/>
              <a:ea typeface="幼圆" panose="02010509060101010101" pitchFamily="49" charset="-122"/>
              <a:sym typeface="Arial" panose="020B0604020202020204" pitchFamily="34" charset="0"/>
            </a:endParaRPr>
          </a:p>
          <a:p>
            <a:pPr marL="342900" indent="-342900">
              <a:lnSpc>
                <a:spcPct val="150000"/>
              </a:lnSpc>
              <a:buClr>
                <a:srgbClr val="FF9900"/>
              </a:buClr>
            </a:pPr>
            <a:r>
              <a:rPr lang="zh-CN" altLang="en-US" b="1" dirty="0">
                <a:solidFill>
                  <a:schemeClr val="tx2"/>
                </a:solidFill>
                <a:latin typeface="Times New Roman" panose="02020603050405020304" pitchFamily="18" charset="0"/>
                <a:ea typeface="幼圆" panose="02010509060101010101" pitchFamily="49" charset="-122"/>
                <a:sym typeface="Arial" panose="020B0604020202020204" pitchFamily="34" charset="0"/>
              </a:rPr>
              <a:t> </a:t>
            </a:r>
            <a:endParaRPr lang="en-US" altLang="zh-CN" b="1" dirty="0">
              <a:solidFill>
                <a:srgbClr val="008080"/>
              </a:solidFill>
              <a:latin typeface="幼圆" panose="02010509060101010101" pitchFamily="49" charset="-122"/>
              <a:ea typeface="幼圆" panose="02010509060101010101" pitchFamily="49" charset="-122"/>
              <a:sym typeface="Arial" panose="020B0604020202020204" pitchFamily="34" charset="0"/>
            </a:endParaRPr>
          </a:p>
          <a:p>
            <a:pPr marL="342900" indent="-342900">
              <a:lnSpc>
                <a:spcPct val="150000"/>
              </a:lnSpc>
              <a:buClr>
                <a:srgbClr val="FF9900"/>
              </a:buClr>
            </a:pPr>
            <a:endParaRPr lang="zh-CN" altLang="en-US" b="1" dirty="0">
              <a:solidFill>
                <a:srgbClr val="008080"/>
              </a:solidFill>
              <a:latin typeface="Times New Roman" panose="02020603050405020304" pitchFamily="18" charset="0"/>
              <a:ea typeface="幼圆" panose="02010509060101010101" pitchFamily="49" charset="-122"/>
              <a:sym typeface="Arial" panose="020B0604020202020204" pitchFamily="34" charset="0"/>
            </a:endParaRPr>
          </a:p>
        </p:txBody>
      </p:sp>
      <p:pic>
        <p:nvPicPr>
          <p:cNvPr id="31747" name="图片 5" descr="srch03.png"/>
          <p:cNvPicPr>
            <a:picLocks noChangeAspect="1"/>
          </p:cNvPicPr>
          <p:nvPr/>
        </p:nvPicPr>
        <p:blipFill>
          <a:blip r:embed="rId1"/>
          <a:stretch>
            <a:fillRect/>
          </a:stretch>
        </p:blipFill>
        <p:spPr>
          <a:xfrm>
            <a:off x="1928813" y="2714625"/>
            <a:ext cx="5500687" cy="3422650"/>
          </a:xfrm>
          <a:prstGeom prst="rect">
            <a:avLst/>
          </a:prstGeom>
          <a:noFill/>
          <a:ln w="9525">
            <a:noFill/>
          </a:ln>
        </p:spPr>
      </p:pic>
      <p:sp>
        <p:nvSpPr>
          <p:cNvPr id="6" name="圆角矩形 5"/>
          <p:cNvSpPr/>
          <p:nvPr/>
        </p:nvSpPr>
        <p:spPr>
          <a:xfrm>
            <a:off x="6643688" y="214313"/>
            <a:ext cx="2305050" cy="50482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800" b="1" i="0" u="none" strike="noStrike" kern="1200" cap="none" spc="0" normalizeH="0" baseline="0" noProof="0" dirty="0">
                <a:ln>
                  <a:noFill/>
                </a:ln>
                <a:solidFill>
                  <a:schemeClr val="lt1"/>
                </a:solidFill>
                <a:effectLst/>
                <a:uLnTx/>
                <a:uFillTx/>
                <a:latin typeface="+mn-lt"/>
                <a:ea typeface="+mn-ea"/>
                <a:cs typeface="+mn-cs"/>
              </a:rPr>
              <a:t>检 索使用</a:t>
            </a:r>
            <a:endParaRPr kumimoji="0" lang="zh-CN" altLang="en-US" sz="1800" b="1" i="0" u="none" strike="noStrike" kern="1200" cap="none" spc="0" normalizeH="0" baseline="0" noProof="0" dirty="0">
              <a:ln>
                <a:noFill/>
              </a:ln>
              <a:solidFill>
                <a:schemeClr val="lt1"/>
              </a:solidFill>
              <a:effectLst/>
              <a:uLnTx/>
              <a:uFillTx/>
              <a:latin typeface="+mn-lt"/>
              <a:ea typeface="+mn-ea"/>
              <a:cs typeface="+mn-cs"/>
            </a:endParaRPr>
          </a:p>
        </p:txBody>
      </p:sp>
      <p:sp>
        <p:nvSpPr>
          <p:cNvPr id="31749" name="Text Box 3"/>
          <p:cNvSpPr txBox="1"/>
          <p:nvPr/>
        </p:nvSpPr>
        <p:spPr>
          <a:xfrm>
            <a:off x="428625" y="1071563"/>
            <a:ext cx="7215188" cy="396875"/>
          </a:xfrm>
          <a:prstGeom prst="rect">
            <a:avLst/>
          </a:prstGeom>
          <a:solidFill>
            <a:schemeClr val="tx2"/>
          </a:solidFill>
          <a:ln w="9525">
            <a:noFill/>
          </a:ln>
        </p:spPr>
        <p:txBody>
          <a:bodyPr>
            <a:spAutoFit/>
          </a:bodyPr>
          <a:p>
            <a:pPr>
              <a:spcBef>
                <a:spcPct val="50000"/>
              </a:spcBef>
            </a:pPr>
            <a:r>
              <a:rPr lang="zh-CN" altLang="en-US" sz="2000" b="1" dirty="0">
                <a:solidFill>
                  <a:srgbClr val="C3E937"/>
                </a:solidFill>
                <a:latin typeface="幼圆" panose="02010509060101010101" pitchFamily="49" charset="-122"/>
                <a:ea typeface="幼圆" panose="02010509060101010101" pitchFamily="49" charset="-122"/>
              </a:rPr>
              <a:t>在检索结果中查询，可以更加准确地聚焦所要查找的文献</a:t>
            </a:r>
            <a:endParaRPr lang="en-US" altLang="zh-CN" sz="2000" b="1" dirty="0">
              <a:solidFill>
                <a:srgbClr val="C3E937"/>
              </a:solidFill>
              <a:latin typeface="Arial" panose="020B0604020202020204" pitchFamily="34" charset="0"/>
              <a:ea typeface="幼圆" panose="02010509060101010101" pitchFamily="49" charset="-122"/>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2770" name="Text Box 3"/>
          <p:cNvSpPr txBox="1"/>
          <p:nvPr/>
        </p:nvSpPr>
        <p:spPr>
          <a:xfrm>
            <a:off x="428625" y="1714500"/>
            <a:ext cx="8247063" cy="2032000"/>
          </a:xfrm>
          <a:prstGeom prst="rect">
            <a:avLst/>
          </a:prstGeom>
          <a:noFill/>
          <a:ln w="9525">
            <a:noFill/>
          </a:ln>
        </p:spPr>
        <p:txBody>
          <a:bodyPr>
            <a:spAutoFit/>
          </a:bodyPr>
          <a:p>
            <a:pPr marL="342900" indent="-342900">
              <a:lnSpc>
                <a:spcPct val="150000"/>
              </a:lnSpc>
              <a:buClr>
                <a:srgbClr val="FF9900"/>
              </a:buClr>
            </a:pPr>
            <a:r>
              <a:rPr lang="zh-CN" altLang="en-US" sz="1600" b="1" dirty="0">
                <a:solidFill>
                  <a:schemeClr val="tx2"/>
                </a:solidFill>
                <a:latin typeface="宋体" panose="02010600030101010101" pitchFamily="2" charset="-122"/>
              </a:rPr>
              <a:t>★ </a:t>
            </a:r>
            <a:r>
              <a:rPr lang="zh-CN" altLang="en-US" sz="1600" b="1" dirty="0">
                <a:solidFill>
                  <a:srgbClr val="008080"/>
                </a:solidFill>
                <a:latin typeface="宋体" panose="02010600030101010101" pitchFamily="2" charset="-122"/>
              </a:rPr>
              <a:t>点击</a:t>
            </a:r>
            <a:r>
              <a:rPr lang="zh-CN" altLang="en-US" sz="1600" b="1" dirty="0">
                <a:solidFill>
                  <a:srgbClr val="008080"/>
                </a:solidFill>
                <a:latin typeface="Times New Roman" panose="02020603050405020304" pitchFamily="18" charset="0"/>
                <a:ea typeface="幼圆" panose="02010509060101010101" pitchFamily="49" charset="-122"/>
                <a:sym typeface="Arial" panose="020B0604020202020204" pitchFamily="34" charset="0"/>
              </a:rPr>
              <a:t>“使用帮助”按钮，调出检索功能的联机使用说明，可疑帮助使用者了解检索功能的使用方法</a:t>
            </a:r>
            <a:br>
              <a:rPr lang="zh-CN" altLang="en-US" sz="1600" dirty="0">
                <a:latin typeface="Arial" panose="020B0604020202020204" pitchFamily="34" charset="0"/>
              </a:rPr>
            </a:br>
            <a:endParaRPr lang="zh-CN" altLang="en-US" sz="1600" b="1" dirty="0">
              <a:solidFill>
                <a:srgbClr val="008080"/>
              </a:solidFill>
              <a:latin typeface="Times New Roman" panose="02020603050405020304" pitchFamily="18" charset="0"/>
              <a:ea typeface="幼圆" panose="02010509060101010101" pitchFamily="49" charset="-122"/>
              <a:sym typeface="Arial" panose="020B0604020202020204" pitchFamily="34" charset="0"/>
            </a:endParaRPr>
          </a:p>
          <a:p>
            <a:pPr marL="342900" indent="-342900">
              <a:lnSpc>
                <a:spcPct val="150000"/>
              </a:lnSpc>
              <a:buClr>
                <a:srgbClr val="FF9900"/>
              </a:buClr>
            </a:pPr>
            <a:r>
              <a:rPr lang="zh-CN" altLang="en-US" b="1" dirty="0">
                <a:solidFill>
                  <a:schemeClr val="tx2"/>
                </a:solidFill>
                <a:latin typeface="Times New Roman" panose="02020603050405020304" pitchFamily="18" charset="0"/>
                <a:ea typeface="幼圆" panose="02010509060101010101" pitchFamily="49" charset="-122"/>
                <a:sym typeface="Arial" panose="020B0604020202020204" pitchFamily="34" charset="0"/>
              </a:rPr>
              <a:t> </a:t>
            </a:r>
            <a:endParaRPr lang="en-US" altLang="zh-CN" b="1" dirty="0">
              <a:solidFill>
                <a:srgbClr val="008080"/>
              </a:solidFill>
              <a:latin typeface="幼圆" panose="02010509060101010101" pitchFamily="49" charset="-122"/>
              <a:ea typeface="幼圆" panose="02010509060101010101" pitchFamily="49" charset="-122"/>
              <a:sym typeface="Arial" panose="020B0604020202020204" pitchFamily="34" charset="0"/>
            </a:endParaRPr>
          </a:p>
          <a:p>
            <a:pPr marL="342900" indent="-342900">
              <a:lnSpc>
                <a:spcPct val="150000"/>
              </a:lnSpc>
              <a:buClr>
                <a:srgbClr val="FF9900"/>
              </a:buClr>
            </a:pPr>
            <a:endParaRPr lang="zh-CN" altLang="en-US" b="1" dirty="0">
              <a:solidFill>
                <a:srgbClr val="008080"/>
              </a:solidFill>
              <a:latin typeface="Times New Roman" panose="02020603050405020304" pitchFamily="18" charset="0"/>
              <a:ea typeface="幼圆" panose="02010509060101010101" pitchFamily="49" charset="-122"/>
              <a:sym typeface="Arial" panose="020B0604020202020204" pitchFamily="34" charset="0"/>
            </a:endParaRPr>
          </a:p>
        </p:txBody>
      </p:sp>
      <p:pic>
        <p:nvPicPr>
          <p:cNvPr id="32771" name="图片 6" descr="srch04.png"/>
          <p:cNvPicPr>
            <a:picLocks noChangeAspect="1"/>
          </p:cNvPicPr>
          <p:nvPr/>
        </p:nvPicPr>
        <p:blipFill>
          <a:blip r:embed="rId1"/>
          <a:stretch>
            <a:fillRect/>
          </a:stretch>
        </p:blipFill>
        <p:spPr>
          <a:xfrm>
            <a:off x="2143125" y="2643188"/>
            <a:ext cx="4938713" cy="3279775"/>
          </a:xfrm>
          <a:prstGeom prst="rect">
            <a:avLst/>
          </a:prstGeom>
          <a:noFill/>
          <a:ln w="9525">
            <a:noFill/>
          </a:ln>
        </p:spPr>
      </p:pic>
      <p:sp>
        <p:nvSpPr>
          <p:cNvPr id="6" name="圆角矩形 5"/>
          <p:cNvSpPr/>
          <p:nvPr/>
        </p:nvSpPr>
        <p:spPr>
          <a:xfrm>
            <a:off x="6643688" y="214313"/>
            <a:ext cx="2305050" cy="50482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800" b="1" i="0" u="none" strike="noStrike" kern="1200" cap="none" spc="0" normalizeH="0" baseline="0" noProof="0" dirty="0">
                <a:ln>
                  <a:noFill/>
                </a:ln>
                <a:solidFill>
                  <a:schemeClr val="lt1"/>
                </a:solidFill>
                <a:effectLst/>
                <a:uLnTx/>
                <a:uFillTx/>
                <a:latin typeface="+mn-lt"/>
                <a:ea typeface="+mn-ea"/>
                <a:cs typeface="+mn-cs"/>
              </a:rPr>
              <a:t>检 索使用</a:t>
            </a:r>
            <a:endParaRPr kumimoji="0" lang="zh-CN" altLang="en-US" sz="1800" b="1" i="0" u="none" strike="noStrike" kern="1200" cap="none" spc="0" normalizeH="0" baseline="0" noProof="0" dirty="0">
              <a:ln>
                <a:noFill/>
              </a:ln>
              <a:solidFill>
                <a:schemeClr val="lt1"/>
              </a:solidFill>
              <a:effectLst/>
              <a:uLnTx/>
              <a:uFillTx/>
              <a:latin typeface="+mn-lt"/>
              <a:ea typeface="+mn-ea"/>
              <a:cs typeface="+mn-cs"/>
            </a:endParaRPr>
          </a:p>
        </p:txBody>
      </p:sp>
      <p:sp>
        <p:nvSpPr>
          <p:cNvPr id="32773" name="Text Box 3"/>
          <p:cNvSpPr txBox="1"/>
          <p:nvPr/>
        </p:nvSpPr>
        <p:spPr>
          <a:xfrm>
            <a:off x="428625" y="1071563"/>
            <a:ext cx="6000750" cy="396875"/>
          </a:xfrm>
          <a:prstGeom prst="rect">
            <a:avLst/>
          </a:prstGeom>
          <a:solidFill>
            <a:schemeClr val="tx2"/>
          </a:solidFill>
          <a:ln w="9525">
            <a:noFill/>
          </a:ln>
        </p:spPr>
        <p:txBody>
          <a:bodyPr>
            <a:spAutoFit/>
          </a:bodyPr>
          <a:p>
            <a:pPr>
              <a:spcBef>
                <a:spcPct val="50000"/>
              </a:spcBef>
            </a:pPr>
            <a:r>
              <a:rPr lang="zh-CN" altLang="en-US" sz="2000" b="1" dirty="0">
                <a:solidFill>
                  <a:srgbClr val="C3E937"/>
                </a:solidFill>
                <a:latin typeface="Times New Roman" panose="02020603050405020304" pitchFamily="18" charset="0"/>
                <a:ea typeface="幼圆" panose="02010509060101010101" pitchFamily="49" charset="-122"/>
                <a:sym typeface="Arial" panose="020B0604020202020204" pitchFamily="34" charset="0"/>
              </a:rPr>
              <a:t>“使用帮助”按钮提供了对检索功能的简要说明</a:t>
            </a:r>
            <a:endParaRPr lang="en-US" altLang="zh-CN" sz="2000" b="1" dirty="0">
              <a:solidFill>
                <a:srgbClr val="C3E937"/>
              </a:solidFill>
              <a:latin typeface="Arial" panose="020B0604020202020204" pitchFamily="34" charset="0"/>
              <a:ea typeface="幼圆" panose="02010509060101010101" pitchFamily="49" charset="-122"/>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Text Box 3"/>
          <p:cNvSpPr txBox="1">
            <a:spLocks noChangeArrowheads="1"/>
          </p:cNvSpPr>
          <p:nvPr/>
        </p:nvSpPr>
        <p:spPr bwMode="auto">
          <a:xfrm>
            <a:off x="1571625" y="1928813"/>
            <a:ext cx="6357938" cy="1938338"/>
          </a:xfrm>
          <a:prstGeom prst="rect">
            <a:avLst/>
          </a:prstGeom>
          <a:noFill/>
          <a:ln w="9525">
            <a:noFill/>
            <a:miter lim="800000"/>
          </a:ln>
        </p:spPr>
        <p:txBody>
          <a:bodyPr>
            <a:spAutoFit/>
          </a:bodyPr>
          <a:lstStyle/>
          <a:p>
            <a:pPr marR="0" defTabSz="914400" fontAlgn="auto">
              <a:spcBef>
                <a:spcPts val="0"/>
              </a:spcBef>
              <a:spcAft>
                <a:spcPts val="0"/>
              </a:spcAft>
              <a:buClrTx/>
              <a:buSzTx/>
              <a:buFontTx/>
              <a:buNone/>
              <a:defRPr/>
            </a:pPr>
            <a:r>
              <a:rPr kumimoji="0" lang="zh-CN" altLang="en-US" sz="2400" b="1" kern="1200" cap="none" spc="0" normalizeH="0" baseline="0" noProof="0" dirty="0">
                <a:solidFill>
                  <a:schemeClr val="accent1">
                    <a:lumMod val="75000"/>
                  </a:schemeClr>
                </a:solidFill>
                <a:latin typeface="华文隶书" panose="02010800040101010101" pitchFamily="2" charset="-122"/>
                <a:ea typeface="华文隶书" panose="02010800040101010101" pitchFamily="2" charset="-122"/>
                <a:cs typeface="+mn-cs"/>
              </a:rPr>
              <a:t>        以上我们介绍了中经专网数据库的内容与检索使用方法，欢迎大家</a:t>
            </a:r>
            <a:r>
              <a:rPr kumimoji="0" lang="zh-CN" altLang="en-US" sz="2400" b="1" kern="1200" cap="none" spc="0" normalizeH="0" baseline="0" noProof="0" dirty="0" smtClean="0">
                <a:solidFill>
                  <a:schemeClr val="accent1">
                    <a:lumMod val="75000"/>
                  </a:schemeClr>
                </a:solidFill>
                <a:latin typeface="华文隶书" panose="02010800040101010101" pitchFamily="2" charset="-122"/>
                <a:ea typeface="华文隶书" panose="02010800040101010101" pitchFamily="2" charset="-122"/>
                <a:cs typeface="+mn-cs"/>
              </a:rPr>
              <a:t>使用。</a:t>
            </a:r>
            <a:endParaRPr kumimoji="0" lang="en-US" altLang="zh-CN" sz="2400" b="1" kern="1200" cap="none" spc="0" normalizeH="0" baseline="0" noProof="0" dirty="0">
              <a:solidFill>
                <a:schemeClr val="accent1">
                  <a:lumMod val="75000"/>
                </a:schemeClr>
              </a:solidFill>
              <a:latin typeface="华文隶书" panose="02010800040101010101" pitchFamily="2" charset="-122"/>
              <a:ea typeface="华文隶书" panose="02010800040101010101" pitchFamily="2" charset="-122"/>
              <a:cs typeface="+mn-cs"/>
            </a:endParaRPr>
          </a:p>
          <a:p>
            <a:pPr marR="0" defTabSz="914400" fontAlgn="auto">
              <a:spcBef>
                <a:spcPts val="0"/>
              </a:spcBef>
              <a:spcAft>
                <a:spcPts val="0"/>
              </a:spcAft>
              <a:buClrTx/>
              <a:buSzTx/>
              <a:buFontTx/>
              <a:buNone/>
              <a:defRPr/>
            </a:pPr>
            <a:r>
              <a:rPr kumimoji="0" lang="zh-CN" altLang="en-US" sz="2400" b="1" kern="1200" cap="none" spc="0" normalizeH="0" baseline="0" noProof="0" dirty="0">
                <a:solidFill>
                  <a:schemeClr val="accent1">
                    <a:lumMod val="75000"/>
                  </a:schemeClr>
                </a:solidFill>
                <a:latin typeface="华文隶书" panose="02010800040101010101" pitchFamily="2" charset="-122"/>
                <a:ea typeface="华文隶书" panose="02010800040101010101" pitchFamily="2" charset="-122"/>
                <a:cs typeface="+mn-cs"/>
              </a:rPr>
              <a:t>        使用中如有问题，请致电我们的用户服务热线：</a:t>
            </a:r>
            <a:r>
              <a:rPr kumimoji="0" lang="en-US" altLang="zh-CN" sz="2400" b="1" kern="1200" cap="none" spc="0" normalizeH="0" baseline="0" noProof="0" dirty="0">
                <a:solidFill>
                  <a:schemeClr val="accent1">
                    <a:lumMod val="75000"/>
                  </a:schemeClr>
                </a:solidFill>
                <a:latin typeface="华文隶书" panose="02010800040101010101" pitchFamily="2" charset="-122"/>
                <a:ea typeface="华文隶书" panose="02010800040101010101" pitchFamily="2" charset="-122"/>
                <a:cs typeface="+mn-cs"/>
              </a:rPr>
              <a:t>010-68558322</a:t>
            </a:r>
            <a:r>
              <a:rPr kumimoji="0" lang="zh-CN" altLang="en-US" sz="2400" b="1" kern="1200" cap="none" spc="0" normalizeH="0" baseline="0" noProof="0" dirty="0">
                <a:solidFill>
                  <a:schemeClr val="accent1">
                    <a:lumMod val="75000"/>
                  </a:schemeClr>
                </a:solidFill>
                <a:latin typeface="华文隶书" panose="02010800040101010101" pitchFamily="2" charset="-122"/>
                <a:ea typeface="华文隶书" panose="02010800040101010101" pitchFamily="2" charset="-122"/>
                <a:cs typeface="+mn-cs"/>
              </a:rPr>
              <a:t>，我们会在第一时间及时响应、</a:t>
            </a:r>
            <a:r>
              <a:rPr kumimoji="0" lang="zh-CN" altLang="en-US" sz="2400" b="1" kern="1200" cap="none" spc="0" normalizeH="0" baseline="0" noProof="0" dirty="0" smtClean="0">
                <a:solidFill>
                  <a:schemeClr val="accent1">
                    <a:lumMod val="75000"/>
                  </a:schemeClr>
                </a:solidFill>
                <a:latin typeface="华文隶书" panose="02010800040101010101" pitchFamily="2" charset="-122"/>
                <a:ea typeface="华文隶书" panose="02010800040101010101" pitchFamily="2" charset="-122"/>
                <a:cs typeface="+mn-cs"/>
              </a:rPr>
              <a:t>解决</a:t>
            </a:r>
            <a:r>
              <a:rPr kumimoji="0" lang="zh-CN" altLang="en-US" sz="2400" b="1" kern="1200" cap="none" spc="0" normalizeH="0" baseline="0" noProof="0" dirty="0">
                <a:solidFill>
                  <a:schemeClr val="accent1">
                    <a:lumMod val="75000"/>
                  </a:schemeClr>
                </a:solidFill>
                <a:latin typeface="华文隶书" panose="02010800040101010101" pitchFamily="2" charset="-122"/>
                <a:ea typeface="华文隶书" panose="02010800040101010101" pitchFamily="2" charset="-122"/>
                <a:cs typeface="+mn-cs"/>
              </a:rPr>
              <a:t>。</a:t>
            </a:r>
            <a:endParaRPr kumimoji="0" lang="zh-CN" altLang="zh-CN" sz="2400" b="1" kern="1200" cap="none" spc="0" normalizeH="0" baseline="0" noProof="0" dirty="0">
              <a:solidFill>
                <a:schemeClr val="accent1">
                  <a:lumMod val="75000"/>
                </a:schemeClr>
              </a:solidFill>
              <a:latin typeface="华文隶书" panose="02010800040101010101" pitchFamily="2" charset="-122"/>
              <a:ea typeface="华文隶书" panose="02010800040101010101" pitchFamily="2" charset="-122"/>
              <a:cs typeface="+mn-cs"/>
            </a:endParaRPr>
          </a:p>
        </p:txBody>
      </p:sp>
      <p:sp>
        <p:nvSpPr>
          <p:cNvPr id="5" name="TextBox 4"/>
          <p:cNvSpPr txBox="1"/>
          <p:nvPr/>
        </p:nvSpPr>
        <p:spPr>
          <a:xfrm>
            <a:off x="5429250" y="357188"/>
            <a:ext cx="3500438" cy="369888"/>
          </a:xfrm>
          <a:prstGeom prst="rect">
            <a:avLst/>
          </a:prstGeom>
          <a:noFill/>
        </p:spPr>
        <p:txBody>
          <a:bodyPr>
            <a:spAutoFit/>
          </a:bodyPr>
          <a:lstStyle/>
          <a:p>
            <a:pPr marR="0" algn="ctr" defTabSz="914400">
              <a:buClrTx/>
              <a:buSzTx/>
              <a:buFontTx/>
              <a:buNone/>
              <a:defRPr/>
            </a:pPr>
            <a:r>
              <a:rPr kumimoji="0" lang="zh-CN" altLang="en-US" kern="1200" cap="none" spc="0" normalizeH="0" baseline="0" noProof="0" dirty="0">
                <a:latin typeface="+mj-ea"/>
                <a:ea typeface="+mj-ea"/>
                <a:cs typeface="+mn-cs"/>
              </a:rPr>
              <a:t>中经专网  </a:t>
            </a:r>
            <a:r>
              <a:rPr kumimoji="0" lang="en-US" altLang="zh-CN" kern="1200" cap="none" spc="0" normalizeH="0" baseline="0" noProof="0" dirty="0">
                <a:latin typeface="+mj-ea"/>
                <a:ea typeface="+mj-ea"/>
                <a:cs typeface="+mn-cs"/>
              </a:rPr>
              <a:t>http://ibe.cei.cn</a:t>
            </a:r>
            <a:endParaRPr kumimoji="0" lang="zh-CN" altLang="en-US" kern="1200" cap="none" spc="0" normalizeH="0" baseline="0" noProof="0" dirty="0">
              <a:latin typeface="+mj-ea"/>
              <a:ea typeface="+mj-ea"/>
              <a:cs typeface="+mn-cs"/>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p:cNvPicPr>
            <a:picLocks noChangeAspect="1"/>
          </p:cNvPicPr>
          <p:nvPr/>
        </p:nvPicPr>
        <p:blipFill>
          <a:blip r:embed="rId1"/>
          <a:stretch>
            <a:fillRect/>
          </a:stretch>
        </p:blipFill>
        <p:spPr>
          <a:xfrm>
            <a:off x="251460" y="1196975"/>
            <a:ext cx="8362950" cy="417957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 name="图片 2"/>
          <p:cNvPicPr>
            <a:picLocks noChangeAspect="1"/>
          </p:cNvPicPr>
          <p:nvPr/>
        </p:nvPicPr>
        <p:blipFill>
          <a:blip r:embed="rId1"/>
          <a:stretch>
            <a:fillRect/>
          </a:stretch>
        </p:blipFill>
        <p:spPr>
          <a:xfrm>
            <a:off x="467995" y="1184275"/>
            <a:ext cx="8276590" cy="4291965"/>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4338" name="Picture 2" descr="C:\Documents and Settings\liangt\桌面\重点产品PPT\ceilogo_中文_RGB.jpg"/>
          <p:cNvPicPr>
            <a:picLocks noChangeAspect="1"/>
          </p:cNvPicPr>
          <p:nvPr/>
        </p:nvPicPr>
        <p:blipFill>
          <a:blip r:embed="rId1"/>
          <a:stretch>
            <a:fillRect/>
          </a:stretch>
        </p:blipFill>
        <p:spPr>
          <a:xfrm>
            <a:off x="539750" y="260350"/>
            <a:ext cx="2232025" cy="458788"/>
          </a:xfrm>
          <a:prstGeom prst="rect">
            <a:avLst/>
          </a:prstGeom>
          <a:noFill/>
          <a:ln w="9525">
            <a:noFill/>
          </a:ln>
        </p:spPr>
      </p:pic>
      <p:cxnSp>
        <p:nvCxnSpPr>
          <p:cNvPr id="5" name="直接连接符 4"/>
          <p:cNvCxnSpPr/>
          <p:nvPr/>
        </p:nvCxnSpPr>
        <p:spPr>
          <a:xfrm>
            <a:off x="0" y="836613"/>
            <a:ext cx="9144000" cy="0"/>
          </a:xfrm>
          <a:prstGeom prst="line">
            <a:avLst/>
          </a:prstGeom>
          <a:ln w="38100">
            <a:solidFill>
              <a:srgbClr val="003399"/>
            </a:solidFill>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a:xfrm>
            <a:off x="0" y="6597650"/>
            <a:ext cx="9144000" cy="0"/>
          </a:xfrm>
          <a:prstGeom prst="line">
            <a:avLst/>
          </a:prstGeom>
          <a:ln w="635000">
            <a:solidFill>
              <a:srgbClr val="003399"/>
            </a:solidFill>
          </a:ln>
        </p:spPr>
        <p:style>
          <a:lnRef idx="1">
            <a:schemeClr val="accent1"/>
          </a:lnRef>
          <a:fillRef idx="0">
            <a:schemeClr val="accent1"/>
          </a:fillRef>
          <a:effectRef idx="0">
            <a:schemeClr val="accent1"/>
          </a:effectRef>
          <a:fontRef idx="minor">
            <a:schemeClr val="tx1"/>
          </a:fontRef>
        </p:style>
      </p:cxnSp>
      <p:sp>
        <p:nvSpPr>
          <p:cNvPr id="7" name="圆角矩形 6"/>
          <p:cNvSpPr/>
          <p:nvPr/>
        </p:nvSpPr>
        <p:spPr>
          <a:xfrm>
            <a:off x="7215188" y="214313"/>
            <a:ext cx="1714500" cy="50482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800" b="1" i="0" u="none" strike="noStrike" kern="1200" cap="none" spc="0" normalizeH="0" baseline="0" noProof="0" dirty="0">
                <a:ln>
                  <a:noFill/>
                </a:ln>
                <a:solidFill>
                  <a:schemeClr val="lt1"/>
                </a:solidFill>
                <a:effectLst/>
                <a:uLnTx/>
                <a:uFillTx/>
                <a:latin typeface="+mn-lt"/>
                <a:ea typeface="+mn-ea"/>
                <a:cs typeface="+mn-cs"/>
              </a:rPr>
              <a:t>产品简介</a:t>
            </a:r>
            <a:endParaRPr kumimoji="0" lang="zh-CN" altLang="en-US" sz="1800" b="1" i="0" u="none" strike="noStrike" kern="1200" cap="none" spc="0" normalizeH="0" baseline="0" noProof="0" dirty="0">
              <a:ln>
                <a:noFill/>
              </a:ln>
              <a:solidFill>
                <a:schemeClr val="lt1"/>
              </a:solidFill>
              <a:effectLst/>
              <a:uLnTx/>
              <a:uFillTx/>
              <a:latin typeface="+mn-lt"/>
              <a:ea typeface="+mn-ea"/>
              <a:cs typeface="+mn-cs"/>
            </a:endParaRPr>
          </a:p>
        </p:txBody>
      </p:sp>
      <p:sp>
        <p:nvSpPr>
          <p:cNvPr id="14342" name="Rectangle 3"/>
          <p:cNvSpPr txBox="1"/>
          <p:nvPr/>
        </p:nvSpPr>
        <p:spPr>
          <a:xfrm>
            <a:off x="250825" y="1052513"/>
            <a:ext cx="4537075" cy="5184775"/>
          </a:xfrm>
          <a:prstGeom prst="rect">
            <a:avLst/>
          </a:prstGeom>
          <a:solidFill>
            <a:schemeClr val="bg1"/>
          </a:solidFill>
          <a:ln w="9525">
            <a:noFill/>
          </a:ln>
        </p:spPr>
        <p:txBody>
          <a:bodyPr/>
          <a:p>
            <a:pPr>
              <a:lnSpc>
                <a:spcPct val="140000"/>
              </a:lnSpc>
              <a:spcBef>
                <a:spcPct val="20000"/>
              </a:spcBef>
              <a:spcAft>
                <a:spcPts val="1200"/>
              </a:spcAft>
            </a:pPr>
            <a:r>
              <a:rPr lang="en-US" altLang="zh-CN" sz="2000" b="1" dirty="0">
                <a:solidFill>
                  <a:srgbClr val="009999"/>
                </a:solidFill>
                <a:latin typeface="幼圆" panose="02010509060101010101" pitchFamily="49" charset="-122"/>
                <a:ea typeface="幼圆" panose="02010509060101010101" pitchFamily="49" charset="-122"/>
              </a:rPr>
              <a:t>    《</a:t>
            </a:r>
            <a:r>
              <a:rPr lang="zh-CN" altLang="en-US" sz="2000" b="1" dirty="0">
                <a:solidFill>
                  <a:srgbClr val="009999"/>
                </a:solidFill>
                <a:latin typeface="幼圆" panose="02010509060101010101" pitchFamily="49" charset="-122"/>
                <a:ea typeface="幼圆" panose="02010509060101010101" pitchFamily="49" charset="-122"/>
              </a:rPr>
              <a:t>中经专网</a:t>
            </a:r>
            <a:r>
              <a:rPr lang="en-US" altLang="zh-CN" sz="2000" b="1" dirty="0">
                <a:solidFill>
                  <a:srgbClr val="009999"/>
                </a:solidFill>
                <a:latin typeface="幼圆" panose="02010509060101010101" pitchFamily="49" charset="-122"/>
                <a:ea typeface="幼圆" panose="02010509060101010101" pitchFamily="49" charset="-122"/>
              </a:rPr>
              <a:t>》</a:t>
            </a:r>
            <a:r>
              <a:rPr lang="zh-CN" altLang="en-US" sz="2000" b="1" dirty="0">
                <a:solidFill>
                  <a:srgbClr val="009999"/>
                </a:solidFill>
                <a:latin typeface="幼圆" panose="02010509060101010101" pitchFamily="49" charset="-122"/>
                <a:ea typeface="幼圆" panose="02010509060101010101" pitchFamily="49" charset="-122"/>
              </a:rPr>
              <a:t>是以宏观经济形势晴雨表为功能目标，面向机构用户内网设计开发的经济大数据系统。</a:t>
            </a:r>
            <a:endParaRPr lang="en-US" altLang="zh-CN" sz="2000" b="1" dirty="0">
              <a:solidFill>
                <a:srgbClr val="009999"/>
              </a:solidFill>
              <a:latin typeface="幼圆" panose="02010509060101010101" pitchFamily="49" charset="-122"/>
              <a:ea typeface="幼圆" panose="02010509060101010101" pitchFamily="49" charset="-122"/>
            </a:endParaRPr>
          </a:p>
          <a:p>
            <a:pPr>
              <a:lnSpc>
                <a:spcPct val="140000"/>
              </a:lnSpc>
              <a:spcBef>
                <a:spcPct val="20000"/>
              </a:spcBef>
            </a:pPr>
            <a:r>
              <a:rPr lang="en-US" altLang="zh-CN" sz="2000" b="1" dirty="0">
                <a:solidFill>
                  <a:srgbClr val="009999"/>
                </a:solidFill>
                <a:latin typeface="幼圆" panose="02010509060101010101" pitchFamily="49" charset="-122"/>
                <a:ea typeface="幼圆" panose="02010509060101010101" pitchFamily="49" charset="-122"/>
              </a:rPr>
              <a:t>    </a:t>
            </a:r>
            <a:r>
              <a:rPr lang="zh-CN" altLang="en-US" sz="2000" b="1" dirty="0">
                <a:solidFill>
                  <a:srgbClr val="009999"/>
                </a:solidFill>
                <a:latin typeface="幼圆" panose="02010509060101010101" pitchFamily="49" charset="-122"/>
                <a:ea typeface="幼圆" panose="02010509060101010101" pitchFamily="49" charset="-122"/>
              </a:rPr>
              <a:t>它由数据专家对经济数据、动态信息以及研究分析文章等内容进行汇集、提炼和挖掘，及时、全面、系统地反映国内外经济运行状态、发展趋势、政策动向，为政府管理部门、金融机构、大中型企业、研究单位以及高等院校的用户提供经济信息服务。</a:t>
            </a:r>
            <a:endParaRPr lang="zh-CN" altLang="en-US" sz="2000" dirty="0">
              <a:solidFill>
                <a:srgbClr val="009999"/>
              </a:solidFill>
              <a:latin typeface="幼圆" panose="02010509060101010101" pitchFamily="49" charset="-122"/>
              <a:ea typeface="幼圆" panose="02010509060101010101" pitchFamily="49" charset="-122"/>
            </a:endParaRPr>
          </a:p>
        </p:txBody>
      </p:sp>
      <p:pic>
        <p:nvPicPr>
          <p:cNvPr id="14343" name="Picture 9" descr="C:\Users\dell\Desktop\中经专网.png"/>
          <p:cNvPicPr>
            <a:picLocks noChangeAspect="1"/>
          </p:cNvPicPr>
          <p:nvPr/>
        </p:nvPicPr>
        <p:blipFill>
          <a:blip r:embed="rId2"/>
          <a:stretch>
            <a:fillRect/>
          </a:stretch>
        </p:blipFill>
        <p:spPr>
          <a:xfrm>
            <a:off x="5219700" y="981075"/>
            <a:ext cx="3492500" cy="5876925"/>
          </a:xfrm>
          <a:prstGeom prst="rect">
            <a:avLst/>
          </a:prstGeom>
          <a:noFill/>
          <a:ln w="9525">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15362" name="Group 2"/>
          <p:cNvGrpSpPr/>
          <p:nvPr/>
        </p:nvGrpSpPr>
        <p:grpSpPr>
          <a:xfrm>
            <a:off x="2484438" y="1700213"/>
            <a:ext cx="4419600" cy="4376737"/>
            <a:chOff x="1488" y="1200"/>
            <a:chExt cx="2784" cy="2757"/>
          </a:xfrm>
        </p:grpSpPr>
        <p:grpSp>
          <p:nvGrpSpPr>
            <p:cNvPr id="15376" name="Group 3"/>
            <p:cNvGrpSpPr/>
            <p:nvPr/>
          </p:nvGrpSpPr>
          <p:grpSpPr>
            <a:xfrm>
              <a:off x="1488" y="1200"/>
              <a:ext cx="2784" cy="2757"/>
              <a:chOff x="1824" y="633"/>
              <a:chExt cx="2834" cy="2849"/>
            </a:xfrm>
          </p:grpSpPr>
          <p:sp>
            <p:nvSpPr>
              <p:cNvPr id="8" name="Puzzle3"/>
              <p:cNvSpPr>
                <a:spLocks noEditPoints="1" noChangeArrowheads="1"/>
              </p:cNvSpPr>
              <p:nvPr/>
            </p:nvSpPr>
            <p:spPr bwMode="gray">
              <a:xfrm>
                <a:off x="3202" y="633"/>
                <a:ext cx="1114" cy="1514"/>
              </a:xfrm>
              <a:custGeom>
                <a:avLst/>
                <a:gdLst>
                  <a:gd name="T0" fmla="*/ 10391 w 21600"/>
                  <a:gd name="T1" fmla="*/ 15806 h 21600"/>
                  <a:gd name="T2" fmla="*/ 20551 w 21600"/>
                  <a:gd name="T3" fmla="*/ 21088 h 21600"/>
                  <a:gd name="T4" fmla="*/ 13180 w 21600"/>
                  <a:gd name="T5" fmla="*/ 13801 h 21600"/>
                  <a:gd name="T6" fmla="*/ 20551 w 21600"/>
                  <a:gd name="T7" fmla="*/ 7025 h 21600"/>
                  <a:gd name="T8" fmla="*/ 10500 w 21600"/>
                  <a:gd name="T9" fmla="*/ 52 h 21600"/>
                  <a:gd name="T10" fmla="*/ 692 w 21600"/>
                  <a:gd name="T11" fmla="*/ 6802 h 21600"/>
                  <a:gd name="T12" fmla="*/ 8064 w 21600"/>
                  <a:gd name="T13" fmla="*/ 13526 h 21600"/>
                  <a:gd name="T14" fmla="*/ 692 w 21600"/>
                  <a:gd name="T15" fmla="*/ 21088 h 21600"/>
                  <a:gd name="T16" fmla="*/ 2273 w 21600"/>
                  <a:gd name="T17" fmla="*/ 7719 h 21600"/>
                  <a:gd name="T18" fmla="*/ 19149 w 21600"/>
                  <a:gd name="T19" fmla="*/ 202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6625" y="20892"/>
                    </a:moveTo>
                    <a:lnTo>
                      <a:pt x="7105" y="21023"/>
                    </a:lnTo>
                    <a:lnTo>
                      <a:pt x="7513" y="21088"/>
                    </a:lnTo>
                    <a:lnTo>
                      <a:pt x="7922" y="21115"/>
                    </a:lnTo>
                    <a:lnTo>
                      <a:pt x="8242" y="21115"/>
                    </a:lnTo>
                    <a:lnTo>
                      <a:pt x="8544" y="21062"/>
                    </a:lnTo>
                    <a:lnTo>
                      <a:pt x="8810" y="20997"/>
                    </a:lnTo>
                    <a:lnTo>
                      <a:pt x="9023" y="20892"/>
                    </a:lnTo>
                    <a:lnTo>
                      <a:pt x="9148" y="20761"/>
                    </a:lnTo>
                    <a:lnTo>
                      <a:pt x="9290" y="20616"/>
                    </a:lnTo>
                    <a:lnTo>
                      <a:pt x="9361" y="20459"/>
                    </a:lnTo>
                    <a:lnTo>
                      <a:pt x="9396" y="20289"/>
                    </a:lnTo>
                    <a:lnTo>
                      <a:pt x="9396" y="20092"/>
                    </a:lnTo>
                    <a:lnTo>
                      <a:pt x="9325" y="19909"/>
                    </a:lnTo>
                    <a:lnTo>
                      <a:pt x="9219" y="19738"/>
                    </a:lnTo>
                    <a:lnTo>
                      <a:pt x="9094" y="19555"/>
                    </a:lnTo>
                    <a:lnTo>
                      <a:pt x="8917" y="19384"/>
                    </a:lnTo>
                    <a:lnTo>
                      <a:pt x="8650" y="19162"/>
                    </a:lnTo>
                    <a:lnTo>
                      <a:pt x="8437" y="18900"/>
                    </a:lnTo>
                    <a:lnTo>
                      <a:pt x="8277" y="18624"/>
                    </a:lnTo>
                    <a:lnTo>
                      <a:pt x="8135" y="18349"/>
                    </a:lnTo>
                    <a:lnTo>
                      <a:pt x="8028" y="18048"/>
                    </a:lnTo>
                    <a:lnTo>
                      <a:pt x="7993" y="17746"/>
                    </a:lnTo>
                    <a:lnTo>
                      <a:pt x="7993" y="17471"/>
                    </a:lnTo>
                    <a:lnTo>
                      <a:pt x="8028" y="17169"/>
                    </a:lnTo>
                    <a:lnTo>
                      <a:pt x="8135" y="16920"/>
                    </a:lnTo>
                    <a:lnTo>
                      <a:pt x="8277" y="16671"/>
                    </a:lnTo>
                    <a:lnTo>
                      <a:pt x="8366" y="16540"/>
                    </a:lnTo>
                    <a:lnTo>
                      <a:pt x="8473" y="16409"/>
                    </a:lnTo>
                    <a:lnTo>
                      <a:pt x="8615" y="16317"/>
                    </a:lnTo>
                    <a:lnTo>
                      <a:pt x="8739" y="16213"/>
                    </a:lnTo>
                    <a:lnTo>
                      <a:pt x="8881" y="16134"/>
                    </a:lnTo>
                    <a:lnTo>
                      <a:pt x="9059" y="16055"/>
                    </a:lnTo>
                    <a:lnTo>
                      <a:pt x="9254" y="15990"/>
                    </a:lnTo>
                    <a:lnTo>
                      <a:pt x="9432" y="15911"/>
                    </a:lnTo>
                    <a:lnTo>
                      <a:pt x="9663" y="15885"/>
                    </a:lnTo>
                    <a:lnTo>
                      <a:pt x="9876" y="15833"/>
                    </a:lnTo>
                    <a:lnTo>
                      <a:pt x="10142" y="15806"/>
                    </a:lnTo>
                    <a:lnTo>
                      <a:pt x="10391" y="15806"/>
                    </a:lnTo>
                    <a:lnTo>
                      <a:pt x="10728" y="15806"/>
                    </a:lnTo>
                    <a:lnTo>
                      <a:pt x="10995" y="15806"/>
                    </a:lnTo>
                    <a:lnTo>
                      <a:pt x="11279" y="15833"/>
                    </a:lnTo>
                    <a:lnTo>
                      <a:pt x="11546" y="15885"/>
                    </a:lnTo>
                    <a:lnTo>
                      <a:pt x="11776" y="15937"/>
                    </a:lnTo>
                    <a:lnTo>
                      <a:pt x="12025" y="15990"/>
                    </a:lnTo>
                    <a:lnTo>
                      <a:pt x="12221" y="16055"/>
                    </a:lnTo>
                    <a:lnTo>
                      <a:pt x="12434" y="16134"/>
                    </a:lnTo>
                    <a:lnTo>
                      <a:pt x="12611" y="16213"/>
                    </a:lnTo>
                    <a:lnTo>
                      <a:pt x="12771" y="16317"/>
                    </a:lnTo>
                    <a:lnTo>
                      <a:pt x="12913" y="16409"/>
                    </a:lnTo>
                    <a:lnTo>
                      <a:pt x="13038" y="16514"/>
                    </a:lnTo>
                    <a:lnTo>
                      <a:pt x="13251" y="16737"/>
                    </a:lnTo>
                    <a:lnTo>
                      <a:pt x="13428" y="16986"/>
                    </a:lnTo>
                    <a:lnTo>
                      <a:pt x="13517" y="17248"/>
                    </a:lnTo>
                    <a:lnTo>
                      <a:pt x="13588" y="17523"/>
                    </a:lnTo>
                    <a:lnTo>
                      <a:pt x="13588" y="17799"/>
                    </a:lnTo>
                    <a:lnTo>
                      <a:pt x="13517" y="18074"/>
                    </a:lnTo>
                    <a:lnTo>
                      <a:pt x="13428" y="18323"/>
                    </a:lnTo>
                    <a:lnTo>
                      <a:pt x="13286" y="18572"/>
                    </a:lnTo>
                    <a:lnTo>
                      <a:pt x="13109" y="18808"/>
                    </a:lnTo>
                    <a:lnTo>
                      <a:pt x="12878" y="19031"/>
                    </a:lnTo>
                    <a:lnTo>
                      <a:pt x="12434" y="19411"/>
                    </a:lnTo>
                    <a:lnTo>
                      <a:pt x="12132" y="19738"/>
                    </a:lnTo>
                    <a:lnTo>
                      <a:pt x="12025" y="19856"/>
                    </a:lnTo>
                    <a:lnTo>
                      <a:pt x="11919" y="20014"/>
                    </a:lnTo>
                    <a:lnTo>
                      <a:pt x="11883" y="20132"/>
                    </a:lnTo>
                    <a:lnTo>
                      <a:pt x="11883" y="20263"/>
                    </a:lnTo>
                    <a:lnTo>
                      <a:pt x="11883" y="20394"/>
                    </a:lnTo>
                    <a:lnTo>
                      <a:pt x="11954" y="20485"/>
                    </a:lnTo>
                    <a:lnTo>
                      <a:pt x="12061" y="20590"/>
                    </a:lnTo>
                    <a:lnTo>
                      <a:pt x="12185" y="20695"/>
                    </a:lnTo>
                    <a:lnTo>
                      <a:pt x="12327" y="20787"/>
                    </a:lnTo>
                    <a:lnTo>
                      <a:pt x="12540" y="20892"/>
                    </a:lnTo>
                    <a:lnTo>
                      <a:pt x="12771" y="20997"/>
                    </a:lnTo>
                    <a:lnTo>
                      <a:pt x="13073" y="21088"/>
                    </a:lnTo>
                    <a:lnTo>
                      <a:pt x="13428" y="21193"/>
                    </a:lnTo>
                    <a:lnTo>
                      <a:pt x="13873" y="21298"/>
                    </a:lnTo>
                    <a:lnTo>
                      <a:pt x="14317" y="21390"/>
                    </a:lnTo>
                    <a:lnTo>
                      <a:pt x="14778" y="21468"/>
                    </a:lnTo>
                    <a:lnTo>
                      <a:pt x="15294" y="21547"/>
                    </a:lnTo>
                    <a:lnTo>
                      <a:pt x="15809" y="21600"/>
                    </a:lnTo>
                    <a:lnTo>
                      <a:pt x="16359" y="21652"/>
                    </a:lnTo>
                    <a:lnTo>
                      <a:pt x="16875" y="21678"/>
                    </a:lnTo>
                    <a:lnTo>
                      <a:pt x="17407" y="21678"/>
                    </a:lnTo>
                    <a:lnTo>
                      <a:pt x="17958" y="21678"/>
                    </a:lnTo>
                    <a:lnTo>
                      <a:pt x="18473" y="21652"/>
                    </a:lnTo>
                    <a:lnTo>
                      <a:pt x="18953" y="21573"/>
                    </a:lnTo>
                    <a:lnTo>
                      <a:pt x="19397" y="21495"/>
                    </a:lnTo>
                    <a:lnTo>
                      <a:pt x="19841" y="21390"/>
                    </a:lnTo>
                    <a:lnTo>
                      <a:pt x="20214" y="21272"/>
                    </a:lnTo>
                    <a:lnTo>
                      <a:pt x="20551" y="21088"/>
                    </a:lnTo>
                    <a:lnTo>
                      <a:pt x="20480" y="20787"/>
                    </a:lnTo>
                    <a:lnTo>
                      <a:pt x="20409" y="20485"/>
                    </a:lnTo>
                    <a:lnTo>
                      <a:pt x="20356" y="20158"/>
                    </a:lnTo>
                    <a:lnTo>
                      <a:pt x="20356" y="19804"/>
                    </a:lnTo>
                    <a:lnTo>
                      <a:pt x="20321" y="19083"/>
                    </a:lnTo>
                    <a:lnTo>
                      <a:pt x="20356" y="18349"/>
                    </a:lnTo>
                    <a:lnTo>
                      <a:pt x="20409" y="17641"/>
                    </a:lnTo>
                    <a:lnTo>
                      <a:pt x="20480" y="17012"/>
                    </a:lnTo>
                    <a:lnTo>
                      <a:pt x="20551" y="16488"/>
                    </a:lnTo>
                    <a:lnTo>
                      <a:pt x="20551" y="16055"/>
                    </a:lnTo>
                    <a:lnTo>
                      <a:pt x="20551" y="15911"/>
                    </a:lnTo>
                    <a:lnTo>
                      <a:pt x="20445" y="15754"/>
                    </a:lnTo>
                    <a:lnTo>
                      <a:pt x="20356" y="15610"/>
                    </a:lnTo>
                    <a:lnTo>
                      <a:pt x="20178" y="15452"/>
                    </a:lnTo>
                    <a:lnTo>
                      <a:pt x="20001" y="15334"/>
                    </a:lnTo>
                    <a:lnTo>
                      <a:pt x="19770" y="15230"/>
                    </a:lnTo>
                    <a:lnTo>
                      <a:pt x="19521" y="15125"/>
                    </a:lnTo>
                    <a:lnTo>
                      <a:pt x="19290" y="15059"/>
                    </a:lnTo>
                    <a:lnTo>
                      <a:pt x="19024" y="15007"/>
                    </a:lnTo>
                    <a:lnTo>
                      <a:pt x="18740" y="14954"/>
                    </a:lnTo>
                    <a:lnTo>
                      <a:pt x="18509" y="14954"/>
                    </a:lnTo>
                    <a:lnTo>
                      <a:pt x="18225" y="14954"/>
                    </a:lnTo>
                    <a:lnTo>
                      <a:pt x="17994" y="15007"/>
                    </a:lnTo>
                    <a:lnTo>
                      <a:pt x="17763" y="15085"/>
                    </a:lnTo>
                    <a:lnTo>
                      <a:pt x="17550" y="15177"/>
                    </a:lnTo>
                    <a:lnTo>
                      <a:pt x="17372" y="15308"/>
                    </a:lnTo>
                    <a:lnTo>
                      <a:pt x="17176" y="15426"/>
                    </a:lnTo>
                    <a:lnTo>
                      <a:pt x="16928" y="15557"/>
                    </a:lnTo>
                    <a:lnTo>
                      <a:pt x="16661" y="15636"/>
                    </a:lnTo>
                    <a:lnTo>
                      <a:pt x="16359" y="15688"/>
                    </a:lnTo>
                    <a:lnTo>
                      <a:pt x="16022" y="15715"/>
                    </a:lnTo>
                    <a:lnTo>
                      <a:pt x="15667" y="15688"/>
                    </a:lnTo>
                    <a:lnTo>
                      <a:pt x="15294" y="15662"/>
                    </a:lnTo>
                    <a:lnTo>
                      <a:pt x="14956" y="15583"/>
                    </a:lnTo>
                    <a:lnTo>
                      <a:pt x="14619" y="15479"/>
                    </a:lnTo>
                    <a:lnTo>
                      <a:pt x="14281" y="15334"/>
                    </a:lnTo>
                    <a:lnTo>
                      <a:pt x="13961" y="15177"/>
                    </a:lnTo>
                    <a:lnTo>
                      <a:pt x="13695" y="14981"/>
                    </a:lnTo>
                    <a:lnTo>
                      <a:pt x="13588" y="14850"/>
                    </a:lnTo>
                    <a:lnTo>
                      <a:pt x="13482" y="14732"/>
                    </a:lnTo>
                    <a:lnTo>
                      <a:pt x="13393" y="14600"/>
                    </a:lnTo>
                    <a:lnTo>
                      <a:pt x="13322" y="14456"/>
                    </a:lnTo>
                    <a:lnTo>
                      <a:pt x="13251" y="14299"/>
                    </a:lnTo>
                    <a:lnTo>
                      <a:pt x="13215" y="14155"/>
                    </a:lnTo>
                    <a:lnTo>
                      <a:pt x="13180" y="13971"/>
                    </a:lnTo>
                    <a:lnTo>
                      <a:pt x="13180" y="13801"/>
                    </a:lnTo>
                    <a:lnTo>
                      <a:pt x="13180" y="13591"/>
                    </a:lnTo>
                    <a:lnTo>
                      <a:pt x="13215" y="13395"/>
                    </a:lnTo>
                    <a:lnTo>
                      <a:pt x="13251" y="13198"/>
                    </a:lnTo>
                    <a:lnTo>
                      <a:pt x="13322" y="13015"/>
                    </a:lnTo>
                    <a:lnTo>
                      <a:pt x="13393" y="12870"/>
                    </a:lnTo>
                    <a:lnTo>
                      <a:pt x="13482" y="12713"/>
                    </a:lnTo>
                    <a:lnTo>
                      <a:pt x="13588" y="12569"/>
                    </a:lnTo>
                    <a:lnTo>
                      <a:pt x="13730" y="12438"/>
                    </a:lnTo>
                    <a:lnTo>
                      <a:pt x="13997" y="12215"/>
                    </a:lnTo>
                    <a:lnTo>
                      <a:pt x="14334" y="12005"/>
                    </a:lnTo>
                    <a:lnTo>
                      <a:pt x="14690" y="11861"/>
                    </a:lnTo>
                    <a:lnTo>
                      <a:pt x="15063" y="11756"/>
                    </a:lnTo>
                    <a:lnTo>
                      <a:pt x="15436" y="11678"/>
                    </a:lnTo>
                    <a:lnTo>
                      <a:pt x="15809" y="11638"/>
                    </a:lnTo>
                    <a:lnTo>
                      <a:pt x="16182" y="11638"/>
                    </a:lnTo>
                    <a:lnTo>
                      <a:pt x="16555" y="11678"/>
                    </a:lnTo>
                    <a:lnTo>
                      <a:pt x="16910" y="11730"/>
                    </a:lnTo>
                    <a:lnTo>
                      <a:pt x="17248" y="11835"/>
                    </a:lnTo>
                    <a:lnTo>
                      <a:pt x="17514" y="11966"/>
                    </a:lnTo>
                    <a:lnTo>
                      <a:pt x="17763" y="12110"/>
                    </a:lnTo>
                    <a:lnTo>
                      <a:pt x="17887" y="12215"/>
                    </a:lnTo>
                    <a:lnTo>
                      <a:pt x="18065" y="12307"/>
                    </a:lnTo>
                    <a:lnTo>
                      <a:pt x="18260" y="12412"/>
                    </a:lnTo>
                    <a:lnTo>
                      <a:pt x="18438" y="12464"/>
                    </a:lnTo>
                    <a:lnTo>
                      <a:pt x="18669" y="12543"/>
                    </a:lnTo>
                    <a:lnTo>
                      <a:pt x="18882" y="12569"/>
                    </a:lnTo>
                    <a:lnTo>
                      <a:pt x="19113" y="12595"/>
                    </a:lnTo>
                    <a:lnTo>
                      <a:pt x="19361" y="12608"/>
                    </a:lnTo>
                    <a:lnTo>
                      <a:pt x="19592" y="12608"/>
                    </a:lnTo>
                    <a:lnTo>
                      <a:pt x="19841" y="12595"/>
                    </a:lnTo>
                    <a:lnTo>
                      <a:pt x="20072" y="12543"/>
                    </a:lnTo>
                    <a:lnTo>
                      <a:pt x="20321" y="12490"/>
                    </a:lnTo>
                    <a:lnTo>
                      <a:pt x="20551" y="12438"/>
                    </a:lnTo>
                    <a:lnTo>
                      <a:pt x="20800" y="12333"/>
                    </a:lnTo>
                    <a:lnTo>
                      <a:pt x="20996" y="12241"/>
                    </a:lnTo>
                    <a:lnTo>
                      <a:pt x="21244" y="12110"/>
                    </a:lnTo>
                    <a:lnTo>
                      <a:pt x="21298" y="12032"/>
                    </a:lnTo>
                    <a:lnTo>
                      <a:pt x="21404" y="11966"/>
                    </a:lnTo>
                    <a:lnTo>
                      <a:pt x="21475" y="11861"/>
                    </a:lnTo>
                    <a:lnTo>
                      <a:pt x="21511" y="11730"/>
                    </a:lnTo>
                    <a:lnTo>
                      <a:pt x="21617" y="11481"/>
                    </a:lnTo>
                    <a:lnTo>
                      <a:pt x="21653" y="11180"/>
                    </a:lnTo>
                    <a:lnTo>
                      <a:pt x="21653" y="10826"/>
                    </a:lnTo>
                    <a:lnTo>
                      <a:pt x="21653" y="10472"/>
                    </a:lnTo>
                    <a:lnTo>
                      <a:pt x="21582" y="10092"/>
                    </a:lnTo>
                    <a:lnTo>
                      <a:pt x="21511" y="9725"/>
                    </a:lnTo>
                    <a:lnTo>
                      <a:pt x="21298" y="8912"/>
                    </a:lnTo>
                    <a:lnTo>
                      <a:pt x="21067" y="8191"/>
                    </a:lnTo>
                    <a:lnTo>
                      <a:pt x="20800" y="7536"/>
                    </a:lnTo>
                    <a:lnTo>
                      <a:pt x="20551" y="7025"/>
                    </a:lnTo>
                    <a:lnTo>
                      <a:pt x="20001" y="7103"/>
                    </a:lnTo>
                    <a:lnTo>
                      <a:pt x="19432" y="7156"/>
                    </a:lnTo>
                    <a:lnTo>
                      <a:pt x="18846" y="7208"/>
                    </a:lnTo>
                    <a:lnTo>
                      <a:pt x="18225" y="7208"/>
                    </a:lnTo>
                    <a:lnTo>
                      <a:pt x="17656" y="7208"/>
                    </a:lnTo>
                    <a:lnTo>
                      <a:pt x="17070" y="7182"/>
                    </a:lnTo>
                    <a:lnTo>
                      <a:pt x="16484" y="7156"/>
                    </a:lnTo>
                    <a:lnTo>
                      <a:pt x="15986" y="7103"/>
                    </a:lnTo>
                    <a:lnTo>
                      <a:pt x="14992" y="6999"/>
                    </a:lnTo>
                    <a:lnTo>
                      <a:pt x="14210" y="6907"/>
                    </a:lnTo>
                    <a:lnTo>
                      <a:pt x="13695" y="6828"/>
                    </a:lnTo>
                    <a:lnTo>
                      <a:pt x="13517" y="6802"/>
                    </a:lnTo>
                    <a:lnTo>
                      <a:pt x="13073" y="6645"/>
                    </a:lnTo>
                    <a:lnTo>
                      <a:pt x="12700" y="6474"/>
                    </a:lnTo>
                    <a:lnTo>
                      <a:pt x="12363" y="6304"/>
                    </a:lnTo>
                    <a:lnTo>
                      <a:pt x="12132" y="6094"/>
                    </a:lnTo>
                    <a:lnTo>
                      <a:pt x="11919" y="5871"/>
                    </a:lnTo>
                    <a:lnTo>
                      <a:pt x="11776" y="5649"/>
                    </a:lnTo>
                    <a:lnTo>
                      <a:pt x="11688" y="5413"/>
                    </a:lnTo>
                    <a:lnTo>
                      <a:pt x="11617" y="5190"/>
                    </a:lnTo>
                    <a:lnTo>
                      <a:pt x="11617" y="4941"/>
                    </a:lnTo>
                    <a:lnTo>
                      <a:pt x="11652" y="4718"/>
                    </a:lnTo>
                    <a:lnTo>
                      <a:pt x="11723" y="4482"/>
                    </a:lnTo>
                    <a:lnTo>
                      <a:pt x="11812" y="4285"/>
                    </a:lnTo>
                    <a:lnTo>
                      <a:pt x="11919" y="4089"/>
                    </a:lnTo>
                    <a:lnTo>
                      <a:pt x="12096" y="3905"/>
                    </a:lnTo>
                    <a:lnTo>
                      <a:pt x="12292" y="3735"/>
                    </a:lnTo>
                    <a:lnTo>
                      <a:pt x="12505" y="3604"/>
                    </a:lnTo>
                    <a:lnTo>
                      <a:pt x="12700" y="3460"/>
                    </a:lnTo>
                    <a:lnTo>
                      <a:pt x="12878" y="3250"/>
                    </a:lnTo>
                    <a:lnTo>
                      <a:pt x="13038" y="3027"/>
                    </a:lnTo>
                    <a:lnTo>
                      <a:pt x="13180" y="2752"/>
                    </a:lnTo>
                    <a:lnTo>
                      <a:pt x="13286" y="2477"/>
                    </a:lnTo>
                    <a:lnTo>
                      <a:pt x="13322" y="2175"/>
                    </a:lnTo>
                    <a:lnTo>
                      <a:pt x="13357" y="1874"/>
                    </a:lnTo>
                    <a:lnTo>
                      <a:pt x="13286" y="1572"/>
                    </a:lnTo>
                    <a:lnTo>
                      <a:pt x="13180" y="1271"/>
                    </a:lnTo>
                    <a:lnTo>
                      <a:pt x="13038" y="983"/>
                    </a:lnTo>
                    <a:lnTo>
                      <a:pt x="12949" y="865"/>
                    </a:lnTo>
                    <a:lnTo>
                      <a:pt x="12807" y="733"/>
                    </a:lnTo>
                    <a:lnTo>
                      <a:pt x="12665" y="616"/>
                    </a:lnTo>
                    <a:lnTo>
                      <a:pt x="12505" y="511"/>
                    </a:lnTo>
                    <a:lnTo>
                      <a:pt x="12327" y="406"/>
                    </a:lnTo>
                    <a:lnTo>
                      <a:pt x="12132" y="314"/>
                    </a:lnTo>
                    <a:lnTo>
                      <a:pt x="11883" y="235"/>
                    </a:lnTo>
                    <a:lnTo>
                      <a:pt x="11652" y="183"/>
                    </a:lnTo>
                    <a:lnTo>
                      <a:pt x="11368" y="104"/>
                    </a:lnTo>
                    <a:lnTo>
                      <a:pt x="11101" y="78"/>
                    </a:lnTo>
                    <a:lnTo>
                      <a:pt x="10800" y="52"/>
                    </a:lnTo>
                    <a:lnTo>
                      <a:pt x="10444" y="52"/>
                    </a:lnTo>
                    <a:lnTo>
                      <a:pt x="10142" y="52"/>
                    </a:lnTo>
                    <a:lnTo>
                      <a:pt x="9840" y="78"/>
                    </a:lnTo>
                    <a:lnTo>
                      <a:pt x="9574" y="104"/>
                    </a:lnTo>
                    <a:lnTo>
                      <a:pt x="9325" y="157"/>
                    </a:lnTo>
                    <a:lnTo>
                      <a:pt x="9094" y="209"/>
                    </a:lnTo>
                    <a:lnTo>
                      <a:pt x="8846" y="262"/>
                    </a:lnTo>
                    <a:lnTo>
                      <a:pt x="8650" y="340"/>
                    </a:lnTo>
                    <a:lnTo>
                      <a:pt x="8437" y="432"/>
                    </a:lnTo>
                    <a:lnTo>
                      <a:pt x="8277" y="511"/>
                    </a:lnTo>
                    <a:lnTo>
                      <a:pt x="8100" y="616"/>
                    </a:lnTo>
                    <a:lnTo>
                      <a:pt x="7957" y="707"/>
                    </a:lnTo>
                    <a:lnTo>
                      <a:pt x="7833" y="838"/>
                    </a:lnTo>
                    <a:lnTo>
                      <a:pt x="7620" y="1061"/>
                    </a:lnTo>
                    <a:lnTo>
                      <a:pt x="7442" y="1336"/>
                    </a:lnTo>
                    <a:lnTo>
                      <a:pt x="7353" y="1599"/>
                    </a:lnTo>
                    <a:lnTo>
                      <a:pt x="7318" y="1900"/>
                    </a:lnTo>
                    <a:lnTo>
                      <a:pt x="7318" y="2175"/>
                    </a:lnTo>
                    <a:lnTo>
                      <a:pt x="7353" y="2450"/>
                    </a:lnTo>
                    <a:lnTo>
                      <a:pt x="7442" y="2726"/>
                    </a:lnTo>
                    <a:lnTo>
                      <a:pt x="7620" y="2975"/>
                    </a:lnTo>
                    <a:lnTo>
                      <a:pt x="7833" y="3198"/>
                    </a:lnTo>
                    <a:lnTo>
                      <a:pt x="8064" y="3433"/>
                    </a:lnTo>
                    <a:lnTo>
                      <a:pt x="8295" y="3630"/>
                    </a:lnTo>
                    <a:lnTo>
                      <a:pt x="8508" y="3853"/>
                    </a:lnTo>
                    <a:lnTo>
                      <a:pt x="8686" y="4089"/>
                    </a:lnTo>
                    <a:lnTo>
                      <a:pt x="8775" y="4312"/>
                    </a:lnTo>
                    <a:lnTo>
                      <a:pt x="8846" y="4561"/>
                    </a:lnTo>
                    <a:lnTo>
                      <a:pt x="8846" y="4810"/>
                    </a:lnTo>
                    <a:lnTo>
                      <a:pt x="8810" y="5059"/>
                    </a:lnTo>
                    <a:lnTo>
                      <a:pt x="8721" y="5295"/>
                    </a:lnTo>
                    <a:lnTo>
                      <a:pt x="8579" y="5544"/>
                    </a:lnTo>
                    <a:lnTo>
                      <a:pt x="8366" y="5766"/>
                    </a:lnTo>
                    <a:lnTo>
                      <a:pt x="8135" y="5976"/>
                    </a:lnTo>
                    <a:lnTo>
                      <a:pt x="7833" y="6199"/>
                    </a:lnTo>
                    <a:lnTo>
                      <a:pt x="7478" y="6369"/>
                    </a:lnTo>
                    <a:lnTo>
                      <a:pt x="7069" y="6527"/>
                    </a:lnTo>
                    <a:lnTo>
                      <a:pt x="6590" y="6671"/>
                    </a:lnTo>
                    <a:lnTo>
                      <a:pt x="6092" y="6802"/>
                    </a:lnTo>
                    <a:lnTo>
                      <a:pt x="5684" y="6802"/>
                    </a:lnTo>
                    <a:lnTo>
                      <a:pt x="5133" y="6802"/>
                    </a:lnTo>
                    <a:lnTo>
                      <a:pt x="4547" y="6802"/>
                    </a:lnTo>
                    <a:lnTo>
                      <a:pt x="3872" y="6802"/>
                    </a:lnTo>
                    <a:lnTo>
                      <a:pt x="3144" y="6802"/>
                    </a:lnTo>
                    <a:lnTo>
                      <a:pt x="2362" y="6802"/>
                    </a:lnTo>
                    <a:lnTo>
                      <a:pt x="1545" y="6802"/>
                    </a:lnTo>
                    <a:lnTo>
                      <a:pt x="692" y="6802"/>
                    </a:lnTo>
                    <a:lnTo>
                      <a:pt x="586" y="7234"/>
                    </a:lnTo>
                    <a:lnTo>
                      <a:pt x="461" y="7837"/>
                    </a:lnTo>
                    <a:lnTo>
                      <a:pt x="355" y="8493"/>
                    </a:lnTo>
                    <a:lnTo>
                      <a:pt x="248" y="9187"/>
                    </a:lnTo>
                    <a:lnTo>
                      <a:pt x="142" y="9869"/>
                    </a:lnTo>
                    <a:lnTo>
                      <a:pt x="106" y="10498"/>
                    </a:lnTo>
                    <a:lnTo>
                      <a:pt x="106" y="10983"/>
                    </a:lnTo>
                    <a:lnTo>
                      <a:pt x="106" y="11311"/>
                    </a:lnTo>
                    <a:lnTo>
                      <a:pt x="213" y="11481"/>
                    </a:lnTo>
                    <a:lnTo>
                      <a:pt x="319" y="11651"/>
                    </a:lnTo>
                    <a:lnTo>
                      <a:pt x="497" y="11783"/>
                    </a:lnTo>
                    <a:lnTo>
                      <a:pt x="692" y="11914"/>
                    </a:lnTo>
                    <a:lnTo>
                      <a:pt x="941" y="12032"/>
                    </a:lnTo>
                    <a:lnTo>
                      <a:pt x="1207" y="12110"/>
                    </a:lnTo>
                    <a:lnTo>
                      <a:pt x="1509" y="12189"/>
                    </a:lnTo>
                    <a:lnTo>
                      <a:pt x="1794" y="12241"/>
                    </a:lnTo>
                    <a:lnTo>
                      <a:pt x="2131" y="12267"/>
                    </a:lnTo>
                    <a:lnTo>
                      <a:pt x="2433" y="12281"/>
                    </a:lnTo>
                    <a:lnTo>
                      <a:pt x="2735" y="12267"/>
                    </a:lnTo>
                    <a:lnTo>
                      <a:pt x="3055" y="12241"/>
                    </a:lnTo>
                    <a:lnTo>
                      <a:pt x="3357" y="12189"/>
                    </a:lnTo>
                    <a:lnTo>
                      <a:pt x="3623" y="12084"/>
                    </a:lnTo>
                    <a:lnTo>
                      <a:pt x="3872" y="11979"/>
                    </a:lnTo>
                    <a:lnTo>
                      <a:pt x="4103" y="11861"/>
                    </a:lnTo>
                    <a:lnTo>
                      <a:pt x="4316" y="11704"/>
                    </a:lnTo>
                    <a:lnTo>
                      <a:pt x="4582" y="11612"/>
                    </a:lnTo>
                    <a:lnTo>
                      <a:pt x="4849" y="11533"/>
                    </a:lnTo>
                    <a:lnTo>
                      <a:pt x="5169" y="11507"/>
                    </a:lnTo>
                    <a:lnTo>
                      <a:pt x="5506" y="11481"/>
                    </a:lnTo>
                    <a:lnTo>
                      <a:pt x="5808" y="11507"/>
                    </a:lnTo>
                    <a:lnTo>
                      <a:pt x="6146" y="11560"/>
                    </a:lnTo>
                    <a:lnTo>
                      <a:pt x="6501" y="11651"/>
                    </a:lnTo>
                    <a:lnTo>
                      <a:pt x="6803" y="11783"/>
                    </a:lnTo>
                    <a:lnTo>
                      <a:pt x="7105" y="11940"/>
                    </a:lnTo>
                    <a:lnTo>
                      <a:pt x="7353" y="12110"/>
                    </a:lnTo>
                    <a:lnTo>
                      <a:pt x="7584" y="12333"/>
                    </a:lnTo>
                    <a:lnTo>
                      <a:pt x="7798" y="12595"/>
                    </a:lnTo>
                    <a:lnTo>
                      <a:pt x="7922" y="12870"/>
                    </a:lnTo>
                    <a:lnTo>
                      <a:pt x="8028" y="13198"/>
                    </a:lnTo>
                    <a:lnTo>
                      <a:pt x="8064" y="13526"/>
                    </a:lnTo>
                    <a:lnTo>
                      <a:pt x="8028" y="13775"/>
                    </a:lnTo>
                    <a:lnTo>
                      <a:pt x="7922" y="13998"/>
                    </a:lnTo>
                    <a:lnTo>
                      <a:pt x="7798" y="14220"/>
                    </a:lnTo>
                    <a:lnTo>
                      <a:pt x="7584" y="14404"/>
                    </a:lnTo>
                    <a:lnTo>
                      <a:pt x="7353" y="14574"/>
                    </a:lnTo>
                    <a:lnTo>
                      <a:pt x="7105" y="14732"/>
                    </a:lnTo>
                    <a:lnTo>
                      <a:pt x="6803" y="14850"/>
                    </a:lnTo>
                    <a:lnTo>
                      <a:pt x="6501" y="14954"/>
                    </a:lnTo>
                    <a:lnTo>
                      <a:pt x="6146" y="15033"/>
                    </a:lnTo>
                    <a:lnTo>
                      <a:pt x="5808" y="15085"/>
                    </a:lnTo>
                    <a:lnTo>
                      <a:pt x="5506" y="15085"/>
                    </a:lnTo>
                    <a:lnTo>
                      <a:pt x="5169" y="15059"/>
                    </a:lnTo>
                    <a:lnTo>
                      <a:pt x="4849" y="15007"/>
                    </a:lnTo>
                    <a:lnTo>
                      <a:pt x="4582" y="14902"/>
                    </a:lnTo>
                    <a:lnTo>
                      <a:pt x="4316" y="14784"/>
                    </a:lnTo>
                    <a:lnTo>
                      <a:pt x="4103" y="14600"/>
                    </a:lnTo>
                    <a:lnTo>
                      <a:pt x="3907" y="14430"/>
                    </a:lnTo>
                    <a:lnTo>
                      <a:pt x="3659" y="14299"/>
                    </a:lnTo>
                    <a:lnTo>
                      <a:pt x="3428" y="14194"/>
                    </a:lnTo>
                    <a:lnTo>
                      <a:pt x="3179" y="14129"/>
                    </a:lnTo>
                    <a:lnTo>
                      <a:pt x="2913" y="14102"/>
                    </a:lnTo>
                    <a:lnTo>
                      <a:pt x="2646" y="14102"/>
                    </a:lnTo>
                    <a:lnTo>
                      <a:pt x="2362" y="14129"/>
                    </a:lnTo>
                    <a:lnTo>
                      <a:pt x="2096" y="14168"/>
                    </a:lnTo>
                    <a:lnTo>
                      <a:pt x="1811" y="14273"/>
                    </a:lnTo>
                    <a:lnTo>
                      <a:pt x="1545" y="14378"/>
                    </a:lnTo>
                    <a:lnTo>
                      <a:pt x="1314" y="14496"/>
                    </a:lnTo>
                    <a:lnTo>
                      <a:pt x="1065" y="14653"/>
                    </a:lnTo>
                    <a:lnTo>
                      <a:pt x="870" y="14797"/>
                    </a:lnTo>
                    <a:lnTo>
                      <a:pt x="657" y="14981"/>
                    </a:lnTo>
                    <a:lnTo>
                      <a:pt x="497" y="15177"/>
                    </a:lnTo>
                    <a:lnTo>
                      <a:pt x="390" y="15413"/>
                    </a:lnTo>
                    <a:lnTo>
                      <a:pt x="284" y="15636"/>
                    </a:lnTo>
                    <a:lnTo>
                      <a:pt x="248" y="15911"/>
                    </a:lnTo>
                    <a:lnTo>
                      <a:pt x="284" y="16239"/>
                    </a:lnTo>
                    <a:lnTo>
                      <a:pt x="319" y="16566"/>
                    </a:lnTo>
                    <a:lnTo>
                      <a:pt x="497" y="17340"/>
                    </a:lnTo>
                    <a:lnTo>
                      <a:pt x="692" y="18152"/>
                    </a:lnTo>
                    <a:lnTo>
                      <a:pt x="799" y="18559"/>
                    </a:lnTo>
                    <a:lnTo>
                      <a:pt x="905" y="18978"/>
                    </a:lnTo>
                    <a:lnTo>
                      <a:pt x="959" y="19384"/>
                    </a:lnTo>
                    <a:lnTo>
                      <a:pt x="994" y="19791"/>
                    </a:lnTo>
                    <a:lnTo>
                      <a:pt x="994" y="20132"/>
                    </a:lnTo>
                    <a:lnTo>
                      <a:pt x="959" y="20485"/>
                    </a:lnTo>
                    <a:lnTo>
                      <a:pt x="941" y="20669"/>
                    </a:lnTo>
                    <a:lnTo>
                      <a:pt x="870" y="20813"/>
                    </a:lnTo>
                    <a:lnTo>
                      <a:pt x="799" y="20970"/>
                    </a:lnTo>
                    <a:lnTo>
                      <a:pt x="692" y="21088"/>
                    </a:lnTo>
                    <a:lnTo>
                      <a:pt x="1474" y="20997"/>
                    </a:lnTo>
                    <a:lnTo>
                      <a:pt x="2291" y="20866"/>
                    </a:lnTo>
                    <a:lnTo>
                      <a:pt x="3108" y="20787"/>
                    </a:lnTo>
                    <a:lnTo>
                      <a:pt x="3907" y="20721"/>
                    </a:lnTo>
                    <a:lnTo>
                      <a:pt x="4653" y="20695"/>
                    </a:lnTo>
                    <a:lnTo>
                      <a:pt x="5364" y="20695"/>
                    </a:lnTo>
                    <a:lnTo>
                      <a:pt x="5701" y="20721"/>
                    </a:lnTo>
                    <a:lnTo>
                      <a:pt x="6057" y="20761"/>
                    </a:lnTo>
                    <a:lnTo>
                      <a:pt x="6323" y="20813"/>
                    </a:lnTo>
                    <a:lnTo>
                      <a:pt x="6625" y="20892"/>
                    </a:lnTo>
                    <a:close/>
                  </a:path>
                </a:pathLst>
              </a:custGeom>
              <a:solidFill>
                <a:srgbClr val="9999FF"/>
              </a:solidFill>
              <a:ln w="57150">
                <a:solidFill>
                  <a:srgbClr val="FFFFFF"/>
                </a:solidFill>
                <a:miter lim="800000"/>
              </a:ln>
              <a:effectLst>
                <a:outerShdw dist="135003" dir="2471156" algn="ctr" rotWithShape="0">
                  <a:srgbClr val="000000">
                    <a:alpha val="50000"/>
                  </a:srgbClr>
                </a:outerShdw>
              </a:effec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9" name="Puzzle2"/>
              <p:cNvSpPr>
                <a:spLocks noEditPoints="1" noChangeArrowheads="1"/>
              </p:cNvSpPr>
              <p:nvPr/>
            </p:nvSpPr>
            <p:spPr bwMode="gray">
              <a:xfrm>
                <a:off x="2880" y="1736"/>
                <a:ext cx="1778" cy="1390"/>
              </a:xfrm>
              <a:custGeom>
                <a:avLst/>
                <a:gdLst>
                  <a:gd name="T0" fmla="*/ 11 w 21600"/>
                  <a:gd name="T1" fmla="*/ 13386 h 21600"/>
                  <a:gd name="T2" fmla="*/ 4202 w 21600"/>
                  <a:gd name="T3" fmla="*/ 21161 h 21600"/>
                  <a:gd name="T4" fmla="*/ 10400 w 21600"/>
                  <a:gd name="T5" fmla="*/ 13909 h 21600"/>
                  <a:gd name="T6" fmla="*/ 16821 w 21600"/>
                  <a:gd name="T7" fmla="*/ 21190 h 21600"/>
                  <a:gd name="T8" fmla="*/ 21600 w 21600"/>
                  <a:gd name="T9" fmla="*/ 15083 h 21600"/>
                  <a:gd name="T10" fmla="*/ 16889 w 21600"/>
                  <a:gd name="T11" fmla="*/ 5739 h 21600"/>
                  <a:gd name="T12" fmla="*/ 10800 w 21600"/>
                  <a:gd name="T13" fmla="*/ 28 h 21600"/>
                  <a:gd name="T14" fmla="*/ 4202 w 21600"/>
                  <a:gd name="T15" fmla="*/ 5894 h 21600"/>
                  <a:gd name="T16" fmla="*/ 5388 w 21600"/>
                  <a:gd name="T17" fmla="*/ 6742 h 21600"/>
                  <a:gd name="T18" fmla="*/ 16177 w 21600"/>
                  <a:gd name="T19" fmla="*/ 20441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4247" y="12354"/>
                    </a:moveTo>
                    <a:lnTo>
                      <a:pt x="4134" y="12468"/>
                    </a:lnTo>
                    <a:lnTo>
                      <a:pt x="4010" y="12581"/>
                    </a:lnTo>
                    <a:lnTo>
                      <a:pt x="3897" y="12637"/>
                    </a:lnTo>
                    <a:lnTo>
                      <a:pt x="3773" y="12694"/>
                    </a:lnTo>
                    <a:lnTo>
                      <a:pt x="3637" y="12694"/>
                    </a:lnTo>
                    <a:lnTo>
                      <a:pt x="3524" y="12694"/>
                    </a:lnTo>
                    <a:lnTo>
                      <a:pt x="3400" y="12665"/>
                    </a:lnTo>
                    <a:lnTo>
                      <a:pt x="3287" y="12609"/>
                    </a:lnTo>
                    <a:lnTo>
                      <a:pt x="3027" y="12496"/>
                    </a:lnTo>
                    <a:lnTo>
                      <a:pt x="2790" y="12340"/>
                    </a:lnTo>
                    <a:lnTo>
                      <a:pt x="2530" y="12142"/>
                    </a:lnTo>
                    <a:lnTo>
                      <a:pt x="2293" y="11987"/>
                    </a:lnTo>
                    <a:lnTo>
                      <a:pt x="2033" y="11817"/>
                    </a:lnTo>
                    <a:lnTo>
                      <a:pt x="1773" y="11676"/>
                    </a:lnTo>
                    <a:lnTo>
                      <a:pt x="1638" y="11662"/>
                    </a:lnTo>
                    <a:lnTo>
                      <a:pt x="1513" y="11634"/>
                    </a:lnTo>
                    <a:lnTo>
                      <a:pt x="1378" y="11634"/>
                    </a:lnTo>
                    <a:lnTo>
                      <a:pt x="1253" y="11634"/>
                    </a:lnTo>
                    <a:lnTo>
                      <a:pt x="1118" y="11662"/>
                    </a:lnTo>
                    <a:lnTo>
                      <a:pt x="971" y="11732"/>
                    </a:lnTo>
                    <a:lnTo>
                      <a:pt x="835" y="11817"/>
                    </a:lnTo>
                    <a:lnTo>
                      <a:pt x="711" y="11959"/>
                    </a:lnTo>
                    <a:lnTo>
                      <a:pt x="553" y="12086"/>
                    </a:lnTo>
                    <a:lnTo>
                      <a:pt x="429" y="12284"/>
                    </a:lnTo>
                    <a:lnTo>
                      <a:pt x="271" y="12524"/>
                    </a:lnTo>
                    <a:lnTo>
                      <a:pt x="146" y="12793"/>
                    </a:lnTo>
                    <a:lnTo>
                      <a:pt x="79" y="12962"/>
                    </a:lnTo>
                    <a:lnTo>
                      <a:pt x="33" y="13146"/>
                    </a:lnTo>
                    <a:lnTo>
                      <a:pt x="11" y="13386"/>
                    </a:lnTo>
                    <a:lnTo>
                      <a:pt x="11" y="13641"/>
                    </a:lnTo>
                    <a:lnTo>
                      <a:pt x="33" y="13881"/>
                    </a:lnTo>
                    <a:lnTo>
                      <a:pt x="101" y="14150"/>
                    </a:lnTo>
                    <a:lnTo>
                      <a:pt x="192" y="14404"/>
                    </a:lnTo>
                    <a:lnTo>
                      <a:pt x="293" y="14645"/>
                    </a:lnTo>
                    <a:lnTo>
                      <a:pt x="451" y="14857"/>
                    </a:lnTo>
                    <a:lnTo>
                      <a:pt x="621" y="15054"/>
                    </a:lnTo>
                    <a:lnTo>
                      <a:pt x="734" y="15125"/>
                    </a:lnTo>
                    <a:lnTo>
                      <a:pt x="835" y="15210"/>
                    </a:lnTo>
                    <a:lnTo>
                      <a:pt x="948" y="15267"/>
                    </a:lnTo>
                    <a:lnTo>
                      <a:pt x="1084" y="15323"/>
                    </a:lnTo>
                    <a:lnTo>
                      <a:pt x="1208" y="15351"/>
                    </a:lnTo>
                    <a:lnTo>
                      <a:pt x="1355" y="15380"/>
                    </a:lnTo>
                    <a:lnTo>
                      <a:pt x="1513" y="15380"/>
                    </a:lnTo>
                    <a:lnTo>
                      <a:pt x="1683" y="15380"/>
                    </a:lnTo>
                    <a:lnTo>
                      <a:pt x="1864" y="15351"/>
                    </a:lnTo>
                    <a:lnTo>
                      <a:pt x="2033" y="15323"/>
                    </a:lnTo>
                    <a:lnTo>
                      <a:pt x="2225" y="15238"/>
                    </a:lnTo>
                    <a:lnTo>
                      <a:pt x="2428" y="15153"/>
                    </a:lnTo>
                    <a:lnTo>
                      <a:pt x="2745" y="15026"/>
                    </a:lnTo>
                    <a:lnTo>
                      <a:pt x="3005" y="14913"/>
                    </a:lnTo>
                    <a:lnTo>
                      <a:pt x="3264" y="14828"/>
                    </a:lnTo>
                    <a:lnTo>
                      <a:pt x="3513" y="14800"/>
                    </a:lnTo>
                    <a:lnTo>
                      <a:pt x="3615" y="14828"/>
                    </a:lnTo>
                    <a:lnTo>
                      <a:pt x="3728" y="14857"/>
                    </a:lnTo>
                    <a:lnTo>
                      <a:pt x="3807" y="14913"/>
                    </a:lnTo>
                    <a:lnTo>
                      <a:pt x="3920" y="14998"/>
                    </a:lnTo>
                    <a:lnTo>
                      <a:pt x="4010" y="15097"/>
                    </a:lnTo>
                    <a:lnTo>
                      <a:pt x="4089" y="15238"/>
                    </a:lnTo>
                    <a:lnTo>
                      <a:pt x="4179" y="15408"/>
                    </a:lnTo>
                    <a:lnTo>
                      <a:pt x="4247" y="15620"/>
                    </a:lnTo>
                    <a:lnTo>
                      <a:pt x="4326" y="15860"/>
                    </a:lnTo>
                    <a:lnTo>
                      <a:pt x="4394" y="16129"/>
                    </a:lnTo>
                    <a:lnTo>
                      <a:pt x="4439" y="16440"/>
                    </a:lnTo>
                    <a:lnTo>
                      <a:pt x="4507" y="16737"/>
                    </a:lnTo>
                    <a:lnTo>
                      <a:pt x="4552" y="17090"/>
                    </a:lnTo>
                    <a:lnTo>
                      <a:pt x="4575" y="17443"/>
                    </a:lnTo>
                    <a:lnTo>
                      <a:pt x="4586" y="17825"/>
                    </a:lnTo>
                    <a:lnTo>
                      <a:pt x="4586" y="18193"/>
                    </a:lnTo>
                    <a:lnTo>
                      <a:pt x="4586" y="18574"/>
                    </a:lnTo>
                    <a:lnTo>
                      <a:pt x="4586" y="18984"/>
                    </a:lnTo>
                    <a:lnTo>
                      <a:pt x="4552" y="19366"/>
                    </a:lnTo>
                    <a:lnTo>
                      <a:pt x="4507" y="19748"/>
                    </a:lnTo>
                    <a:lnTo>
                      <a:pt x="4462" y="20129"/>
                    </a:lnTo>
                    <a:lnTo>
                      <a:pt x="4371" y="20483"/>
                    </a:lnTo>
                    <a:lnTo>
                      <a:pt x="4292" y="20836"/>
                    </a:lnTo>
                    <a:lnTo>
                      <a:pt x="4202" y="21161"/>
                    </a:lnTo>
                    <a:lnTo>
                      <a:pt x="4744" y="21161"/>
                    </a:lnTo>
                    <a:lnTo>
                      <a:pt x="5264" y="21161"/>
                    </a:lnTo>
                    <a:lnTo>
                      <a:pt x="5784" y="21161"/>
                    </a:lnTo>
                    <a:lnTo>
                      <a:pt x="6235" y="21161"/>
                    </a:lnTo>
                    <a:lnTo>
                      <a:pt x="6676" y="21161"/>
                    </a:lnTo>
                    <a:lnTo>
                      <a:pt x="7060" y="21161"/>
                    </a:lnTo>
                    <a:lnTo>
                      <a:pt x="7410" y="21161"/>
                    </a:lnTo>
                    <a:lnTo>
                      <a:pt x="7670" y="21161"/>
                    </a:lnTo>
                    <a:lnTo>
                      <a:pt x="8020" y="21020"/>
                    </a:lnTo>
                    <a:lnTo>
                      <a:pt x="8303" y="20893"/>
                    </a:lnTo>
                    <a:lnTo>
                      <a:pt x="8563" y="20695"/>
                    </a:lnTo>
                    <a:lnTo>
                      <a:pt x="8800" y="20511"/>
                    </a:lnTo>
                    <a:lnTo>
                      <a:pt x="8969" y="20285"/>
                    </a:lnTo>
                    <a:lnTo>
                      <a:pt x="9150" y="20045"/>
                    </a:lnTo>
                    <a:lnTo>
                      <a:pt x="9252" y="19804"/>
                    </a:lnTo>
                    <a:lnTo>
                      <a:pt x="9342" y="19550"/>
                    </a:lnTo>
                    <a:lnTo>
                      <a:pt x="9410" y="19281"/>
                    </a:lnTo>
                    <a:lnTo>
                      <a:pt x="9433" y="19013"/>
                    </a:lnTo>
                    <a:lnTo>
                      <a:pt x="9433" y="18744"/>
                    </a:lnTo>
                    <a:lnTo>
                      <a:pt x="9387" y="18504"/>
                    </a:lnTo>
                    <a:lnTo>
                      <a:pt x="9320" y="18221"/>
                    </a:lnTo>
                    <a:lnTo>
                      <a:pt x="9207" y="17981"/>
                    </a:lnTo>
                    <a:lnTo>
                      <a:pt x="9105" y="17740"/>
                    </a:lnTo>
                    <a:lnTo>
                      <a:pt x="8924" y="17514"/>
                    </a:lnTo>
                    <a:lnTo>
                      <a:pt x="8777" y="17274"/>
                    </a:lnTo>
                    <a:lnTo>
                      <a:pt x="8642" y="17034"/>
                    </a:lnTo>
                    <a:lnTo>
                      <a:pt x="8563" y="16765"/>
                    </a:lnTo>
                    <a:lnTo>
                      <a:pt x="8472" y="16468"/>
                    </a:lnTo>
                    <a:lnTo>
                      <a:pt x="8450" y="16157"/>
                    </a:lnTo>
                    <a:lnTo>
                      <a:pt x="8450" y="15860"/>
                    </a:lnTo>
                    <a:lnTo>
                      <a:pt x="8472" y="15563"/>
                    </a:lnTo>
                    <a:lnTo>
                      <a:pt x="8540" y="15267"/>
                    </a:lnTo>
                    <a:lnTo>
                      <a:pt x="8642" y="14998"/>
                    </a:lnTo>
                    <a:lnTo>
                      <a:pt x="8777" y="14729"/>
                    </a:lnTo>
                    <a:lnTo>
                      <a:pt x="8868" y="14616"/>
                    </a:lnTo>
                    <a:lnTo>
                      <a:pt x="8969" y="14475"/>
                    </a:lnTo>
                    <a:lnTo>
                      <a:pt x="9060" y="14376"/>
                    </a:lnTo>
                    <a:lnTo>
                      <a:pt x="9184" y="14291"/>
                    </a:lnTo>
                    <a:lnTo>
                      <a:pt x="9297" y="14206"/>
                    </a:lnTo>
                    <a:lnTo>
                      <a:pt x="9433" y="14121"/>
                    </a:lnTo>
                    <a:lnTo>
                      <a:pt x="9579" y="14051"/>
                    </a:lnTo>
                    <a:lnTo>
                      <a:pt x="9726" y="13994"/>
                    </a:lnTo>
                    <a:lnTo>
                      <a:pt x="9884" y="13938"/>
                    </a:lnTo>
                    <a:lnTo>
                      <a:pt x="10054" y="13909"/>
                    </a:lnTo>
                    <a:lnTo>
                      <a:pt x="10257" y="13881"/>
                    </a:lnTo>
                    <a:lnTo>
                      <a:pt x="10449" y="13881"/>
                    </a:lnTo>
                    <a:lnTo>
                      <a:pt x="10664" y="13881"/>
                    </a:lnTo>
                    <a:lnTo>
                      <a:pt x="10856" y="13909"/>
                    </a:lnTo>
                    <a:lnTo>
                      <a:pt x="11037" y="13966"/>
                    </a:lnTo>
                    <a:lnTo>
                      <a:pt x="11206" y="14023"/>
                    </a:lnTo>
                    <a:lnTo>
                      <a:pt x="11353" y="14093"/>
                    </a:lnTo>
                    <a:lnTo>
                      <a:pt x="11511" y="14178"/>
                    </a:lnTo>
                    <a:lnTo>
                      <a:pt x="11635" y="14263"/>
                    </a:lnTo>
                    <a:lnTo>
                      <a:pt x="11748" y="14376"/>
                    </a:lnTo>
                    <a:lnTo>
                      <a:pt x="11861" y="14475"/>
                    </a:lnTo>
                    <a:lnTo>
                      <a:pt x="11941" y="14616"/>
                    </a:lnTo>
                    <a:lnTo>
                      <a:pt x="12031" y="14758"/>
                    </a:lnTo>
                    <a:lnTo>
                      <a:pt x="12099" y="14885"/>
                    </a:lnTo>
                    <a:lnTo>
                      <a:pt x="12200" y="15210"/>
                    </a:lnTo>
                    <a:lnTo>
                      <a:pt x="12268" y="15507"/>
                    </a:lnTo>
                    <a:lnTo>
                      <a:pt x="12291" y="15832"/>
                    </a:lnTo>
                    <a:lnTo>
                      <a:pt x="12291" y="16157"/>
                    </a:lnTo>
                    <a:lnTo>
                      <a:pt x="12246" y="16482"/>
                    </a:lnTo>
                    <a:lnTo>
                      <a:pt x="12178" y="16807"/>
                    </a:lnTo>
                    <a:lnTo>
                      <a:pt x="12099" y="17090"/>
                    </a:lnTo>
                    <a:lnTo>
                      <a:pt x="12008" y="17330"/>
                    </a:lnTo>
                    <a:lnTo>
                      <a:pt x="11884" y="17542"/>
                    </a:lnTo>
                    <a:lnTo>
                      <a:pt x="11748" y="17712"/>
                    </a:lnTo>
                    <a:lnTo>
                      <a:pt x="11613" y="17839"/>
                    </a:lnTo>
                    <a:lnTo>
                      <a:pt x="11489" y="18037"/>
                    </a:lnTo>
                    <a:lnTo>
                      <a:pt x="11398" y="18221"/>
                    </a:lnTo>
                    <a:lnTo>
                      <a:pt x="11319" y="18447"/>
                    </a:lnTo>
                    <a:lnTo>
                      <a:pt x="11251" y="18659"/>
                    </a:lnTo>
                    <a:lnTo>
                      <a:pt x="11206" y="18900"/>
                    </a:lnTo>
                    <a:lnTo>
                      <a:pt x="11184" y="19154"/>
                    </a:lnTo>
                    <a:lnTo>
                      <a:pt x="11184" y="19423"/>
                    </a:lnTo>
                    <a:lnTo>
                      <a:pt x="11229" y="19663"/>
                    </a:lnTo>
                    <a:lnTo>
                      <a:pt x="11297" y="19903"/>
                    </a:lnTo>
                    <a:lnTo>
                      <a:pt x="11376" y="20158"/>
                    </a:lnTo>
                    <a:lnTo>
                      <a:pt x="11511" y="20398"/>
                    </a:lnTo>
                    <a:lnTo>
                      <a:pt x="11681" y="20610"/>
                    </a:lnTo>
                    <a:lnTo>
                      <a:pt x="11884" y="20808"/>
                    </a:lnTo>
                    <a:lnTo>
                      <a:pt x="12121" y="20992"/>
                    </a:lnTo>
                    <a:lnTo>
                      <a:pt x="12404" y="21161"/>
                    </a:lnTo>
                    <a:lnTo>
                      <a:pt x="12528" y="21190"/>
                    </a:lnTo>
                    <a:lnTo>
                      <a:pt x="12856" y="21274"/>
                    </a:lnTo>
                    <a:lnTo>
                      <a:pt x="13330" y="21373"/>
                    </a:lnTo>
                    <a:lnTo>
                      <a:pt x="13963" y="21486"/>
                    </a:lnTo>
                    <a:lnTo>
                      <a:pt x="14313" y="21543"/>
                    </a:lnTo>
                    <a:lnTo>
                      <a:pt x="14652" y="21571"/>
                    </a:lnTo>
                    <a:lnTo>
                      <a:pt x="15025" y="21600"/>
                    </a:lnTo>
                    <a:lnTo>
                      <a:pt x="15409" y="21600"/>
                    </a:lnTo>
                    <a:lnTo>
                      <a:pt x="15782" y="21600"/>
                    </a:lnTo>
                    <a:lnTo>
                      <a:pt x="16177" y="21571"/>
                    </a:lnTo>
                    <a:lnTo>
                      <a:pt x="16516" y="21486"/>
                    </a:lnTo>
                    <a:lnTo>
                      <a:pt x="16889" y="21402"/>
                    </a:lnTo>
                    <a:lnTo>
                      <a:pt x="16821" y="21190"/>
                    </a:lnTo>
                    <a:lnTo>
                      <a:pt x="16776" y="20935"/>
                    </a:lnTo>
                    <a:lnTo>
                      <a:pt x="16742" y="20667"/>
                    </a:lnTo>
                    <a:lnTo>
                      <a:pt x="16719" y="20370"/>
                    </a:lnTo>
                    <a:lnTo>
                      <a:pt x="16697" y="19719"/>
                    </a:lnTo>
                    <a:lnTo>
                      <a:pt x="16697" y="19013"/>
                    </a:lnTo>
                    <a:lnTo>
                      <a:pt x="16719" y="18306"/>
                    </a:lnTo>
                    <a:lnTo>
                      <a:pt x="16753" y="17599"/>
                    </a:lnTo>
                    <a:lnTo>
                      <a:pt x="16821" y="16949"/>
                    </a:lnTo>
                    <a:lnTo>
                      <a:pt x="16889" y="16383"/>
                    </a:lnTo>
                    <a:lnTo>
                      <a:pt x="16934" y="16129"/>
                    </a:lnTo>
                    <a:lnTo>
                      <a:pt x="17002" y="15945"/>
                    </a:lnTo>
                    <a:lnTo>
                      <a:pt x="17081" y="15790"/>
                    </a:lnTo>
                    <a:lnTo>
                      <a:pt x="17194" y="15648"/>
                    </a:lnTo>
                    <a:lnTo>
                      <a:pt x="17318" y="15563"/>
                    </a:lnTo>
                    <a:lnTo>
                      <a:pt x="17453" y="15507"/>
                    </a:lnTo>
                    <a:lnTo>
                      <a:pt x="17600" y="15450"/>
                    </a:lnTo>
                    <a:lnTo>
                      <a:pt x="17758" y="15450"/>
                    </a:lnTo>
                    <a:lnTo>
                      <a:pt x="17905" y="15479"/>
                    </a:lnTo>
                    <a:lnTo>
                      <a:pt x="18064" y="15535"/>
                    </a:lnTo>
                    <a:lnTo>
                      <a:pt x="18233" y="15620"/>
                    </a:lnTo>
                    <a:lnTo>
                      <a:pt x="18380" y="15733"/>
                    </a:lnTo>
                    <a:lnTo>
                      <a:pt x="18561" y="15832"/>
                    </a:lnTo>
                    <a:lnTo>
                      <a:pt x="18707" y="15973"/>
                    </a:lnTo>
                    <a:lnTo>
                      <a:pt x="18866" y="16129"/>
                    </a:lnTo>
                    <a:lnTo>
                      <a:pt x="18990" y="16327"/>
                    </a:lnTo>
                    <a:lnTo>
                      <a:pt x="19125" y="16482"/>
                    </a:lnTo>
                    <a:lnTo>
                      <a:pt x="19295" y="16624"/>
                    </a:lnTo>
                    <a:lnTo>
                      <a:pt x="19464" y="16737"/>
                    </a:lnTo>
                    <a:lnTo>
                      <a:pt x="19668" y="16807"/>
                    </a:lnTo>
                    <a:lnTo>
                      <a:pt x="19860" y="16836"/>
                    </a:lnTo>
                    <a:lnTo>
                      <a:pt x="20052" y="16864"/>
                    </a:lnTo>
                    <a:lnTo>
                      <a:pt x="20266" y="16836"/>
                    </a:lnTo>
                    <a:lnTo>
                      <a:pt x="20470" y="16793"/>
                    </a:lnTo>
                    <a:lnTo>
                      <a:pt x="20662" y="16708"/>
                    </a:lnTo>
                    <a:lnTo>
                      <a:pt x="20854" y="16567"/>
                    </a:lnTo>
                    <a:lnTo>
                      <a:pt x="21035" y="16412"/>
                    </a:lnTo>
                    <a:lnTo>
                      <a:pt x="21182" y="16214"/>
                    </a:lnTo>
                    <a:lnTo>
                      <a:pt x="21340" y="16002"/>
                    </a:lnTo>
                    <a:lnTo>
                      <a:pt x="21441" y="15733"/>
                    </a:lnTo>
                    <a:lnTo>
                      <a:pt x="21532" y="15436"/>
                    </a:lnTo>
                    <a:lnTo>
                      <a:pt x="21600" y="15083"/>
                    </a:lnTo>
                    <a:lnTo>
                      <a:pt x="21600" y="14885"/>
                    </a:lnTo>
                    <a:lnTo>
                      <a:pt x="21600" y="14729"/>
                    </a:lnTo>
                    <a:lnTo>
                      <a:pt x="21600" y="14531"/>
                    </a:lnTo>
                    <a:lnTo>
                      <a:pt x="21577" y="14376"/>
                    </a:lnTo>
                    <a:lnTo>
                      <a:pt x="21532" y="14206"/>
                    </a:lnTo>
                    <a:lnTo>
                      <a:pt x="21487" y="14051"/>
                    </a:lnTo>
                    <a:lnTo>
                      <a:pt x="21419" y="13909"/>
                    </a:lnTo>
                    <a:lnTo>
                      <a:pt x="21351" y="13768"/>
                    </a:lnTo>
                    <a:lnTo>
                      <a:pt x="21204" y="13500"/>
                    </a:lnTo>
                    <a:lnTo>
                      <a:pt x="21035" y="13287"/>
                    </a:lnTo>
                    <a:lnTo>
                      <a:pt x="20809" y="13090"/>
                    </a:lnTo>
                    <a:lnTo>
                      <a:pt x="20594" y="12962"/>
                    </a:lnTo>
                    <a:lnTo>
                      <a:pt x="20357" y="12821"/>
                    </a:lnTo>
                    <a:lnTo>
                      <a:pt x="20120" y="12764"/>
                    </a:lnTo>
                    <a:lnTo>
                      <a:pt x="19882" y="12708"/>
                    </a:lnTo>
                    <a:lnTo>
                      <a:pt x="19645" y="12736"/>
                    </a:lnTo>
                    <a:lnTo>
                      <a:pt x="19430" y="12793"/>
                    </a:lnTo>
                    <a:lnTo>
                      <a:pt x="19227" y="12906"/>
                    </a:lnTo>
                    <a:lnTo>
                      <a:pt x="19148" y="12962"/>
                    </a:lnTo>
                    <a:lnTo>
                      <a:pt x="19058" y="13047"/>
                    </a:lnTo>
                    <a:lnTo>
                      <a:pt x="18990" y="13146"/>
                    </a:lnTo>
                    <a:lnTo>
                      <a:pt x="18911" y="13259"/>
                    </a:lnTo>
                    <a:lnTo>
                      <a:pt x="18775" y="13471"/>
                    </a:lnTo>
                    <a:lnTo>
                      <a:pt x="18628" y="13641"/>
                    </a:lnTo>
                    <a:lnTo>
                      <a:pt x="18470" y="13740"/>
                    </a:lnTo>
                    <a:lnTo>
                      <a:pt x="18301" y="13825"/>
                    </a:lnTo>
                    <a:lnTo>
                      <a:pt x="18143" y="13853"/>
                    </a:lnTo>
                    <a:lnTo>
                      <a:pt x="17973" y="13881"/>
                    </a:lnTo>
                    <a:lnTo>
                      <a:pt x="17804" y="13853"/>
                    </a:lnTo>
                    <a:lnTo>
                      <a:pt x="17646" y="13796"/>
                    </a:lnTo>
                    <a:lnTo>
                      <a:pt x="17499" y="13726"/>
                    </a:lnTo>
                    <a:lnTo>
                      <a:pt x="17341" y="13641"/>
                    </a:lnTo>
                    <a:lnTo>
                      <a:pt x="17216" y="13528"/>
                    </a:lnTo>
                    <a:lnTo>
                      <a:pt x="17103" y="13386"/>
                    </a:lnTo>
                    <a:lnTo>
                      <a:pt x="17024" y="13259"/>
                    </a:lnTo>
                    <a:lnTo>
                      <a:pt x="16934" y="13118"/>
                    </a:lnTo>
                    <a:lnTo>
                      <a:pt x="16889" y="12991"/>
                    </a:lnTo>
                    <a:lnTo>
                      <a:pt x="16889" y="12849"/>
                    </a:lnTo>
                    <a:lnTo>
                      <a:pt x="16889" y="12383"/>
                    </a:lnTo>
                    <a:lnTo>
                      <a:pt x="16889" y="11662"/>
                    </a:lnTo>
                    <a:lnTo>
                      <a:pt x="16889" y="10701"/>
                    </a:lnTo>
                    <a:lnTo>
                      <a:pt x="16889" y="9640"/>
                    </a:lnTo>
                    <a:lnTo>
                      <a:pt x="16889" y="8566"/>
                    </a:lnTo>
                    <a:lnTo>
                      <a:pt x="16889" y="7478"/>
                    </a:lnTo>
                    <a:lnTo>
                      <a:pt x="16889" y="6502"/>
                    </a:lnTo>
                    <a:lnTo>
                      <a:pt x="16889" y="5739"/>
                    </a:lnTo>
                    <a:lnTo>
                      <a:pt x="16674" y="5894"/>
                    </a:lnTo>
                    <a:lnTo>
                      <a:pt x="16414" y="6036"/>
                    </a:lnTo>
                    <a:lnTo>
                      <a:pt x="16154" y="6177"/>
                    </a:lnTo>
                    <a:lnTo>
                      <a:pt x="15849" y="6248"/>
                    </a:lnTo>
                    <a:lnTo>
                      <a:pt x="15544" y="6304"/>
                    </a:lnTo>
                    <a:lnTo>
                      <a:pt x="15217" y="6332"/>
                    </a:lnTo>
                    <a:lnTo>
                      <a:pt x="14866" y="6361"/>
                    </a:lnTo>
                    <a:lnTo>
                      <a:pt x="14550" y="6361"/>
                    </a:lnTo>
                    <a:lnTo>
                      <a:pt x="14200" y="6332"/>
                    </a:lnTo>
                    <a:lnTo>
                      <a:pt x="13850" y="6276"/>
                    </a:lnTo>
                    <a:lnTo>
                      <a:pt x="13522" y="6219"/>
                    </a:lnTo>
                    <a:lnTo>
                      <a:pt x="13206" y="6149"/>
                    </a:lnTo>
                    <a:lnTo>
                      <a:pt x="12901" y="6064"/>
                    </a:lnTo>
                    <a:lnTo>
                      <a:pt x="12618" y="5951"/>
                    </a:lnTo>
                    <a:lnTo>
                      <a:pt x="12358" y="5838"/>
                    </a:lnTo>
                    <a:lnTo>
                      <a:pt x="12121" y="5739"/>
                    </a:lnTo>
                    <a:lnTo>
                      <a:pt x="11941" y="5626"/>
                    </a:lnTo>
                    <a:lnTo>
                      <a:pt x="11794" y="5513"/>
                    </a:lnTo>
                    <a:lnTo>
                      <a:pt x="11658" y="5414"/>
                    </a:lnTo>
                    <a:lnTo>
                      <a:pt x="11556" y="5301"/>
                    </a:lnTo>
                    <a:lnTo>
                      <a:pt x="11466" y="5187"/>
                    </a:lnTo>
                    <a:lnTo>
                      <a:pt x="11398" y="5089"/>
                    </a:lnTo>
                    <a:lnTo>
                      <a:pt x="11376" y="4947"/>
                    </a:lnTo>
                    <a:lnTo>
                      <a:pt x="11353" y="4834"/>
                    </a:lnTo>
                    <a:lnTo>
                      <a:pt x="11353" y="4707"/>
                    </a:lnTo>
                    <a:lnTo>
                      <a:pt x="11376" y="4565"/>
                    </a:lnTo>
                    <a:lnTo>
                      <a:pt x="11443" y="4410"/>
                    </a:lnTo>
                    <a:lnTo>
                      <a:pt x="11511" y="4240"/>
                    </a:lnTo>
                    <a:lnTo>
                      <a:pt x="11703" y="3887"/>
                    </a:lnTo>
                    <a:lnTo>
                      <a:pt x="11986" y="3505"/>
                    </a:lnTo>
                    <a:lnTo>
                      <a:pt x="12144" y="3265"/>
                    </a:lnTo>
                    <a:lnTo>
                      <a:pt x="12246" y="3025"/>
                    </a:lnTo>
                    <a:lnTo>
                      <a:pt x="12336" y="2756"/>
                    </a:lnTo>
                    <a:lnTo>
                      <a:pt x="12404" y="2445"/>
                    </a:lnTo>
                    <a:lnTo>
                      <a:pt x="12438" y="2176"/>
                    </a:lnTo>
                    <a:lnTo>
                      <a:pt x="12438" y="1880"/>
                    </a:lnTo>
                    <a:lnTo>
                      <a:pt x="12404" y="1583"/>
                    </a:lnTo>
                    <a:lnTo>
                      <a:pt x="12336" y="1314"/>
                    </a:lnTo>
                    <a:lnTo>
                      <a:pt x="12246" y="1046"/>
                    </a:lnTo>
                    <a:lnTo>
                      <a:pt x="12099" y="791"/>
                    </a:lnTo>
                    <a:lnTo>
                      <a:pt x="12008" y="692"/>
                    </a:lnTo>
                    <a:lnTo>
                      <a:pt x="11918" y="579"/>
                    </a:lnTo>
                    <a:lnTo>
                      <a:pt x="11816" y="466"/>
                    </a:lnTo>
                    <a:lnTo>
                      <a:pt x="11703" y="381"/>
                    </a:lnTo>
                    <a:lnTo>
                      <a:pt x="11579" y="310"/>
                    </a:lnTo>
                    <a:lnTo>
                      <a:pt x="11443" y="226"/>
                    </a:lnTo>
                    <a:lnTo>
                      <a:pt x="11297" y="169"/>
                    </a:lnTo>
                    <a:lnTo>
                      <a:pt x="11138" y="113"/>
                    </a:lnTo>
                    <a:lnTo>
                      <a:pt x="10969" y="56"/>
                    </a:lnTo>
                    <a:lnTo>
                      <a:pt x="10800" y="28"/>
                    </a:lnTo>
                    <a:lnTo>
                      <a:pt x="10619" y="28"/>
                    </a:lnTo>
                    <a:lnTo>
                      <a:pt x="10404" y="28"/>
                    </a:lnTo>
                    <a:lnTo>
                      <a:pt x="10257" y="28"/>
                    </a:lnTo>
                    <a:lnTo>
                      <a:pt x="10076" y="56"/>
                    </a:lnTo>
                    <a:lnTo>
                      <a:pt x="9952" y="84"/>
                    </a:lnTo>
                    <a:lnTo>
                      <a:pt x="9794" y="141"/>
                    </a:lnTo>
                    <a:lnTo>
                      <a:pt x="9692" y="226"/>
                    </a:lnTo>
                    <a:lnTo>
                      <a:pt x="9557" y="282"/>
                    </a:lnTo>
                    <a:lnTo>
                      <a:pt x="9455" y="381"/>
                    </a:lnTo>
                    <a:lnTo>
                      <a:pt x="9365" y="466"/>
                    </a:lnTo>
                    <a:lnTo>
                      <a:pt x="9274" y="579"/>
                    </a:lnTo>
                    <a:lnTo>
                      <a:pt x="9184" y="692"/>
                    </a:lnTo>
                    <a:lnTo>
                      <a:pt x="9128" y="791"/>
                    </a:lnTo>
                    <a:lnTo>
                      <a:pt x="9060" y="932"/>
                    </a:lnTo>
                    <a:lnTo>
                      <a:pt x="8969" y="1201"/>
                    </a:lnTo>
                    <a:lnTo>
                      <a:pt x="8913" y="1498"/>
                    </a:lnTo>
                    <a:lnTo>
                      <a:pt x="8890" y="1795"/>
                    </a:lnTo>
                    <a:lnTo>
                      <a:pt x="8890" y="2120"/>
                    </a:lnTo>
                    <a:lnTo>
                      <a:pt x="8913" y="2445"/>
                    </a:lnTo>
                    <a:lnTo>
                      <a:pt x="8969" y="2756"/>
                    </a:lnTo>
                    <a:lnTo>
                      <a:pt x="9060" y="3081"/>
                    </a:lnTo>
                    <a:lnTo>
                      <a:pt x="9173" y="3378"/>
                    </a:lnTo>
                    <a:lnTo>
                      <a:pt x="9297" y="3647"/>
                    </a:lnTo>
                    <a:lnTo>
                      <a:pt x="9466" y="3887"/>
                    </a:lnTo>
                    <a:lnTo>
                      <a:pt x="9579" y="4085"/>
                    </a:lnTo>
                    <a:lnTo>
                      <a:pt x="9670" y="4269"/>
                    </a:lnTo>
                    <a:lnTo>
                      <a:pt x="9726" y="4467"/>
                    </a:lnTo>
                    <a:lnTo>
                      <a:pt x="9771" y="4650"/>
                    </a:lnTo>
                    <a:lnTo>
                      <a:pt x="9771" y="4834"/>
                    </a:lnTo>
                    <a:lnTo>
                      <a:pt x="9749" y="5032"/>
                    </a:lnTo>
                    <a:lnTo>
                      <a:pt x="9715" y="5216"/>
                    </a:lnTo>
                    <a:lnTo>
                      <a:pt x="9625" y="5385"/>
                    </a:lnTo>
                    <a:lnTo>
                      <a:pt x="9534" y="5513"/>
                    </a:lnTo>
                    <a:lnTo>
                      <a:pt x="9410" y="5626"/>
                    </a:lnTo>
                    <a:lnTo>
                      <a:pt x="9229" y="5710"/>
                    </a:lnTo>
                    <a:lnTo>
                      <a:pt x="9060" y="5767"/>
                    </a:lnTo>
                    <a:lnTo>
                      <a:pt x="8845" y="5767"/>
                    </a:lnTo>
                    <a:lnTo>
                      <a:pt x="8585" y="5739"/>
                    </a:lnTo>
                    <a:lnTo>
                      <a:pt x="8325" y="5654"/>
                    </a:lnTo>
                    <a:lnTo>
                      <a:pt x="8020" y="5513"/>
                    </a:lnTo>
                    <a:lnTo>
                      <a:pt x="7840" y="5442"/>
                    </a:lnTo>
                    <a:lnTo>
                      <a:pt x="7648" y="5385"/>
                    </a:lnTo>
                    <a:lnTo>
                      <a:pt x="7433" y="5329"/>
                    </a:lnTo>
                    <a:lnTo>
                      <a:pt x="7241" y="5301"/>
                    </a:lnTo>
                    <a:lnTo>
                      <a:pt x="6755" y="5301"/>
                    </a:lnTo>
                    <a:lnTo>
                      <a:pt x="6281" y="5329"/>
                    </a:lnTo>
                    <a:lnTo>
                      <a:pt x="5784" y="5385"/>
                    </a:lnTo>
                    <a:lnTo>
                      <a:pt x="5264" y="5498"/>
                    </a:lnTo>
                    <a:lnTo>
                      <a:pt x="4744" y="5597"/>
                    </a:lnTo>
                    <a:lnTo>
                      <a:pt x="4247" y="5739"/>
                    </a:lnTo>
                    <a:lnTo>
                      <a:pt x="4202" y="5894"/>
                    </a:lnTo>
                    <a:lnTo>
                      <a:pt x="4202" y="6191"/>
                    </a:lnTo>
                    <a:lnTo>
                      <a:pt x="4202" y="6545"/>
                    </a:lnTo>
                    <a:lnTo>
                      <a:pt x="4225" y="6954"/>
                    </a:lnTo>
                    <a:lnTo>
                      <a:pt x="4315" y="7930"/>
                    </a:lnTo>
                    <a:lnTo>
                      <a:pt x="4394" y="9018"/>
                    </a:lnTo>
                    <a:lnTo>
                      <a:pt x="4439" y="9570"/>
                    </a:lnTo>
                    <a:lnTo>
                      <a:pt x="4462" y="10107"/>
                    </a:lnTo>
                    <a:lnTo>
                      <a:pt x="4484" y="10630"/>
                    </a:lnTo>
                    <a:lnTo>
                      <a:pt x="4507" y="11082"/>
                    </a:lnTo>
                    <a:lnTo>
                      <a:pt x="4484" y="11520"/>
                    </a:lnTo>
                    <a:lnTo>
                      <a:pt x="4439" y="11874"/>
                    </a:lnTo>
                    <a:lnTo>
                      <a:pt x="4394" y="12029"/>
                    </a:lnTo>
                    <a:lnTo>
                      <a:pt x="4349" y="12171"/>
                    </a:lnTo>
                    <a:lnTo>
                      <a:pt x="4315" y="12284"/>
                    </a:lnTo>
                    <a:lnTo>
                      <a:pt x="4247" y="12354"/>
                    </a:lnTo>
                    <a:close/>
                  </a:path>
                </a:pathLst>
              </a:custGeom>
              <a:solidFill>
                <a:srgbClr val="99FFCC"/>
              </a:solidFill>
              <a:ln w="57150">
                <a:solidFill>
                  <a:srgbClr val="FFFFFF"/>
                </a:solidFill>
                <a:miter lim="800000"/>
              </a:ln>
              <a:effectLst>
                <a:outerShdw dist="135003" dir="2471156" algn="ctr" rotWithShape="0">
                  <a:srgbClr val="000000">
                    <a:alpha val="50000"/>
                  </a:srgbClr>
                </a:outerShdw>
              </a:effec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10" name="Puzzle4"/>
              <p:cNvSpPr>
                <a:spLocks noEditPoints="1" noChangeArrowheads="1"/>
              </p:cNvSpPr>
              <p:nvPr/>
            </p:nvSpPr>
            <p:spPr bwMode="gray">
              <a:xfrm>
                <a:off x="2193" y="1719"/>
                <a:ext cx="1077" cy="1763"/>
              </a:xfrm>
              <a:custGeom>
                <a:avLst/>
                <a:gdLst>
                  <a:gd name="T0" fmla="*/ 8307 w 21600"/>
                  <a:gd name="T1" fmla="*/ 11593 h 21600"/>
                  <a:gd name="T2" fmla="*/ 453 w 21600"/>
                  <a:gd name="T3" fmla="*/ 16938 h 21600"/>
                  <a:gd name="T4" fmla="*/ 11500 w 21600"/>
                  <a:gd name="T5" fmla="*/ 21600 h 21600"/>
                  <a:gd name="T6" fmla="*/ 20920 w 21600"/>
                  <a:gd name="T7" fmla="*/ 16751 h 21600"/>
                  <a:gd name="T8" fmla="*/ 13972 w 21600"/>
                  <a:gd name="T9" fmla="*/ 10888 h 21600"/>
                  <a:gd name="T10" fmla="*/ 21033 w 21600"/>
                  <a:gd name="T11" fmla="*/ 4716 h 21600"/>
                  <a:gd name="T12" fmla="*/ 11102 w 21600"/>
                  <a:gd name="T13" fmla="*/ 11 h 21600"/>
                  <a:gd name="T14" fmla="*/ 453 w 21600"/>
                  <a:gd name="T15" fmla="*/ 4716 h 21600"/>
                  <a:gd name="T16" fmla="*/ 2076 w 21600"/>
                  <a:gd name="T17" fmla="*/ 5664 h 21600"/>
                  <a:gd name="T18" fmla="*/ 20203 w 21600"/>
                  <a:gd name="T19" fmla="*/ 15980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3813" y="10590"/>
                    </a:moveTo>
                    <a:lnTo>
                      <a:pt x="3927" y="10513"/>
                    </a:lnTo>
                    <a:lnTo>
                      <a:pt x="4078" y="10425"/>
                    </a:lnTo>
                    <a:lnTo>
                      <a:pt x="4210" y="10359"/>
                    </a:lnTo>
                    <a:lnTo>
                      <a:pt x="4361" y="10315"/>
                    </a:lnTo>
                    <a:lnTo>
                      <a:pt x="4682" y="10237"/>
                    </a:lnTo>
                    <a:lnTo>
                      <a:pt x="5041" y="10193"/>
                    </a:lnTo>
                    <a:lnTo>
                      <a:pt x="5456" y="10171"/>
                    </a:lnTo>
                    <a:lnTo>
                      <a:pt x="5853" y="10193"/>
                    </a:lnTo>
                    <a:lnTo>
                      <a:pt x="6249" y="10260"/>
                    </a:lnTo>
                    <a:lnTo>
                      <a:pt x="6646" y="10337"/>
                    </a:lnTo>
                    <a:lnTo>
                      <a:pt x="7004" y="10469"/>
                    </a:lnTo>
                    <a:lnTo>
                      <a:pt x="7363" y="10612"/>
                    </a:lnTo>
                    <a:lnTo>
                      <a:pt x="7665" y="10788"/>
                    </a:lnTo>
                    <a:lnTo>
                      <a:pt x="7911" y="10998"/>
                    </a:lnTo>
                    <a:lnTo>
                      <a:pt x="8024" y="11097"/>
                    </a:lnTo>
                    <a:lnTo>
                      <a:pt x="8137" y="11207"/>
                    </a:lnTo>
                    <a:lnTo>
                      <a:pt x="8194" y="11340"/>
                    </a:lnTo>
                    <a:lnTo>
                      <a:pt x="8269" y="11461"/>
                    </a:lnTo>
                    <a:lnTo>
                      <a:pt x="8307" y="11593"/>
                    </a:lnTo>
                    <a:lnTo>
                      <a:pt x="8307" y="11714"/>
                    </a:lnTo>
                    <a:lnTo>
                      <a:pt x="8307" y="11868"/>
                    </a:lnTo>
                    <a:lnTo>
                      <a:pt x="8307" y="12012"/>
                    </a:lnTo>
                    <a:lnTo>
                      <a:pt x="8194" y="12265"/>
                    </a:lnTo>
                    <a:lnTo>
                      <a:pt x="8062" y="12519"/>
                    </a:lnTo>
                    <a:lnTo>
                      <a:pt x="7873" y="12706"/>
                    </a:lnTo>
                    <a:lnTo>
                      <a:pt x="7627" y="12904"/>
                    </a:lnTo>
                    <a:lnTo>
                      <a:pt x="7363" y="13048"/>
                    </a:lnTo>
                    <a:lnTo>
                      <a:pt x="7080" y="13180"/>
                    </a:lnTo>
                    <a:lnTo>
                      <a:pt x="6759" y="13257"/>
                    </a:lnTo>
                    <a:lnTo>
                      <a:pt x="6419" y="13345"/>
                    </a:lnTo>
                    <a:lnTo>
                      <a:pt x="6098" y="13389"/>
                    </a:lnTo>
                    <a:lnTo>
                      <a:pt x="5739" y="13389"/>
                    </a:lnTo>
                    <a:lnTo>
                      <a:pt x="5418" y="13389"/>
                    </a:lnTo>
                    <a:lnTo>
                      <a:pt x="5079" y="13345"/>
                    </a:lnTo>
                    <a:lnTo>
                      <a:pt x="4758" y="13301"/>
                    </a:lnTo>
                    <a:lnTo>
                      <a:pt x="4474" y="13213"/>
                    </a:lnTo>
                    <a:lnTo>
                      <a:pt x="4172" y="13114"/>
                    </a:lnTo>
                    <a:lnTo>
                      <a:pt x="3965" y="12982"/>
                    </a:lnTo>
                    <a:lnTo>
                      <a:pt x="3738" y="12838"/>
                    </a:lnTo>
                    <a:lnTo>
                      <a:pt x="3493" y="12706"/>
                    </a:lnTo>
                    <a:lnTo>
                      <a:pt x="3228" y="12607"/>
                    </a:lnTo>
                    <a:lnTo>
                      <a:pt x="2945" y="12519"/>
                    </a:lnTo>
                    <a:lnTo>
                      <a:pt x="2700" y="12431"/>
                    </a:lnTo>
                    <a:lnTo>
                      <a:pt x="2397" y="12375"/>
                    </a:lnTo>
                    <a:lnTo>
                      <a:pt x="2152" y="12331"/>
                    </a:lnTo>
                    <a:lnTo>
                      <a:pt x="1888" y="12309"/>
                    </a:lnTo>
                    <a:lnTo>
                      <a:pt x="1642" y="12309"/>
                    </a:lnTo>
                    <a:lnTo>
                      <a:pt x="1397" y="12331"/>
                    </a:lnTo>
                    <a:lnTo>
                      <a:pt x="1170" y="12397"/>
                    </a:lnTo>
                    <a:lnTo>
                      <a:pt x="962" y="12453"/>
                    </a:lnTo>
                    <a:lnTo>
                      <a:pt x="774" y="12563"/>
                    </a:lnTo>
                    <a:lnTo>
                      <a:pt x="623" y="12684"/>
                    </a:lnTo>
                    <a:lnTo>
                      <a:pt x="528" y="12838"/>
                    </a:lnTo>
                    <a:lnTo>
                      <a:pt x="453" y="13026"/>
                    </a:lnTo>
                    <a:lnTo>
                      <a:pt x="339" y="13477"/>
                    </a:lnTo>
                    <a:lnTo>
                      <a:pt x="226" y="13984"/>
                    </a:lnTo>
                    <a:lnTo>
                      <a:pt x="151" y="14535"/>
                    </a:lnTo>
                    <a:lnTo>
                      <a:pt x="113" y="15075"/>
                    </a:lnTo>
                    <a:lnTo>
                      <a:pt x="113" y="15626"/>
                    </a:lnTo>
                    <a:lnTo>
                      <a:pt x="151" y="16133"/>
                    </a:lnTo>
                    <a:lnTo>
                      <a:pt x="188" y="16376"/>
                    </a:lnTo>
                    <a:lnTo>
                      <a:pt x="264" y="16585"/>
                    </a:lnTo>
                    <a:lnTo>
                      <a:pt x="339" y="16773"/>
                    </a:lnTo>
                    <a:lnTo>
                      <a:pt x="453" y="16938"/>
                    </a:lnTo>
                    <a:lnTo>
                      <a:pt x="1095" y="16883"/>
                    </a:lnTo>
                    <a:lnTo>
                      <a:pt x="1963" y="16795"/>
                    </a:lnTo>
                    <a:lnTo>
                      <a:pt x="2945" y="16751"/>
                    </a:lnTo>
                    <a:lnTo>
                      <a:pt x="3965" y="16706"/>
                    </a:lnTo>
                    <a:lnTo>
                      <a:pt x="5022" y="16684"/>
                    </a:lnTo>
                    <a:lnTo>
                      <a:pt x="5947" y="16684"/>
                    </a:lnTo>
                    <a:lnTo>
                      <a:pt x="6759" y="16706"/>
                    </a:lnTo>
                    <a:lnTo>
                      <a:pt x="7363" y="16751"/>
                    </a:lnTo>
                    <a:lnTo>
                      <a:pt x="7948" y="16839"/>
                    </a:lnTo>
                    <a:lnTo>
                      <a:pt x="8458" y="16916"/>
                    </a:lnTo>
                    <a:lnTo>
                      <a:pt x="8893" y="17026"/>
                    </a:lnTo>
                    <a:lnTo>
                      <a:pt x="9289" y="17158"/>
                    </a:lnTo>
                    <a:lnTo>
                      <a:pt x="9572" y="17280"/>
                    </a:lnTo>
                    <a:lnTo>
                      <a:pt x="9799" y="17412"/>
                    </a:lnTo>
                    <a:lnTo>
                      <a:pt x="9969" y="17555"/>
                    </a:lnTo>
                    <a:lnTo>
                      <a:pt x="10120" y="17687"/>
                    </a:lnTo>
                    <a:lnTo>
                      <a:pt x="10158" y="17831"/>
                    </a:lnTo>
                    <a:lnTo>
                      <a:pt x="10195" y="17974"/>
                    </a:lnTo>
                    <a:lnTo>
                      <a:pt x="10158" y="18128"/>
                    </a:lnTo>
                    <a:lnTo>
                      <a:pt x="10082" y="18271"/>
                    </a:lnTo>
                    <a:lnTo>
                      <a:pt x="9969" y="18426"/>
                    </a:lnTo>
                    <a:lnTo>
                      <a:pt x="9837" y="18569"/>
                    </a:lnTo>
                    <a:lnTo>
                      <a:pt x="9648" y="18701"/>
                    </a:lnTo>
                    <a:lnTo>
                      <a:pt x="9440" y="18822"/>
                    </a:lnTo>
                    <a:lnTo>
                      <a:pt x="9213" y="18999"/>
                    </a:lnTo>
                    <a:lnTo>
                      <a:pt x="9044" y="19186"/>
                    </a:lnTo>
                    <a:lnTo>
                      <a:pt x="8893" y="19395"/>
                    </a:lnTo>
                    <a:lnTo>
                      <a:pt x="8817" y="19627"/>
                    </a:lnTo>
                    <a:lnTo>
                      <a:pt x="8779" y="19858"/>
                    </a:lnTo>
                    <a:lnTo>
                      <a:pt x="8779" y="20112"/>
                    </a:lnTo>
                    <a:lnTo>
                      <a:pt x="8855" y="20354"/>
                    </a:lnTo>
                    <a:lnTo>
                      <a:pt x="8968" y="20586"/>
                    </a:lnTo>
                    <a:lnTo>
                      <a:pt x="9138" y="20817"/>
                    </a:lnTo>
                    <a:lnTo>
                      <a:pt x="9365" y="21026"/>
                    </a:lnTo>
                    <a:lnTo>
                      <a:pt x="9610" y="21192"/>
                    </a:lnTo>
                    <a:lnTo>
                      <a:pt x="9950" y="21368"/>
                    </a:lnTo>
                    <a:lnTo>
                      <a:pt x="10120" y="21445"/>
                    </a:lnTo>
                    <a:lnTo>
                      <a:pt x="10346" y="21511"/>
                    </a:lnTo>
                    <a:lnTo>
                      <a:pt x="10516" y="21555"/>
                    </a:lnTo>
                    <a:lnTo>
                      <a:pt x="10743" y="21600"/>
                    </a:lnTo>
                    <a:lnTo>
                      <a:pt x="10988" y="21644"/>
                    </a:lnTo>
                    <a:lnTo>
                      <a:pt x="11215" y="21666"/>
                    </a:lnTo>
                    <a:lnTo>
                      <a:pt x="11498" y="21666"/>
                    </a:lnTo>
                    <a:lnTo>
                      <a:pt x="11762" y="21666"/>
                    </a:lnTo>
                    <a:lnTo>
                      <a:pt x="12253" y="21644"/>
                    </a:lnTo>
                    <a:lnTo>
                      <a:pt x="12763" y="21577"/>
                    </a:lnTo>
                    <a:lnTo>
                      <a:pt x="13197" y="21467"/>
                    </a:lnTo>
                    <a:lnTo>
                      <a:pt x="13556" y="21346"/>
                    </a:lnTo>
                    <a:lnTo>
                      <a:pt x="13896" y="21192"/>
                    </a:lnTo>
                    <a:lnTo>
                      <a:pt x="14179" y="21026"/>
                    </a:lnTo>
                    <a:lnTo>
                      <a:pt x="14444" y="20839"/>
                    </a:lnTo>
                    <a:lnTo>
                      <a:pt x="14576" y="20641"/>
                    </a:lnTo>
                    <a:lnTo>
                      <a:pt x="14727" y="20431"/>
                    </a:lnTo>
                    <a:lnTo>
                      <a:pt x="14765" y="20200"/>
                    </a:lnTo>
                    <a:lnTo>
                      <a:pt x="14802" y="19991"/>
                    </a:lnTo>
                    <a:lnTo>
                      <a:pt x="14727" y="19759"/>
                    </a:lnTo>
                    <a:lnTo>
                      <a:pt x="14613" y="19550"/>
                    </a:lnTo>
                    <a:lnTo>
                      <a:pt x="14444" y="19307"/>
                    </a:lnTo>
                    <a:lnTo>
                      <a:pt x="14217" y="19098"/>
                    </a:lnTo>
                    <a:lnTo>
                      <a:pt x="13934" y="18911"/>
                    </a:lnTo>
                    <a:lnTo>
                      <a:pt x="13669" y="18745"/>
                    </a:lnTo>
                    <a:lnTo>
                      <a:pt x="13462" y="18547"/>
                    </a:lnTo>
                    <a:lnTo>
                      <a:pt x="13311" y="18337"/>
                    </a:lnTo>
                    <a:lnTo>
                      <a:pt x="13197" y="18150"/>
                    </a:lnTo>
                    <a:lnTo>
                      <a:pt x="13122" y="17941"/>
                    </a:lnTo>
                    <a:lnTo>
                      <a:pt x="13122" y="17720"/>
                    </a:lnTo>
                    <a:lnTo>
                      <a:pt x="13122" y="17533"/>
                    </a:lnTo>
                    <a:lnTo>
                      <a:pt x="13197" y="17346"/>
                    </a:lnTo>
                    <a:lnTo>
                      <a:pt x="13273" y="17158"/>
                    </a:lnTo>
                    <a:lnTo>
                      <a:pt x="13386" y="16982"/>
                    </a:lnTo>
                    <a:lnTo>
                      <a:pt x="13537" y="16839"/>
                    </a:lnTo>
                    <a:lnTo>
                      <a:pt x="13707" y="16706"/>
                    </a:lnTo>
                    <a:lnTo>
                      <a:pt x="13896" y="16607"/>
                    </a:lnTo>
                    <a:lnTo>
                      <a:pt x="14104" y="16519"/>
                    </a:lnTo>
                    <a:lnTo>
                      <a:pt x="14330" y="16453"/>
                    </a:lnTo>
                    <a:lnTo>
                      <a:pt x="14538" y="16431"/>
                    </a:lnTo>
                    <a:lnTo>
                      <a:pt x="14897" y="16453"/>
                    </a:lnTo>
                    <a:lnTo>
                      <a:pt x="15406" y="16497"/>
                    </a:lnTo>
                    <a:lnTo>
                      <a:pt x="16105" y="16541"/>
                    </a:lnTo>
                    <a:lnTo>
                      <a:pt x="16898" y="16607"/>
                    </a:lnTo>
                    <a:lnTo>
                      <a:pt x="17804" y="16651"/>
                    </a:lnTo>
                    <a:lnTo>
                      <a:pt x="18786" y="16684"/>
                    </a:lnTo>
                    <a:lnTo>
                      <a:pt x="19844" y="16728"/>
                    </a:lnTo>
                    <a:lnTo>
                      <a:pt x="20920" y="16751"/>
                    </a:lnTo>
                    <a:lnTo>
                      <a:pt x="21109" y="16497"/>
                    </a:lnTo>
                    <a:lnTo>
                      <a:pt x="21241" y="16222"/>
                    </a:lnTo>
                    <a:lnTo>
                      <a:pt x="21392" y="15946"/>
                    </a:lnTo>
                    <a:lnTo>
                      <a:pt x="21467" y="15648"/>
                    </a:lnTo>
                    <a:lnTo>
                      <a:pt x="21543" y="15351"/>
                    </a:lnTo>
                    <a:lnTo>
                      <a:pt x="21618" y="15042"/>
                    </a:lnTo>
                    <a:lnTo>
                      <a:pt x="21618" y="14745"/>
                    </a:lnTo>
                    <a:lnTo>
                      <a:pt x="21618" y="14447"/>
                    </a:lnTo>
                    <a:lnTo>
                      <a:pt x="21618" y="14150"/>
                    </a:lnTo>
                    <a:lnTo>
                      <a:pt x="21581" y="13852"/>
                    </a:lnTo>
                    <a:lnTo>
                      <a:pt x="21505" y="13577"/>
                    </a:lnTo>
                    <a:lnTo>
                      <a:pt x="21430" y="13301"/>
                    </a:lnTo>
                    <a:lnTo>
                      <a:pt x="21354" y="13048"/>
                    </a:lnTo>
                    <a:lnTo>
                      <a:pt x="21241" y="12816"/>
                    </a:lnTo>
                    <a:lnTo>
                      <a:pt x="21146" y="12607"/>
                    </a:lnTo>
                    <a:lnTo>
                      <a:pt x="21033" y="12431"/>
                    </a:lnTo>
                    <a:lnTo>
                      <a:pt x="20920" y="12265"/>
                    </a:lnTo>
                    <a:lnTo>
                      <a:pt x="20769" y="12144"/>
                    </a:lnTo>
                    <a:lnTo>
                      <a:pt x="20637" y="12034"/>
                    </a:lnTo>
                    <a:lnTo>
                      <a:pt x="20486" y="11946"/>
                    </a:lnTo>
                    <a:lnTo>
                      <a:pt x="20297" y="11891"/>
                    </a:lnTo>
                    <a:lnTo>
                      <a:pt x="20165" y="11846"/>
                    </a:lnTo>
                    <a:lnTo>
                      <a:pt x="19976" y="11824"/>
                    </a:lnTo>
                    <a:lnTo>
                      <a:pt x="19806" y="11802"/>
                    </a:lnTo>
                    <a:lnTo>
                      <a:pt x="19390" y="11824"/>
                    </a:lnTo>
                    <a:lnTo>
                      <a:pt x="18956" y="11891"/>
                    </a:lnTo>
                    <a:lnTo>
                      <a:pt x="18503" y="11968"/>
                    </a:lnTo>
                    <a:lnTo>
                      <a:pt x="17993" y="12078"/>
                    </a:lnTo>
                    <a:lnTo>
                      <a:pt x="17653" y="12144"/>
                    </a:lnTo>
                    <a:lnTo>
                      <a:pt x="17332" y="12199"/>
                    </a:lnTo>
                    <a:lnTo>
                      <a:pt x="17049" y="12221"/>
                    </a:lnTo>
                    <a:lnTo>
                      <a:pt x="16747" y="12243"/>
                    </a:lnTo>
                    <a:lnTo>
                      <a:pt x="16464" y="12243"/>
                    </a:lnTo>
                    <a:lnTo>
                      <a:pt x="16218" y="12243"/>
                    </a:lnTo>
                    <a:lnTo>
                      <a:pt x="15992" y="12221"/>
                    </a:lnTo>
                    <a:lnTo>
                      <a:pt x="15746" y="12199"/>
                    </a:lnTo>
                    <a:lnTo>
                      <a:pt x="15520" y="12155"/>
                    </a:lnTo>
                    <a:lnTo>
                      <a:pt x="15350" y="12122"/>
                    </a:lnTo>
                    <a:lnTo>
                      <a:pt x="15161" y="12056"/>
                    </a:lnTo>
                    <a:lnTo>
                      <a:pt x="14972" y="11990"/>
                    </a:lnTo>
                    <a:lnTo>
                      <a:pt x="14689" y="11846"/>
                    </a:lnTo>
                    <a:lnTo>
                      <a:pt x="14444" y="11670"/>
                    </a:lnTo>
                    <a:lnTo>
                      <a:pt x="14255" y="11483"/>
                    </a:lnTo>
                    <a:lnTo>
                      <a:pt x="14104" y="11295"/>
                    </a:lnTo>
                    <a:lnTo>
                      <a:pt x="14028" y="11086"/>
                    </a:lnTo>
                    <a:lnTo>
                      <a:pt x="13972" y="10888"/>
                    </a:lnTo>
                    <a:lnTo>
                      <a:pt x="13972" y="10700"/>
                    </a:lnTo>
                    <a:lnTo>
                      <a:pt x="14009" y="10513"/>
                    </a:lnTo>
                    <a:lnTo>
                      <a:pt x="14066" y="10359"/>
                    </a:lnTo>
                    <a:lnTo>
                      <a:pt x="14179" y="10215"/>
                    </a:lnTo>
                    <a:lnTo>
                      <a:pt x="14406" y="10006"/>
                    </a:lnTo>
                    <a:lnTo>
                      <a:pt x="14651" y="9830"/>
                    </a:lnTo>
                    <a:lnTo>
                      <a:pt x="14878" y="9686"/>
                    </a:lnTo>
                    <a:lnTo>
                      <a:pt x="15123" y="9554"/>
                    </a:lnTo>
                    <a:lnTo>
                      <a:pt x="15350" y="9477"/>
                    </a:lnTo>
                    <a:lnTo>
                      <a:pt x="15558" y="9411"/>
                    </a:lnTo>
                    <a:lnTo>
                      <a:pt x="15803" y="9345"/>
                    </a:lnTo>
                    <a:lnTo>
                      <a:pt x="16030" y="9323"/>
                    </a:lnTo>
                    <a:lnTo>
                      <a:pt x="16256" y="9301"/>
                    </a:lnTo>
                    <a:lnTo>
                      <a:pt x="16464" y="9323"/>
                    </a:lnTo>
                    <a:lnTo>
                      <a:pt x="16690" y="9345"/>
                    </a:lnTo>
                    <a:lnTo>
                      <a:pt x="16898" y="9367"/>
                    </a:lnTo>
                    <a:lnTo>
                      <a:pt x="17332" y="9477"/>
                    </a:lnTo>
                    <a:lnTo>
                      <a:pt x="17767" y="9598"/>
                    </a:lnTo>
                    <a:lnTo>
                      <a:pt x="18163" y="9731"/>
                    </a:lnTo>
                    <a:lnTo>
                      <a:pt x="18597" y="9874"/>
                    </a:lnTo>
                    <a:lnTo>
                      <a:pt x="18994" y="10006"/>
                    </a:lnTo>
                    <a:lnTo>
                      <a:pt x="19428" y="10083"/>
                    </a:lnTo>
                    <a:lnTo>
                      <a:pt x="19617" y="10127"/>
                    </a:lnTo>
                    <a:lnTo>
                      <a:pt x="19844" y="10149"/>
                    </a:lnTo>
                    <a:lnTo>
                      <a:pt x="20013" y="10149"/>
                    </a:lnTo>
                    <a:lnTo>
                      <a:pt x="20240" y="10127"/>
                    </a:lnTo>
                    <a:lnTo>
                      <a:pt x="20410" y="10105"/>
                    </a:lnTo>
                    <a:lnTo>
                      <a:pt x="20637" y="10061"/>
                    </a:lnTo>
                    <a:lnTo>
                      <a:pt x="20844" y="9984"/>
                    </a:lnTo>
                    <a:lnTo>
                      <a:pt x="21033" y="9896"/>
                    </a:lnTo>
                    <a:lnTo>
                      <a:pt x="21146" y="9830"/>
                    </a:lnTo>
                    <a:lnTo>
                      <a:pt x="21203" y="9753"/>
                    </a:lnTo>
                    <a:lnTo>
                      <a:pt x="21279" y="9642"/>
                    </a:lnTo>
                    <a:lnTo>
                      <a:pt x="21354" y="9521"/>
                    </a:lnTo>
                    <a:lnTo>
                      <a:pt x="21430" y="9246"/>
                    </a:lnTo>
                    <a:lnTo>
                      <a:pt x="21430" y="8904"/>
                    </a:lnTo>
                    <a:lnTo>
                      <a:pt x="21430" y="8540"/>
                    </a:lnTo>
                    <a:lnTo>
                      <a:pt x="21392" y="8144"/>
                    </a:lnTo>
                    <a:lnTo>
                      <a:pt x="21354" y="7714"/>
                    </a:lnTo>
                    <a:lnTo>
                      <a:pt x="21279" y="7295"/>
                    </a:lnTo>
                    <a:lnTo>
                      <a:pt x="21146" y="6446"/>
                    </a:lnTo>
                    <a:lnTo>
                      <a:pt x="20995" y="5686"/>
                    </a:lnTo>
                    <a:lnTo>
                      <a:pt x="20958" y="5366"/>
                    </a:lnTo>
                    <a:lnTo>
                      <a:pt x="20958" y="5091"/>
                    </a:lnTo>
                    <a:lnTo>
                      <a:pt x="20958" y="4860"/>
                    </a:lnTo>
                    <a:lnTo>
                      <a:pt x="21033" y="4716"/>
                    </a:lnTo>
                    <a:lnTo>
                      <a:pt x="20637" y="4860"/>
                    </a:lnTo>
                    <a:lnTo>
                      <a:pt x="20127" y="4992"/>
                    </a:lnTo>
                    <a:lnTo>
                      <a:pt x="19617" y="5069"/>
                    </a:lnTo>
                    <a:lnTo>
                      <a:pt x="19032" y="5157"/>
                    </a:lnTo>
                    <a:lnTo>
                      <a:pt x="18465" y="5201"/>
                    </a:lnTo>
                    <a:lnTo>
                      <a:pt x="17842" y="5245"/>
                    </a:lnTo>
                    <a:lnTo>
                      <a:pt x="17219" y="5267"/>
                    </a:lnTo>
                    <a:lnTo>
                      <a:pt x="16615" y="5267"/>
                    </a:lnTo>
                    <a:lnTo>
                      <a:pt x="15992" y="5245"/>
                    </a:lnTo>
                    <a:lnTo>
                      <a:pt x="15369" y="5201"/>
                    </a:lnTo>
                    <a:lnTo>
                      <a:pt x="14840" y="5157"/>
                    </a:lnTo>
                    <a:lnTo>
                      <a:pt x="14293" y="5091"/>
                    </a:lnTo>
                    <a:lnTo>
                      <a:pt x="13783" y="5014"/>
                    </a:lnTo>
                    <a:lnTo>
                      <a:pt x="13386" y="4926"/>
                    </a:lnTo>
                    <a:lnTo>
                      <a:pt x="13027" y="4815"/>
                    </a:lnTo>
                    <a:lnTo>
                      <a:pt x="12725" y="4716"/>
                    </a:lnTo>
                    <a:lnTo>
                      <a:pt x="12480" y="4606"/>
                    </a:lnTo>
                    <a:lnTo>
                      <a:pt x="12291" y="4496"/>
                    </a:lnTo>
                    <a:lnTo>
                      <a:pt x="12197" y="4397"/>
                    </a:lnTo>
                    <a:lnTo>
                      <a:pt x="12083" y="4286"/>
                    </a:lnTo>
                    <a:lnTo>
                      <a:pt x="12046" y="4187"/>
                    </a:lnTo>
                    <a:lnTo>
                      <a:pt x="12008" y="4077"/>
                    </a:lnTo>
                    <a:lnTo>
                      <a:pt x="12046" y="3967"/>
                    </a:lnTo>
                    <a:lnTo>
                      <a:pt x="12121" y="3868"/>
                    </a:lnTo>
                    <a:lnTo>
                      <a:pt x="12197" y="3735"/>
                    </a:lnTo>
                    <a:lnTo>
                      <a:pt x="12291" y="3614"/>
                    </a:lnTo>
                    <a:lnTo>
                      <a:pt x="12442" y="3482"/>
                    </a:lnTo>
                    <a:lnTo>
                      <a:pt x="12631" y="3361"/>
                    </a:lnTo>
                    <a:lnTo>
                      <a:pt x="13065" y="3085"/>
                    </a:lnTo>
                    <a:lnTo>
                      <a:pt x="13537" y="2766"/>
                    </a:lnTo>
                    <a:lnTo>
                      <a:pt x="13783" y="2578"/>
                    </a:lnTo>
                    <a:lnTo>
                      <a:pt x="13934" y="2380"/>
                    </a:lnTo>
                    <a:lnTo>
                      <a:pt x="14028" y="2171"/>
                    </a:lnTo>
                    <a:lnTo>
                      <a:pt x="14104" y="1961"/>
                    </a:lnTo>
                    <a:lnTo>
                      <a:pt x="14104" y="1730"/>
                    </a:lnTo>
                    <a:lnTo>
                      <a:pt x="14066" y="1498"/>
                    </a:lnTo>
                    <a:lnTo>
                      <a:pt x="13972" y="1267"/>
                    </a:lnTo>
                    <a:lnTo>
                      <a:pt x="13820" y="1057"/>
                    </a:lnTo>
                    <a:lnTo>
                      <a:pt x="13594" y="837"/>
                    </a:lnTo>
                    <a:lnTo>
                      <a:pt x="13386" y="628"/>
                    </a:lnTo>
                    <a:lnTo>
                      <a:pt x="13103" y="462"/>
                    </a:lnTo>
                    <a:lnTo>
                      <a:pt x="12763" y="308"/>
                    </a:lnTo>
                    <a:lnTo>
                      <a:pt x="12404" y="187"/>
                    </a:lnTo>
                    <a:lnTo>
                      <a:pt x="12008" y="77"/>
                    </a:lnTo>
                    <a:lnTo>
                      <a:pt x="11574" y="33"/>
                    </a:lnTo>
                    <a:lnTo>
                      <a:pt x="11102" y="11"/>
                    </a:lnTo>
                    <a:lnTo>
                      <a:pt x="10667" y="11"/>
                    </a:lnTo>
                    <a:lnTo>
                      <a:pt x="10233" y="77"/>
                    </a:lnTo>
                    <a:lnTo>
                      <a:pt x="9837" y="187"/>
                    </a:lnTo>
                    <a:lnTo>
                      <a:pt x="9440" y="286"/>
                    </a:lnTo>
                    <a:lnTo>
                      <a:pt x="9062" y="462"/>
                    </a:lnTo>
                    <a:lnTo>
                      <a:pt x="8741" y="628"/>
                    </a:lnTo>
                    <a:lnTo>
                      <a:pt x="8458" y="815"/>
                    </a:lnTo>
                    <a:lnTo>
                      <a:pt x="8232" y="1035"/>
                    </a:lnTo>
                    <a:lnTo>
                      <a:pt x="8062" y="1245"/>
                    </a:lnTo>
                    <a:lnTo>
                      <a:pt x="7911" y="1476"/>
                    </a:lnTo>
                    <a:lnTo>
                      <a:pt x="7835" y="1708"/>
                    </a:lnTo>
                    <a:lnTo>
                      <a:pt x="7797" y="1961"/>
                    </a:lnTo>
                    <a:lnTo>
                      <a:pt x="7835" y="2193"/>
                    </a:lnTo>
                    <a:lnTo>
                      <a:pt x="7948" y="2402"/>
                    </a:lnTo>
                    <a:lnTo>
                      <a:pt x="8062" y="2534"/>
                    </a:lnTo>
                    <a:lnTo>
                      <a:pt x="8175" y="2644"/>
                    </a:lnTo>
                    <a:lnTo>
                      <a:pt x="8269" y="2744"/>
                    </a:lnTo>
                    <a:lnTo>
                      <a:pt x="8420" y="2832"/>
                    </a:lnTo>
                    <a:lnTo>
                      <a:pt x="8704" y="3019"/>
                    </a:lnTo>
                    <a:lnTo>
                      <a:pt x="8968" y="3206"/>
                    </a:lnTo>
                    <a:lnTo>
                      <a:pt x="9138" y="3405"/>
                    </a:lnTo>
                    <a:lnTo>
                      <a:pt x="9327" y="3570"/>
                    </a:lnTo>
                    <a:lnTo>
                      <a:pt x="9440" y="3735"/>
                    </a:lnTo>
                    <a:lnTo>
                      <a:pt x="9516" y="3890"/>
                    </a:lnTo>
                    <a:lnTo>
                      <a:pt x="9534" y="4033"/>
                    </a:lnTo>
                    <a:lnTo>
                      <a:pt x="9534" y="4165"/>
                    </a:lnTo>
                    <a:lnTo>
                      <a:pt x="9516" y="4286"/>
                    </a:lnTo>
                    <a:lnTo>
                      <a:pt x="9440" y="4397"/>
                    </a:lnTo>
                    <a:lnTo>
                      <a:pt x="9327" y="4496"/>
                    </a:lnTo>
                    <a:lnTo>
                      <a:pt x="9176" y="4562"/>
                    </a:lnTo>
                    <a:lnTo>
                      <a:pt x="9006" y="4628"/>
                    </a:lnTo>
                    <a:lnTo>
                      <a:pt x="8779" y="4694"/>
                    </a:lnTo>
                    <a:lnTo>
                      <a:pt x="8534" y="4716"/>
                    </a:lnTo>
                    <a:lnTo>
                      <a:pt x="8232" y="4716"/>
                    </a:lnTo>
                    <a:lnTo>
                      <a:pt x="7118" y="4738"/>
                    </a:lnTo>
                    <a:lnTo>
                      <a:pt x="5947" y="4771"/>
                    </a:lnTo>
                    <a:lnTo>
                      <a:pt x="4795" y="4815"/>
                    </a:lnTo>
                    <a:lnTo>
                      <a:pt x="3681" y="4860"/>
                    </a:lnTo>
                    <a:lnTo>
                      <a:pt x="2662" y="4882"/>
                    </a:lnTo>
                    <a:lnTo>
                      <a:pt x="1755" y="4882"/>
                    </a:lnTo>
                    <a:lnTo>
                      <a:pt x="1359" y="4860"/>
                    </a:lnTo>
                    <a:lnTo>
                      <a:pt x="981" y="4837"/>
                    </a:lnTo>
                    <a:lnTo>
                      <a:pt x="698" y="4771"/>
                    </a:lnTo>
                    <a:lnTo>
                      <a:pt x="453" y="4716"/>
                    </a:lnTo>
                    <a:lnTo>
                      <a:pt x="453" y="5322"/>
                    </a:lnTo>
                    <a:lnTo>
                      <a:pt x="453" y="6083"/>
                    </a:lnTo>
                    <a:lnTo>
                      <a:pt x="453" y="6909"/>
                    </a:lnTo>
                    <a:lnTo>
                      <a:pt x="453" y="7780"/>
                    </a:lnTo>
                    <a:lnTo>
                      <a:pt x="453" y="8606"/>
                    </a:lnTo>
                    <a:lnTo>
                      <a:pt x="453" y="9345"/>
                    </a:lnTo>
                    <a:lnTo>
                      <a:pt x="453" y="9918"/>
                    </a:lnTo>
                    <a:lnTo>
                      <a:pt x="453" y="10282"/>
                    </a:lnTo>
                    <a:lnTo>
                      <a:pt x="490" y="10381"/>
                    </a:lnTo>
                    <a:lnTo>
                      <a:pt x="547" y="10491"/>
                    </a:lnTo>
                    <a:lnTo>
                      <a:pt x="660" y="10590"/>
                    </a:lnTo>
                    <a:lnTo>
                      <a:pt x="811" y="10700"/>
                    </a:lnTo>
                    <a:lnTo>
                      <a:pt x="981" y="10811"/>
                    </a:lnTo>
                    <a:lnTo>
                      <a:pt x="1208" y="10888"/>
                    </a:lnTo>
                    <a:lnTo>
                      <a:pt x="1453" y="10954"/>
                    </a:lnTo>
                    <a:lnTo>
                      <a:pt x="1718" y="11020"/>
                    </a:lnTo>
                    <a:lnTo>
                      <a:pt x="1963" y="11064"/>
                    </a:lnTo>
                    <a:lnTo>
                      <a:pt x="2265" y="11086"/>
                    </a:lnTo>
                    <a:lnTo>
                      <a:pt x="2548" y="11064"/>
                    </a:lnTo>
                    <a:lnTo>
                      <a:pt x="2794" y="11042"/>
                    </a:lnTo>
                    <a:lnTo>
                      <a:pt x="3096" y="10976"/>
                    </a:lnTo>
                    <a:lnTo>
                      <a:pt x="3341" y="10888"/>
                    </a:lnTo>
                    <a:lnTo>
                      <a:pt x="3606" y="10766"/>
                    </a:lnTo>
                    <a:lnTo>
                      <a:pt x="3813" y="10590"/>
                    </a:lnTo>
                    <a:close/>
                  </a:path>
                </a:pathLst>
              </a:custGeom>
              <a:solidFill>
                <a:srgbClr val="6699FF"/>
              </a:solidFill>
              <a:ln w="57150">
                <a:solidFill>
                  <a:srgbClr val="FFFFFF"/>
                </a:solidFill>
                <a:miter lim="800000"/>
              </a:ln>
              <a:effectLst>
                <a:outerShdw dist="135003" dir="2471156" algn="ctr" rotWithShape="0">
                  <a:srgbClr val="000000">
                    <a:alpha val="50000"/>
                  </a:srgbClr>
                </a:outerShdw>
              </a:effec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11" name="Puzzle1"/>
              <p:cNvSpPr>
                <a:spLocks noEditPoints="1" noChangeArrowheads="1"/>
              </p:cNvSpPr>
              <p:nvPr/>
            </p:nvSpPr>
            <p:spPr bwMode="gray">
              <a:xfrm>
                <a:off x="1824" y="1091"/>
                <a:ext cx="1800" cy="1051"/>
              </a:xfrm>
              <a:custGeom>
                <a:avLst/>
                <a:gdLst>
                  <a:gd name="T0" fmla="*/ 16740 w 21600"/>
                  <a:gd name="T1" fmla="*/ 21078 h 21600"/>
                  <a:gd name="T2" fmla="*/ 16976 w 21600"/>
                  <a:gd name="T3" fmla="*/ 521 h 21600"/>
                  <a:gd name="T4" fmla="*/ 4725 w 21600"/>
                  <a:gd name="T5" fmla="*/ 856 h 21600"/>
                  <a:gd name="T6" fmla="*/ 5040 w 21600"/>
                  <a:gd name="T7" fmla="*/ 21004 h 21600"/>
                  <a:gd name="T8" fmla="*/ 10811 w 21600"/>
                  <a:gd name="T9" fmla="*/ 12885 h 21600"/>
                  <a:gd name="T10" fmla="*/ 10845 w 21600"/>
                  <a:gd name="T11" fmla="*/ 8714 h 21600"/>
                  <a:gd name="T12" fmla="*/ 21600 w 21600"/>
                  <a:gd name="T13" fmla="*/ 10000 h 21600"/>
                  <a:gd name="T14" fmla="*/ 56 w 21600"/>
                  <a:gd name="T15" fmla="*/ 10000 h 21600"/>
                  <a:gd name="T16" fmla="*/ 6086 w 21600"/>
                  <a:gd name="T17" fmla="*/ 2569 h 21600"/>
                  <a:gd name="T18" fmla="*/ 16132 w 21600"/>
                  <a:gd name="T19" fmla="*/ 19552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9360" y="20836"/>
                    </a:moveTo>
                    <a:lnTo>
                      <a:pt x="9528" y="20836"/>
                    </a:lnTo>
                    <a:lnTo>
                      <a:pt x="9686" y="20762"/>
                    </a:lnTo>
                    <a:lnTo>
                      <a:pt x="9810" y="20687"/>
                    </a:lnTo>
                    <a:lnTo>
                      <a:pt x="9922" y="20575"/>
                    </a:lnTo>
                    <a:lnTo>
                      <a:pt x="10012" y="20426"/>
                    </a:lnTo>
                    <a:lnTo>
                      <a:pt x="10068" y="20296"/>
                    </a:lnTo>
                    <a:lnTo>
                      <a:pt x="10113" y="20110"/>
                    </a:lnTo>
                    <a:lnTo>
                      <a:pt x="10136" y="19905"/>
                    </a:lnTo>
                    <a:lnTo>
                      <a:pt x="10136" y="19682"/>
                    </a:lnTo>
                    <a:lnTo>
                      <a:pt x="10113" y="19440"/>
                    </a:lnTo>
                    <a:lnTo>
                      <a:pt x="10068" y="19142"/>
                    </a:lnTo>
                    <a:lnTo>
                      <a:pt x="10012" y="18900"/>
                    </a:lnTo>
                    <a:lnTo>
                      <a:pt x="9900" y="18620"/>
                    </a:lnTo>
                    <a:lnTo>
                      <a:pt x="9787" y="18285"/>
                    </a:lnTo>
                    <a:lnTo>
                      <a:pt x="9641" y="17968"/>
                    </a:lnTo>
                    <a:lnTo>
                      <a:pt x="9472" y="17652"/>
                    </a:lnTo>
                    <a:lnTo>
                      <a:pt x="9382" y="17466"/>
                    </a:lnTo>
                    <a:lnTo>
                      <a:pt x="9315" y="17298"/>
                    </a:lnTo>
                    <a:lnTo>
                      <a:pt x="9258" y="17112"/>
                    </a:lnTo>
                    <a:lnTo>
                      <a:pt x="9191" y="16926"/>
                    </a:lnTo>
                    <a:lnTo>
                      <a:pt x="9123" y="16535"/>
                    </a:lnTo>
                    <a:lnTo>
                      <a:pt x="9101" y="16144"/>
                    </a:lnTo>
                    <a:lnTo>
                      <a:pt x="9101" y="15753"/>
                    </a:lnTo>
                    <a:lnTo>
                      <a:pt x="9168" y="15362"/>
                    </a:lnTo>
                    <a:lnTo>
                      <a:pt x="9236" y="14971"/>
                    </a:lnTo>
                    <a:lnTo>
                      <a:pt x="9360" y="14580"/>
                    </a:lnTo>
                    <a:lnTo>
                      <a:pt x="9495" y="14244"/>
                    </a:lnTo>
                    <a:lnTo>
                      <a:pt x="9663" y="13891"/>
                    </a:lnTo>
                    <a:lnTo>
                      <a:pt x="9855" y="13611"/>
                    </a:lnTo>
                    <a:lnTo>
                      <a:pt x="10068" y="13351"/>
                    </a:lnTo>
                    <a:lnTo>
                      <a:pt x="10293" y="13146"/>
                    </a:lnTo>
                    <a:lnTo>
                      <a:pt x="10552" y="12997"/>
                    </a:lnTo>
                    <a:lnTo>
                      <a:pt x="10811" y="12885"/>
                    </a:lnTo>
                    <a:lnTo>
                      <a:pt x="11069" y="12866"/>
                    </a:lnTo>
                    <a:lnTo>
                      <a:pt x="11351" y="12885"/>
                    </a:lnTo>
                    <a:lnTo>
                      <a:pt x="11610" y="12997"/>
                    </a:lnTo>
                    <a:lnTo>
                      <a:pt x="11846" y="13183"/>
                    </a:lnTo>
                    <a:lnTo>
                      <a:pt x="12060" y="13388"/>
                    </a:lnTo>
                    <a:lnTo>
                      <a:pt x="12251" y="13648"/>
                    </a:lnTo>
                    <a:lnTo>
                      <a:pt x="12419" y="13928"/>
                    </a:lnTo>
                    <a:lnTo>
                      <a:pt x="12555" y="14244"/>
                    </a:lnTo>
                    <a:lnTo>
                      <a:pt x="12690" y="14617"/>
                    </a:lnTo>
                    <a:lnTo>
                      <a:pt x="12768" y="15008"/>
                    </a:lnTo>
                    <a:lnTo>
                      <a:pt x="12836" y="15399"/>
                    </a:lnTo>
                    <a:lnTo>
                      <a:pt x="12858" y="15753"/>
                    </a:lnTo>
                    <a:lnTo>
                      <a:pt x="12858" y="16144"/>
                    </a:lnTo>
                    <a:lnTo>
                      <a:pt x="12813" y="16535"/>
                    </a:lnTo>
                    <a:lnTo>
                      <a:pt x="12746" y="16888"/>
                    </a:lnTo>
                    <a:lnTo>
                      <a:pt x="12667" y="17224"/>
                    </a:lnTo>
                    <a:lnTo>
                      <a:pt x="12510" y="17503"/>
                    </a:lnTo>
                    <a:lnTo>
                      <a:pt x="12228" y="18043"/>
                    </a:lnTo>
                    <a:lnTo>
                      <a:pt x="11970" y="18546"/>
                    </a:lnTo>
                    <a:lnTo>
                      <a:pt x="11868" y="18751"/>
                    </a:lnTo>
                    <a:lnTo>
                      <a:pt x="11778" y="18974"/>
                    </a:lnTo>
                    <a:lnTo>
                      <a:pt x="11711" y="19179"/>
                    </a:lnTo>
                    <a:lnTo>
                      <a:pt x="11666" y="19365"/>
                    </a:lnTo>
                    <a:lnTo>
                      <a:pt x="11632" y="19570"/>
                    </a:lnTo>
                    <a:lnTo>
                      <a:pt x="11632" y="19756"/>
                    </a:lnTo>
                    <a:lnTo>
                      <a:pt x="11632" y="19942"/>
                    </a:lnTo>
                    <a:lnTo>
                      <a:pt x="11643" y="20110"/>
                    </a:lnTo>
                    <a:lnTo>
                      <a:pt x="11711" y="20296"/>
                    </a:lnTo>
                    <a:lnTo>
                      <a:pt x="11801" y="20464"/>
                    </a:lnTo>
                    <a:lnTo>
                      <a:pt x="11891" y="20650"/>
                    </a:lnTo>
                    <a:lnTo>
                      <a:pt x="12037" y="20836"/>
                    </a:lnTo>
                    <a:lnTo>
                      <a:pt x="12206" y="21004"/>
                    </a:lnTo>
                    <a:lnTo>
                      <a:pt x="12419" y="21190"/>
                    </a:lnTo>
                    <a:lnTo>
                      <a:pt x="12667" y="21320"/>
                    </a:lnTo>
                    <a:lnTo>
                      <a:pt x="12960" y="21432"/>
                    </a:lnTo>
                    <a:lnTo>
                      <a:pt x="13286" y="21544"/>
                    </a:lnTo>
                    <a:lnTo>
                      <a:pt x="13612" y="21655"/>
                    </a:lnTo>
                    <a:lnTo>
                      <a:pt x="13983" y="21693"/>
                    </a:lnTo>
                    <a:lnTo>
                      <a:pt x="14343" y="21730"/>
                    </a:lnTo>
                    <a:lnTo>
                      <a:pt x="14715" y="21730"/>
                    </a:lnTo>
                    <a:lnTo>
                      <a:pt x="15075" y="21730"/>
                    </a:lnTo>
                    <a:lnTo>
                      <a:pt x="15446" y="21655"/>
                    </a:lnTo>
                    <a:lnTo>
                      <a:pt x="15794" y="21581"/>
                    </a:lnTo>
                    <a:lnTo>
                      <a:pt x="16132" y="21432"/>
                    </a:lnTo>
                    <a:lnTo>
                      <a:pt x="16458" y="21302"/>
                    </a:lnTo>
                    <a:lnTo>
                      <a:pt x="16740" y="21078"/>
                    </a:lnTo>
                    <a:lnTo>
                      <a:pt x="16976" y="20836"/>
                    </a:lnTo>
                    <a:lnTo>
                      <a:pt x="17043" y="20650"/>
                    </a:lnTo>
                    <a:lnTo>
                      <a:pt x="17088" y="20426"/>
                    </a:lnTo>
                    <a:lnTo>
                      <a:pt x="17133" y="20222"/>
                    </a:lnTo>
                    <a:lnTo>
                      <a:pt x="17156" y="19980"/>
                    </a:lnTo>
                    <a:lnTo>
                      <a:pt x="17167" y="19477"/>
                    </a:lnTo>
                    <a:lnTo>
                      <a:pt x="17167" y="18974"/>
                    </a:lnTo>
                    <a:lnTo>
                      <a:pt x="17156" y="18397"/>
                    </a:lnTo>
                    <a:lnTo>
                      <a:pt x="17111" y="17820"/>
                    </a:lnTo>
                    <a:lnTo>
                      <a:pt x="17066" y="17261"/>
                    </a:lnTo>
                    <a:lnTo>
                      <a:pt x="16998" y="16646"/>
                    </a:lnTo>
                    <a:lnTo>
                      <a:pt x="16852" y="15511"/>
                    </a:lnTo>
                    <a:lnTo>
                      <a:pt x="16740" y="14393"/>
                    </a:lnTo>
                    <a:lnTo>
                      <a:pt x="16717" y="13928"/>
                    </a:lnTo>
                    <a:lnTo>
                      <a:pt x="16695" y="13462"/>
                    </a:lnTo>
                    <a:lnTo>
                      <a:pt x="16717" y="13071"/>
                    </a:lnTo>
                    <a:lnTo>
                      <a:pt x="16785" y="12755"/>
                    </a:lnTo>
                    <a:lnTo>
                      <a:pt x="16852" y="12419"/>
                    </a:lnTo>
                    <a:lnTo>
                      <a:pt x="16953" y="12140"/>
                    </a:lnTo>
                    <a:lnTo>
                      <a:pt x="17088" y="11898"/>
                    </a:lnTo>
                    <a:lnTo>
                      <a:pt x="17212" y="11675"/>
                    </a:lnTo>
                    <a:lnTo>
                      <a:pt x="17370" y="11470"/>
                    </a:lnTo>
                    <a:lnTo>
                      <a:pt x="17516" y="11284"/>
                    </a:lnTo>
                    <a:lnTo>
                      <a:pt x="17696" y="11135"/>
                    </a:lnTo>
                    <a:lnTo>
                      <a:pt x="17865" y="11042"/>
                    </a:lnTo>
                    <a:lnTo>
                      <a:pt x="18033" y="10930"/>
                    </a:lnTo>
                    <a:lnTo>
                      <a:pt x="18213" y="10893"/>
                    </a:lnTo>
                    <a:lnTo>
                      <a:pt x="18382" y="10893"/>
                    </a:lnTo>
                    <a:lnTo>
                      <a:pt x="18551" y="10967"/>
                    </a:lnTo>
                    <a:lnTo>
                      <a:pt x="18708" y="11042"/>
                    </a:lnTo>
                    <a:lnTo>
                      <a:pt x="18855" y="11172"/>
                    </a:lnTo>
                    <a:lnTo>
                      <a:pt x="19012" y="11358"/>
                    </a:lnTo>
                    <a:lnTo>
                      <a:pt x="19136" y="11600"/>
                    </a:lnTo>
                    <a:lnTo>
                      <a:pt x="19271" y="11861"/>
                    </a:lnTo>
                    <a:lnTo>
                      <a:pt x="19440" y="12028"/>
                    </a:lnTo>
                    <a:lnTo>
                      <a:pt x="19608" y="12177"/>
                    </a:lnTo>
                    <a:lnTo>
                      <a:pt x="19822" y="12289"/>
                    </a:lnTo>
                    <a:lnTo>
                      <a:pt x="20025" y="12289"/>
                    </a:lnTo>
                    <a:lnTo>
                      <a:pt x="20238" y="12289"/>
                    </a:lnTo>
                    <a:lnTo>
                      <a:pt x="20452" y="12215"/>
                    </a:lnTo>
                    <a:lnTo>
                      <a:pt x="20643" y="12103"/>
                    </a:lnTo>
                    <a:lnTo>
                      <a:pt x="20846" y="11973"/>
                    </a:lnTo>
                    <a:lnTo>
                      <a:pt x="21037" y="11786"/>
                    </a:lnTo>
                    <a:lnTo>
                      <a:pt x="21206" y="11563"/>
                    </a:lnTo>
                    <a:lnTo>
                      <a:pt x="21363" y="11321"/>
                    </a:lnTo>
                    <a:lnTo>
                      <a:pt x="21465" y="11079"/>
                    </a:lnTo>
                    <a:lnTo>
                      <a:pt x="21577" y="10744"/>
                    </a:lnTo>
                    <a:lnTo>
                      <a:pt x="21622" y="10427"/>
                    </a:lnTo>
                    <a:lnTo>
                      <a:pt x="21645" y="10111"/>
                    </a:lnTo>
                    <a:lnTo>
                      <a:pt x="21622" y="9608"/>
                    </a:lnTo>
                    <a:lnTo>
                      <a:pt x="21577" y="9142"/>
                    </a:lnTo>
                    <a:lnTo>
                      <a:pt x="21465" y="8751"/>
                    </a:lnTo>
                    <a:lnTo>
                      <a:pt x="21363" y="8397"/>
                    </a:lnTo>
                    <a:lnTo>
                      <a:pt x="21206" y="8062"/>
                    </a:lnTo>
                    <a:lnTo>
                      <a:pt x="21037" y="7820"/>
                    </a:lnTo>
                    <a:lnTo>
                      <a:pt x="20846" y="7597"/>
                    </a:lnTo>
                    <a:lnTo>
                      <a:pt x="20643" y="7429"/>
                    </a:lnTo>
                    <a:lnTo>
                      <a:pt x="20452" y="7317"/>
                    </a:lnTo>
                    <a:lnTo>
                      <a:pt x="20238" y="7206"/>
                    </a:lnTo>
                    <a:lnTo>
                      <a:pt x="20025" y="7168"/>
                    </a:lnTo>
                    <a:lnTo>
                      <a:pt x="19822" y="7206"/>
                    </a:lnTo>
                    <a:lnTo>
                      <a:pt x="19608" y="7243"/>
                    </a:lnTo>
                    <a:lnTo>
                      <a:pt x="19440" y="7355"/>
                    </a:lnTo>
                    <a:lnTo>
                      <a:pt x="19271" y="7504"/>
                    </a:lnTo>
                    <a:lnTo>
                      <a:pt x="19136" y="7708"/>
                    </a:lnTo>
                    <a:lnTo>
                      <a:pt x="19012" y="7895"/>
                    </a:lnTo>
                    <a:lnTo>
                      <a:pt x="18832" y="8025"/>
                    </a:lnTo>
                    <a:lnTo>
                      <a:pt x="18663" y="8174"/>
                    </a:lnTo>
                    <a:lnTo>
                      <a:pt x="18472" y="8248"/>
                    </a:lnTo>
                    <a:lnTo>
                      <a:pt x="18270" y="8286"/>
                    </a:lnTo>
                    <a:lnTo>
                      <a:pt x="18078" y="8323"/>
                    </a:lnTo>
                    <a:lnTo>
                      <a:pt x="17887" y="8323"/>
                    </a:lnTo>
                    <a:lnTo>
                      <a:pt x="17696" y="8248"/>
                    </a:lnTo>
                    <a:lnTo>
                      <a:pt x="17493" y="8174"/>
                    </a:lnTo>
                    <a:lnTo>
                      <a:pt x="17302" y="8062"/>
                    </a:lnTo>
                    <a:lnTo>
                      <a:pt x="17133" y="7969"/>
                    </a:lnTo>
                    <a:lnTo>
                      <a:pt x="16976" y="7783"/>
                    </a:lnTo>
                    <a:lnTo>
                      <a:pt x="16852" y="7597"/>
                    </a:lnTo>
                    <a:lnTo>
                      <a:pt x="16740" y="7429"/>
                    </a:lnTo>
                    <a:lnTo>
                      <a:pt x="16672" y="7168"/>
                    </a:lnTo>
                    <a:lnTo>
                      <a:pt x="16638" y="6926"/>
                    </a:lnTo>
                    <a:lnTo>
                      <a:pt x="16616" y="6498"/>
                    </a:lnTo>
                    <a:lnTo>
                      <a:pt x="16616" y="5772"/>
                    </a:lnTo>
                    <a:lnTo>
                      <a:pt x="16650" y="4915"/>
                    </a:lnTo>
                    <a:lnTo>
                      <a:pt x="16695" y="3928"/>
                    </a:lnTo>
                    <a:lnTo>
                      <a:pt x="16762" y="2960"/>
                    </a:lnTo>
                    <a:lnTo>
                      <a:pt x="16830" y="1992"/>
                    </a:lnTo>
                    <a:lnTo>
                      <a:pt x="16908" y="1173"/>
                    </a:lnTo>
                    <a:lnTo>
                      <a:pt x="16976" y="521"/>
                    </a:lnTo>
                    <a:lnTo>
                      <a:pt x="16953" y="521"/>
                    </a:lnTo>
                    <a:lnTo>
                      <a:pt x="16931" y="521"/>
                    </a:lnTo>
                    <a:lnTo>
                      <a:pt x="16267" y="484"/>
                    </a:lnTo>
                    <a:lnTo>
                      <a:pt x="15637" y="428"/>
                    </a:lnTo>
                    <a:lnTo>
                      <a:pt x="15063" y="353"/>
                    </a:lnTo>
                    <a:lnTo>
                      <a:pt x="14523" y="279"/>
                    </a:lnTo>
                    <a:lnTo>
                      <a:pt x="14040" y="167"/>
                    </a:lnTo>
                    <a:lnTo>
                      <a:pt x="13635" y="93"/>
                    </a:lnTo>
                    <a:lnTo>
                      <a:pt x="13331" y="18"/>
                    </a:lnTo>
                    <a:lnTo>
                      <a:pt x="13117" y="18"/>
                    </a:lnTo>
                    <a:lnTo>
                      <a:pt x="12982" y="18"/>
                    </a:lnTo>
                    <a:lnTo>
                      <a:pt x="12858" y="130"/>
                    </a:lnTo>
                    <a:lnTo>
                      <a:pt x="12723" y="279"/>
                    </a:lnTo>
                    <a:lnTo>
                      <a:pt x="12622" y="446"/>
                    </a:lnTo>
                    <a:lnTo>
                      <a:pt x="12510" y="670"/>
                    </a:lnTo>
                    <a:lnTo>
                      <a:pt x="12419" y="912"/>
                    </a:lnTo>
                    <a:lnTo>
                      <a:pt x="12363" y="1210"/>
                    </a:lnTo>
                    <a:lnTo>
                      <a:pt x="12318" y="1526"/>
                    </a:lnTo>
                    <a:lnTo>
                      <a:pt x="12273" y="1843"/>
                    </a:lnTo>
                    <a:lnTo>
                      <a:pt x="12251" y="2215"/>
                    </a:lnTo>
                    <a:lnTo>
                      <a:pt x="12273" y="2532"/>
                    </a:lnTo>
                    <a:lnTo>
                      <a:pt x="12318" y="2886"/>
                    </a:lnTo>
                    <a:lnTo>
                      <a:pt x="12386" y="3240"/>
                    </a:lnTo>
                    <a:lnTo>
                      <a:pt x="12464" y="3556"/>
                    </a:lnTo>
                    <a:lnTo>
                      <a:pt x="12577" y="3891"/>
                    </a:lnTo>
                    <a:lnTo>
                      <a:pt x="12746" y="4171"/>
                    </a:lnTo>
                    <a:lnTo>
                      <a:pt x="12926" y="4487"/>
                    </a:lnTo>
                    <a:lnTo>
                      <a:pt x="13050" y="4860"/>
                    </a:lnTo>
                    <a:lnTo>
                      <a:pt x="13162" y="5251"/>
                    </a:lnTo>
                    <a:lnTo>
                      <a:pt x="13218" y="5604"/>
                    </a:lnTo>
                    <a:lnTo>
                      <a:pt x="13263" y="5995"/>
                    </a:lnTo>
                    <a:lnTo>
                      <a:pt x="13241" y="6386"/>
                    </a:lnTo>
                    <a:lnTo>
                      <a:pt x="13218" y="6740"/>
                    </a:lnTo>
                    <a:lnTo>
                      <a:pt x="13139" y="7094"/>
                    </a:lnTo>
                    <a:lnTo>
                      <a:pt x="13050" y="7429"/>
                    </a:lnTo>
                    <a:lnTo>
                      <a:pt x="12903" y="7746"/>
                    </a:lnTo>
                    <a:lnTo>
                      <a:pt x="12723" y="8025"/>
                    </a:lnTo>
                    <a:lnTo>
                      <a:pt x="12532" y="8286"/>
                    </a:lnTo>
                    <a:lnTo>
                      <a:pt x="12318" y="8491"/>
                    </a:lnTo>
                    <a:lnTo>
                      <a:pt x="12060" y="8677"/>
                    </a:lnTo>
                    <a:lnTo>
                      <a:pt x="11756" y="8788"/>
                    </a:lnTo>
                    <a:lnTo>
                      <a:pt x="11452" y="8826"/>
                    </a:lnTo>
                    <a:lnTo>
                      <a:pt x="11283" y="8826"/>
                    </a:lnTo>
                    <a:lnTo>
                      <a:pt x="11126" y="8826"/>
                    </a:lnTo>
                    <a:lnTo>
                      <a:pt x="11002" y="8788"/>
                    </a:lnTo>
                    <a:lnTo>
                      <a:pt x="10845" y="8714"/>
                    </a:lnTo>
                    <a:lnTo>
                      <a:pt x="10721" y="8640"/>
                    </a:lnTo>
                    <a:lnTo>
                      <a:pt x="10608" y="8565"/>
                    </a:lnTo>
                    <a:lnTo>
                      <a:pt x="10485" y="8453"/>
                    </a:lnTo>
                    <a:lnTo>
                      <a:pt x="10372" y="8323"/>
                    </a:lnTo>
                    <a:lnTo>
                      <a:pt x="10181" y="8062"/>
                    </a:lnTo>
                    <a:lnTo>
                      <a:pt x="10035" y="7746"/>
                    </a:lnTo>
                    <a:lnTo>
                      <a:pt x="9900" y="7392"/>
                    </a:lnTo>
                    <a:lnTo>
                      <a:pt x="9787" y="7001"/>
                    </a:lnTo>
                    <a:lnTo>
                      <a:pt x="9731" y="6610"/>
                    </a:lnTo>
                    <a:lnTo>
                      <a:pt x="9686" y="6219"/>
                    </a:lnTo>
                    <a:lnTo>
                      <a:pt x="9663" y="5772"/>
                    </a:lnTo>
                    <a:lnTo>
                      <a:pt x="9686" y="5381"/>
                    </a:lnTo>
                    <a:lnTo>
                      <a:pt x="9753" y="4990"/>
                    </a:lnTo>
                    <a:lnTo>
                      <a:pt x="9832" y="4636"/>
                    </a:lnTo>
                    <a:lnTo>
                      <a:pt x="9945" y="4320"/>
                    </a:lnTo>
                    <a:lnTo>
                      <a:pt x="10068" y="4022"/>
                    </a:lnTo>
                    <a:lnTo>
                      <a:pt x="10203" y="3817"/>
                    </a:lnTo>
                    <a:lnTo>
                      <a:pt x="10316" y="3593"/>
                    </a:lnTo>
                    <a:lnTo>
                      <a:pt x="10395" y="3351"/>
                    </a:lnTo>
                    <a:lnTo>
                      <a:pt x="10462" y="3109"/>
                    </a:lnTo>
                    <a:lnTo>
                      <a:pt x="10507" y="2848"/>
                    </a:lnTo>
                    <a:lnTo>
                      <a:pt x="10530" y="2606"/>
                    </a:lnTo>
                    <a:lnTo>
                      <a:pt x="10507" y="2346"/>
                    </a:lnTo>
                    <a:lnTo>
                      <a:pt x="10462" y="2141"/>
                    </a:lnTo>
                    <a:lnTo>
                      <a:pt x="10395" y="1880"/>
                    </a:lnTo>
                    <a:lnTo>
                      <a:pt x="10293" y="1638"/>
                    </a:lnTo>
                    <a:lnTo>
                      <a:pt x="10158" y="1415"/>
                    </a:lnTo>
                    <a:lnTo>
                      <a:pt x="9967" y="1210"/>
                    </a:lnTo>
                    <a:lnTo>
                      <a:pt x="9753" y="986"/>
                    </a:lnTo>
                    <a:lnTo>
                      <a:pt x="9495" y="819"/>
                    </a:lnTo>
                    <a:lnTo>
                      <a:pt x="9191" y="670"/>
                    </a:lnTo>
                    <a:lnTo>
                      <a:pt x="8842" y="521"/>
                    </a:lnTo>
                    <a:lnTo>
                      <a:pt x="8471" y="446"/>
                    </a:lnTo>
                    <a:lnTo>
                      <a:pt x="7998" y="428"/>
                    </a:lnTo>
                    <a:lnTo>
                      <a:pt x="7413" y="428"/>
                    </a:lnTo>
                    <a:lnTo>
                      <a:pt x="6817" y="446"/>
                    </a:lnTo>
                    <a:lnTo>
                      <a:pt x="6187" y="521"/>
                    </a:lnTo>
                    <a:lnTo>
                      <a:pt x="5602" y="633"/>
                    </a:lnTo>
                    <a:lnTo>
                      <a:pt x="5107" y="744"/>
                    </a:lnTo>
                    <a:lnTo>
                      <a:pt x="4725" y="856"/>
                    </a:lnTo>
                    <a:lnTo>
                      <a:pt x="4848" y="1564"/>
                    </a:lnTo>
                    <a:lnTo>
                      <a:pt x="5028" y="2495"/>
                    </a:lnTo>
                    <a:lnTo>
                      <a:pt x="5175" y="3556"/>
                    </a:lnTo>
                    <a:lnTo>
                      <a:pt x="5298" y="4673"/>
                    </a:lnTo>
                    <a:lnTo>
                      <a:pt x="5343" y="5213"/>
                    </a:lnTo>
                    <a:lnTo>
                      <a:pt x="5388" y="5753"/>
                    </a:lnTo>
                    <a:lnTo>
                      <a:pt x="5411" y="6275"/>
                    </a:lnTo>
                    <a:lnTo>
                      <a:pt x="5411" y="6740"/>
                    </a:lnTo>
                    <a:lnTo>
                      <a:pt x="5366" y="7168"/>
                    </a:lnTo>
                    <a:lnTo>
                      <a:pt x="5321" y="7541"/>
                    </a:lnTo>
                    <a:lnTo>
                      <a:pt x="5287" y="7708"/>
                    </a:lnTo>
                    <a:lnTo>
                      <a:pt x="5242" y="7857"/>
                    </a:lnTo>
                    <a:lnTo>
                      <a:pt x="5197" y="7969"/>
                    </a:lnTo>
                    <a:lnTo>
                      <a:pt x="5130" y="8062"/>
                    </a:lnTo>
                    <a:lnTo>
                      <a:pt x="5006" y="8248"/>
                    </a:lnTo>
                    <a:lnTo>
                      <a:pt x="4848" y="8397"/>
                    </a:lnTo>
                    <a:lnTo>
                      <a:pt x="4725" y="8528"/>
                    </a:lnTo>
                    <a:lnTo>
                      <a:pt x="4567" y="8640"/>
                    </a:lnTo>
                    <a:lnTo>
                      <a:pt x="4421" y="8714"/>
                    </a:lnTo>
                    <a:lnTo>
                      <a:pt x="4263" y="8751"/>
                    </a:lnTo>
                    <a:lnTo>
                      <a:pt x="4095" y="8788"/>
                    </a:lnTo>
                    <a:lnTo>
                      <a:pt x="3948" y="8788"/>
                    </a:lnTo>
                    <a:lnTo>
                      <a:pt x="3791" y="8751"/>
                    </a:lnTo>
                    <a:lnTo>
                      <a:pt x="3667" y="8714"/>
                    </a:lnTo>
                    <a:lnTo>
                      <a:pt x="3510" y="8677"/>
                    </a:lnTo>
                    <a:lnTo>
                      <a:pt x="3386" y="8602"/>
                    </a:lnTo>
                    <a:lnTo>
                      <a:pt x="3251" y="8491"/>
                    </a:lnTo>
                    <a:lnTo>
                      <a:pt x="3127" y="8360"/>
                    </a:lnTo>
                    <a:lnTo>
                      <a:pt x="3015" y="8248"/>
                    </a:lnTo>
                    <a:lnTo>
                      <a:pt x="2925" y="8062"/>
                    </a:lnTo>
                    <a:lnTo>
                      <a:pt x="2778" y="7857"/>
                    </a:lnTo>
                    <a:lnTo>
                      <a:pt x="2610" y="7671"/>
                    </a:lnTo>
                    <a:lnTo>
                      <a:pt x="2407" y="7541"/>
                    </a:lnTo>
                    <a:lnTo>
                      <a:pt x="2171" y="7466"/>
                    </a:lnTo>
                    <a:lnTo>
                      <a:pt x="1957" y="7429"/>
                    </a:lnTo>
                    <a:lnTo>
                      <a:pt x="1698" y="7429"/>
                    </a:lnTo>
                    <a:lnTo>
                      <a:pt x="1462" y="7466"/>
                    </a:lnTo>
                    <a:lnTo>
                      <a:pt x="1226" y="7559"/>
                    </a:lnTo>
                    <a:lnTo>
                      <a:pt x="989" y="7708"/>
                    </a:lnTo>
                    <a:lnTo>
                      <a:pt x="776" y="7932"/>
                    </a:lnTo>
                    <a:lnTo>
                      <a:pt x="551" y="8211"/>
                    </a:lnTo>
                    <a:lnTo>
                      <a:pt x="382" y="8528"/>
                    </a:lnTo>
                    <a:lnTo>
                      <a:pt x="315" y="8714"/>
                    </a:lnTo>
                    <a:lnTo>
                      <a:pt x="236" y="8919"/>
                    </a:lnTo>
                    <a:lnTo>
                      <a:pt x="191" y="9142"/>
                    </a:lnTo>
                    <a:lnTo>
                      <a:pt x="123" y="9347"/>
                    </a:lnTo>
                    <a:lnTo>
                      <a:pt x="78" y="9608"/>
                    </a:lnTo>
                    <a:lnTo>
                      <a:pt x="56" y="9887"/>
                    </a:lnTo>
                    <a:lnTo>
                      <a:pt x="33" y="10185"/>
                    </a:lnTo>
                    <a:lnTo>
                      <a:pt x="33" y="10464"/>
                    </a:lnTo>
                    <a:lnTo>
                      <a:pt x="33" y="10706"/>
                    </a:lnTo>
                    <a:lnTo>
                      <a:pt x="56" y="10967"/>
                    </a:lnTo>
                    <a:lnTo>
                      <a:pt x="78" y="11172"/>
                    </a:lnTo>
                    <a:lnTo>
                      <a:pt x="123" y="11395"/>
                    </a:lnTo>
                    <a:lnTo>
                      <a:pt x="168" y="11600"/>
                    </a:lnTo>
                    <a:lnTo>
                      <a:pt x="236" y="11786"/>
                    </a:lnTo>
                    <a:lnTo>
                      <a:pt x="292" y="11973"/>
                    </a:lnTo>
                    <a:lnTo>
                      <a:pt x="382" y="12140"/>
                    </a:lnTo>
                    <a:lnTo>
                      <a:pt x="540" y="12419"/>
                    </a:lnTo>
                    <a:lnTo>
                      <a:pt x="731" y="12680"/>
                    </a:lnTo>
                    <a:lnTo>
                      <a:pt x="944" y="12866"/>
                    </a:lnTo>
                    <a:lnTo>
                      <a:pt x="1158" y="12997"/>
                    </a:lnTo>
                    <a:lnTo>
                      <a:pt x="1395" y="13108"/>
                    </a:lnTo>
                    <a:lnTo>
                      <a:pt x="1608" y="13183"/>
                    </a:lnTo>
                    <a:lnTo>
                      <a:pt x="1856" y="13183"/>
                    </a:lnTo>
                    <a:lnTo>
                      <a:pt x="2070" y="13146"/>
                    </a:lnTo>
                    <a:lnTo>
                      <a:pt x="2261" y="13071"/>
                    </a:lnTo>
                    <a:lnTo>
                      <a:pt x="2430" y="12960"/>
                    </a:lnTo>
                    <a:lnTo>
                      <a:pt x="2587" y="12792"/>
                    </a:lnTo>
                    <a:lnTo>
                      <a:pt x="2688" y="12606"/>
                    </a:lnTo>
                    <a:lnTo>
                      <a:pt x="2801" y="12419"/>
                    </a:lnTo>
                    <a:lnTo>
                      <a:pt x="2925" y="12289"/>
                    </a:lnTo>
                    <a:lnTo>
                      <a:pt x="3082" y="12177"/>
                    </a:lnTo>
                    <a:lnTo>
                      <a:pt x="3228" y="12103"/>
                    </a:lnTo>
                    <a:lnTo>
                      <a:pt x="3408" y="12103"/>
                    </a:lnTo>
                    <a:lnTo>
                      <a:pt x="3577" y="12103"/>
                    </a:lnTo>
                    <a:lnTo>
                      <a:pt x="3723" y="12177"/>
                    </a:lnTo>
                    <a:lnTo>
                      <a:pt x="3903" y="12252"/>
                    </a:lnTo>
                    <a:lnTo>
                      <a:pt x="4072" y="12364"/>
                    </a:lnTo>
                    <a:lnTo>
                      <a:pt x="4230" y="12494"/>
                    </a:lnTo>
                    <a:lnTo>
                      <a:pt x="4353" y="12643"/>
                    </a:lnTo>
                    <a:lnTo>
                      <a:pt x="4488" y="12829"/>
                    </a:lnTo>
                    <a:lnTo>
                      <a:pt x="4567" y="13034"/>
                    </a:lnTo>
                    <a:lnTo>
                      <a:pt x="4657" y="13257"/>
                    </a:lnTo>
                    <a:lnTo>
                      <a:pt x="4702" y="13462"/>
                    </a:lnTo>
                    <a:lnTo>
                      <a:pt x="4725" y="13686"/>
                    </a:lnTo>
                    <a:lnTo>
                      <a:pt x="4702" y="14282"/>
                    </a:lnTo>
                    <a:lnTo>
                      <a:pt x="4657" y="15045"/>
                    </a:lnTo>
                    <a:lnTo>
                      <a:pt x="4612" y="15976"/>
                    </a:lnTo>
                    <a:lnTo>
                      <a:pt x="4590" y="16926"/>
                    </a:lnTo>
                    <a:lnTo>
                      <a:pt x="4567" y="17968"/>
                    </a:lnTo>
                    <a:lnTo>
                      <a:pt x="4567" y="19011"/>
                    </a:lnTo>
                    <a:lnTo>
                      <a:pt x="4590" y="19514"/>
                    </a:lnTo>
                    <a:lnTo>
                      <a:pt x="4612" y="19980"/>
                    </a:lnTo>
                    <a:lnTo>
                      <a:pt x="4657" y="20426"/>
                    </a:lnTo>
                    <a:lnTo>
                      <a:pt x="4725" y="20836"/>
                    </a:lnTo>
                    <a:lnTo>
                      <a:pt x="4848" y="20929"/>
                    </a:lnTo>
                    <a:lnTo>
                      <a:pt x="5040" y="21004"/>
                    </a:lnTo>
                    <a:lnTo>
                      <a:pt x="5265" y="21078"/>
                    </a:lnTo>
                    <a:lnTo>
                      <a:pt x="5478" y="21115"/>
                    </a:lnTo>
                    <a:lnTo>
                      <a:pt x="6041" y="21115"/>
                    </a:lnTo>
                    <a:lnTo>
                      <a:pt x="6637" y="21078"/>
                    </a:lnTo>
                    <a:lnTo>
                      <a:pt x="7312" y="21004"/>
                    </a:lnTo>
                    <a:lnTo>
                      <a:pt x="7998" y="20929"/>
                    </a:lnTo>
                    <a:lnTo>
                      <a:pt x="8696" y="20855"/>
                    </a:lnTo>
                    <a:lnTo>
                      <a:pt x="9360" y="20836"/>
                    </a:lnTo>
                    <a:close/>
                  </a:path>
                </a:pathLst>
              </a:custGeom>
              <a:solidFill>
                <a:srgbClr val="92D050"/>
              </a:solidFill>
              <a:ln w="57150">
                <a:solidFill>
                  <a:srgbClr val="FFFFFF"/>
                </a:solidFill>
                <a:miter lim="800000"/>
              </a:ln>
              <a:effectLst>
                <a:outerShdw dist="135003" dir="2471156" algn="ctr" rotWithShape="0">
                  <a:srgbClr val="000000">
                    <a:alpha val="50000"/>
                  </a:srgbClr>
                </a:outerShdw>
              </a:effec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grpSp>
        <p:sp>
          <p:nvSpPr>
            <p:cNvPr id="15377" name="Text Box 9"/>
            <p:cNvSpPr txBox="1"/>
            <p:nvPr/>
          </p:nvSpPr>
          <p:spPr>
            <a:xfrm>
              <a:off x="1798" y="2062"/>
              <a:ext cx="1200" cy="231"/>
            </a:xfrm>
            <a:prstGeom prst="rect">
              <a:avLst/>
            </a:prstGeom>
            <a:noFill/>
            <a:ln w="9525">
              <a:noFill/>
            </a:ln>
          </p:spPr>
          <p:txBody>
            <a:bodyPr>
              <a:spAutoFit/>
            </a:bodyPr>
            <a:p>
              <a:pPr algn="ctr" eaLnBrk="0" hangingPunct="0"/>
              <a:r>
                <a:rPr lang="en-US" altLang="zh-CN" b="1" dirty="0">
                  <a:solidFill>
                    <a:srgbClr val="3A0000"/>
                  </a:solidFill>
                  <a:latin typeface="Calibri" panose="020F0502020204030204" pitchFamily="34" charset="0"/>
                </a:rPr>
                <a:t>1.</a:t>
              </a:r>
              <a:r>
                <a:rPr lang="zh-CN" altLang="en-US" b="1" dirty="0">
                  <a:solidFill>
                    <a:srgbClr val="3A0000"/>
                  </a:solidFill>
                  <a:latin typeface="Calibri" panose="020F0502020204030204" pitchFamily="34" charset="0"/>
                </a:rPr>
                <a:t> 汇聚细节</a:t>
              </a:r>
              <a:endParaRPr lang="en-US" altLang="zh-CN" b="1" dirty="0">
                <a:solidFill>
                  <a:srgbClr val="3A0000"/>
                </a:solidFill>
                <a:latin typeface="Calibri" panose="020F0502020204030204" pitchFamily="34" charset="0"/>
              </a:endParaRPr>
            </a:p>
          </p:txBody>
        </p:sp>
      </p:grpSp>
      <p:sp>
        <p:nvSpPr>
          <p:cNvPr id="15363" name="矩形 11"/>
          <p:cNvSpPr/>
          <p:nvPr/>
        </p:nvSpPr>
        <p:spPr>
          <a:xfrm>
            <a:off x="357188" y="1785938"/>
            <a:ext cx="2160587" cy="2214562"/>
          </a:xfrm>
          <a:prstGeom prst="rect">
            <a:avLst/>
          </a:prstGeom>
          <a:noFill/>
          <a:ln w="9525">
            <a:noFill/>
          </a:ln>
        </p:spPr>
        <p:txBody>
          <a:bodyPr>
            <a:spAutoFit/>
          </a:bodyPr>
          <a:p>
            <a:pPr>
              <a:lnSpc>
                <a:spcPct val="120000"/>
              </a:lnSpc>
            </a:pPr>
            <a:r>
              <a:rPr lang="zh-CN" altLang="en-US" sz="1600" b="1" dirty="0">
                <a:solidFill>
                  <a:srgbClr val="009999"/>
                </a:solidFill>
                <a:latin typeface="幼圆" panose="02010509060101010101" pitchFamily="49" charset="-122"/>
                <a:ea typeface="幼圆" panose="02010509060101010101" pitchFamily="49" charset="-122"/>
              </a:rPr>
              <a:t>实时积累现实经济活动中大数据量的信息内容，反映经济活动的细节和历史沿革，提供经济活动全时点的信息，作为经济研究、决策的事实依据</a:t>
            </a:r>
            <a:endParaRPr lang="zh-CN" altLang="en-US" sz="1600" dirty="0">
              <a:solidFill>
                <a:srgbClr val="009999"/>
              </a:solidFill>
              <a:latin typeface="Arial" panose="020B0604020202020204" pitchFamily="34" charset="0"/>
            </a:endParaRPr>
          </a:p>
        </p:txBody>
      </p:sp>
      <p:sp>
        <p:nvSpPr>
          <p:cNvPr id="15364" name="Text Box 9"/>
          <p:cNvSpPr txBox="1"/>
          <p:nvPr/>
        </p:nvSpPr>
        <p:spPr>
          <a:xfrm>
            <a:off x="4714875" y="4286250"/>
            <a:ext cx="1905000" cy="366713"/>
          </a:xfrm>
          <a:prstGeom prst="rect">
            <a:avLst/>
          </a:prstGeom>
          <a:noFill/>
          <a:ln w="9525">
            <a:noFill/>
          </a:ln>
        </p:spPr>
        <p:txBody>
          <a:bodyPr>
            <a:spAutoFit/>
          </a:bodyPr>
          <a:p>
            <a:pPr algn="ctr" eaLnBrk="0" hangingPunct="0"/>
            <a:r>
              <a:rPr lang="en-US" altLang="zh-CN" b="1" dirty="0">
                <a:solidFill>
                  <a:srgbClr val="008080"/>
                </a:solidFill>
                <a:latin typeface="Calibri" panose="020F0502020204030204" pitchFamily="34" charset="0"/>
              </a:rPr>
              <a:t>4.</a:t>
            </a:r>
            <a:r>
              <a:rPr lang="zh-CN" altLang="en-US" b="1" dirty="0">
                <a:solidFill>
                  <a:srgbClr val="008080"/>
                </a:solidFill>
                <a:latin typeface="Calibri" panose="020F0502020204030204" pitchFamily="34" charset="0"/>
              </a:rPr>
              <a:t> 支持决策</a:t>
            </a:r>
            <a:endParaRPr lang="en-US" altLang="zh-CN" b="1" dirty="0">
              <a:solidFill>
                <a:srgbClr val="008080"/>
              </a:solidFill>
              <a:latin typeface="Calibri" panose="020F0502020204030204" pitchFamily="34" charset="0"/>
            </a:endParaRPr>
          </a:p>
        </p:txBody>
      </p:sp>
      <p:sp>
        <p:nvSpPr>
          <p:cNvPr id="15365" name="Text Box 9"/>
          <p:cNvSpPr txBox="1"/>
          <p:nvPr/>
        </p:nvSpPr>
        <p:spPr>
          <a:xfrm>
            <a:off x="4643438" y="2571750"/>
            <a:ext cx="1905000" cy="366713"/>
          </a:xfrm>
          <a:prstGeom prst="rect">
            <a:avLst/>
          </a:prstGeom>
          <a:noFill/>
          <a:ln w="9525">
            <a:noFill/>
          </a:ln>
        </p:spPr>
        <p:txBody>
          <a:bodyPr>
            <a:spAutoFit/>
          </a:bodyPr>
          <a:p>
            <a:pPr algn="ctr" eaLnBrk="0" hangingPunct="0"/>
            <a:r>
              <a:rPr lang="en-US" altLang="zh-CN" b="1" dirty="0">
                <a:solidFill>
                  <a:srgbClr val="C3E937"/>
                </a:solidFill>
                <a:latin typeface="Calibri" panose="020F0502020204030204" pitchFamily="34" charset="0"/>
              </a:rPr>
              <a:t>2.</a:t>
            </a:r>
            <a:r>
              <a:rPr lang="zh-CN" altLang="en-US" b="1" dirty="0">
                <a:solidFill>
                  <a:srgbClr val="C3E937"/>
                </a:solidFill>
                <a:latin typeface="Calibri" panose="020F0502020204030204" pitchFamily="34" charset="0"/>
              </a:rPr>
              <a:t> 科学组织</a:t>
            </a:r>
            <a:endParaRPr lang="en-US" altLang="zh-CN" b="1" dirty="0">
              <a:solidFill>
                <a:srgbClr val="C3E937"/>
              </a:solidFill>
              <a:latin typeface="Calibri" panose="020F0502020204030204" pitchFamily="34" charset="0"/>
            </a:endParaRPr>
          </a:p>
        </p:txBody>
      </p:sp>
      <p:sp>
        <p:nvSpPr>
          <p:cNvPr id="15366" name="Text Box 9"/>
          <p:cNvSpPr txBox="1"/>
          <p:nvPr/>
        </p:nvSpPr>
        <p:spPr>
          <a:xfrm>
            <a:off x="3071813" y="5072063"/>
            <a:ext cx="1905000" cy="366712"/>
          </a:xfrm>
          <a:prstGeom prst="rect">
            <a:avLst/>
          </a:prstGeom>
          <a:noFill/>
          <a:ln w="9525">
            <a:noFill/>
          </a:ln>
        </p:spPr>
        <p:txBody>
          <a:bodyPr>
            <a:spAutoFit/>
          </a:bodyPr>
          <a:p>
            <a:pPr algn="ctr" eaLnBrk="0" hangingPunct="0"/>
            <a:r>
              <a:rPr lang="en-US" altLang="zh-CN" b="1" dirty="0">
                <a:latin typeface="Calibri" panose="020F0502020204030204" pitchFamily="34" charset="0"/>
              </a:rPr>
              <a:t>3.</a:t>
            </a:r>
            <a:r>
              <a:rPr lang="zh-CN" altLang="en-US" b="1" dirty="0">
                <a:latin typeface="Calibri" panose="020F0502020204030204" pitchFamily="34" charset="0"/>
              </a:rPr>
              <a:t> 彰显趋势</a:t>
            </a:r>
            <a:endParaRPr lang="en-US" altLang="zh-CN" b="1" dirty="0">
              <a:latin typeface="Calibri" panose="020F0502020204030204" pitchFamily="34" charset="0"/>
            </a:endParaRPr>
          </a:p>
        </p:txBody>
      </p:sp>
      <p:sp>
        <p:nvSpPr>
          <p:cNvPr id="15367" name="矩形 15"/>
          <p:cNvSpPr/>
          <p:nvPr/>
        </p:nvSpPr>
        <p:spPr>
          <a:xfrm>
            <a:off x="428625" y="4429125"/>
            <a:ext cx="2089150" cy="1928813"/>
          </a:xfrm>
          <a:prstGeom prst="rect">
            <a:avLst/>
          </a:prstGeom>
          <a:noFill/>
          <a:ln w="9525">
            <a:noFill/>
          </a:ln>
        </p:spPr>
        <p:txBody>
          <a:bodyPr>
            <a:spAutoFit/>
          </a:bodyPr>
          <a:p>
            <a:pPr>
              <a:lnSpc>
                <a:spcPct val="120000"/>
              </a:lnSpc>
            </a:pPr>
            <a:r>
              <a:rPr lang="zh-CN" altLang="en-US" sz="1600" b="1" dirty="0">
                <a:solidFill>
                  <a:srgbClr val="009999"/>
                </a:solidFill>
                <a:latin typeface="幼圆" panose="02010509060101010101" pitchFamily="49" charset="-122"/>
                <a:ea typeface="幼圆" panose="02010509060101010101" pitchFamily="49" charset="-122"/>
              </a:rPr>
              <a:t>通过对事实信息的挖掘、分析研究和点评，以及模型研究方法的运用，力图使经济活动的规律和趋势显现出来</a:t>
            </a:r>
            <a:endParaRPr lang="zh-CN" altLang="en-US" sz="1600" dirty="0">
              <a:solidFill>
                <a:srgbClr val="009999"/>
              </a:solidFill>
              <a:latin typeface="Arial" panose="020B0604020202020204" pitchFamily="34" charset="0"/>
            </a:endParaRPr>
          </a:p>
        </p:txBody>
      </p:sp>
      <p:sp>
        <p:nvSpPr>
          <p:cNvPr id="15368" name="矩形 16"/>
          <p:cNvSpPr/>
          <p:nvPr/>
        </p:nvSpPr>
        <p:spPr>
          <a:xfrm>
            <a:off x="7072313" y="4071938"/>
            <a:ext cx="1928812" cy="2160587"/>
          </a:xfrm>
          <a:prstGeom prst="rect">
            <a:avLst/>
          </a:prstGeom>
          <a:noFill/>
          <a:ln w="9525">
            <a:noFill/>
          </a:ln>
        </p:spPr>
        <p:txBody>
          <a:bodyPr>
            <a:spAutoFit/>
          </a:bodyPr>
          <a:p>
            <a:pPr>
              <a:lnSpc>
                <a:spcPct val="120000"/>
              </a:lnSpc>
            </a:pPr>
            <a:r>
              <a:rPr lang="zh-CN" altLang="en-US" sz="1600" b="1" dirty="0">
                <a:solidFill>
                  <a:srgbClr val="009999"/>
                </a:solidFill>
                <a:latin typeface="幼圆" panose="02010509060101010101" pitchFamily="49" charset="-122"/>
                <a:ea typeface="幼圆" panose="02010509060101010101" pitchFamily="49" charset="-122"/>
              </a:rPr>
              <a:t>大量事实依据和研究观点、研究结论与用户掌握的自有信息和决策方法结合起来，直接支撑用户的业务活动决策</a:t>
            </a:r>
            <a:endParaRPr lang="zh-CN" altLang="en-US" sz="1600" dirty="0">
              <a:solidFill>
                <a:srgbClr val="009999"/>
              </a:solidFill>
              <a:latin typeface="Arial" panose="020B0604020202020204" pitchFamily="34" charset="0"/>
            </a:endParaRPr>
          </a:p>
        </p:txBody>
      </p:sp>
      <p:sp>
        <p:nvSpPr>
          <p:cNvPr id="15369" name="矩形 17"/>
          <p:cNvSpPr/>
          <p:nvPr/>
        </p:nvSpPr>
        <p:spPr>
          <a:xfrm>
            <a:off x="6786563" y="1714500"/>
            <a:ext cx="2055812" cy="1570038"/>
          </a:xfrm>
          <a:prstGeom prst="rect">
            <a:avLst/>
          </a:prstGeom>
          <a:noFill/>
          <a:ln w="9525">
            <a:noFill/>
          </a:ln>
        </p:spPr>
        <p:txBody>
          <a:bodyPr>
            <a:spAutoFit/>
          </a:bodyPr>
          <a:p>
            <a:pPr>
              <a:lnSpc>
                <a:spcPct val="120000"/>
              </a:lnSpc>
            </a:pPr>
            <a:r>
              <a:rPr lang="zh-CN" altLang="en-US" sz="1600" b="1" dirty="0">
                <a:solidFill>
                  <a:srgbClr val="009999"/>
                </a:solidFill>
                <a:latin typeface="幼圆" panose="02010509060101010101" pitchFamily="49" charset="-122"/>
                <a:ea typeface="幼圆" panose="02010509060101010101" pitchFamily="49" charset="-122"/>
              </a:rPr>
              <a:t>对信息内容按照经济领域和信息属性进行科学合理的规划管理和便捷的展示，提升零散信息的价值含量</a:t>
            </a:r>
            <a:endParaRPr lang="zh-CN" altLang="en-US" sz="1600" dirty="0">
              <a:solidFill>
                <a:srgbClr val="009999"/>
              </a:solidFill>
              <a:latin typeface="Arial" panose="020B0604020202020204" pitchFamily="34" charset="0"/>
            </a:endParaRPr>
          </a:p>
        </p:txBody>
      </p:sp>
      <p:sp>
        <p:nvSpPr>
          <p:cNvPr id="19" name="圆角矩形 18"/>
          <p:cNvSpPr/>
          <p:nvPr/>
        </p:nvSpPr>
        <p:spPr>
          <a:xfrm>
            <a:off x="7143750" y="214313"/>
            <a:ext cx="1785938" cy="50482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800" b="1" i="0" u="none" strike="noStrike" kern="1200" cap="none" spc="0" normalizeH="0" baseline="0" noProof="0" dirty="0">
                <a:ln>
                  <a:noFill/>
                </a:ln>
                <a:solidFill>
                  <a:schemeClr val="lt1"/>
                </a:solidFill>
                <a:effectLst/>
                <a:uLnTx/>
                <a:uFillTx/>
                <a:latin typeface="+mn-lt"/>
                <a:ea typeface="+mn-ea"/>
                <a:cs typeface="+mn-cs"/>
              </a:rPr>
              <a:t>设计理念</a:t>
            </a:r>
            <a:endParaRPr kumimoji="0" lang="zh-CN" altLang="en-US" sz="1800" b="1" i="0" u="none" strike="noStrike" kern="1200" cap="none" spc="0" normalizeH="0" baseline="0" noProof="0" dirty="0">
              <a:ln>
                <a:noFill/>
              </a:ln>
              <a:solidFill>
                <a:schemeClr val="lt1"/>
              </a:solidFill>
              <a:effectLst/>
              <a:uLnTx/>
              <a:uFillTx/>
              <a:latin typeface="+mn-lt"/>
              <a:ea typeface="+mn-ea"/>
              <a:cs typeface="+mn-cs"/>
            </a:endParaRPr>
          </a:p>
        </p:txBody>
      </p:sp>
      <p:sp>
        <p:nvSpPr>
          <p:cNvPr id="20" name="圆角矩形标注 19"/>
          <p:cNvSpPr/>
          <p:nvPr/>
        </p:nvSpPr>
        <p:spPr>
          <a:xfrm>
            <a:off x="285750" y="1643063"/>
            <a:ext cx="2376488" cy="2428875"/>
          </a:xfrm>
          <a:prstGeom prst="wedgeRoundRectCallout">
            <a:avLst>
              <a:gd name="adj1" fmla="val 74079"/>
              <a:gd name="adj2" fmla="val -633"/>
              <a:gd name="adj3" fmla="val 16667"/>
            </a:avLst>
          </a:prstGeom>
          <a:no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1" name="圆角矩形标注 20"/>
          <p:cNvSpPr/>
          <p:nvPr/>
        </p:nvSpPr>
        <p:spPr>
          <a:xfrm>
            <a:off x="285750" y="4286250"/>
            <a:ext cx="2355850" cy="2000250"/>
          </a:xfrm>
          <a:prstGeom prst="wedgeRoundRectCallout">
            <a:avLst>
              <a:gd name="adj1" fmla="val 75132"/>
              <a:gd name="adj2" fmla="val 1545"/>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2" name="圆角矩形标注 21"/>
          <p:cNvSpPr/>
          <p:nvPr/>
        </p:nvSpPr>
        <p:spPr>
          <a:xfrm>
            <a:off x="6715125" y="1500188"/>
            <a:ext cx="2087563" cy="2162175"/>
          </a:xfrm>
          <a:prstGeom prst="wedgeRoundRectCallout">
            <a:avLst>
              <a:gd name="adj1" fmla="val -94775"/>
              <a:gd name="adj2" fmla="val -668"/>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3" name="圆角矩形标注 22"/>
          <p:cNvSpPr/>
          <p:nvPr/>
        </p:nvSpPr>
        <p:spPr>
          <a:xfrm>
            <a:off x="7000875" y="3929063"/>
            <a:ext cx="2000250" cy="2376488"/>
          </a:xfrm>
          <a:prstGeom prst="wedgeRoundRectCallout">
            <a:avLst>
              <a:gd name="adj1" fmla="val -90646"/>
              <a:gd name="adj2" fmla="val 2975"/>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5375" name="Text Box 3"/>
          <p:cNvSpPr txBox="1"/>
          <p:nvPr/>
        </p:nvSpPr>
        <p:spPr>
          <a:xfrm>
            <a:off x="214313" y="1000125"/>
            <a:ext cx="3929062" cy="396875"/>
          </a:xfrm>
          <a:prstGeom prst="rect">
            <a:avLst/>
          </a:prstGeom>
          <a:solidFill>
            <a:schemeClr val="tx2"/>
          </a:solidFill>
          <a:ln w="9525">
            <a:noFill/>
          </a:ln>
        </p:spPr>
        <p:txBody>
          <a:bodyPr>
            <a:spAutoFit/>
          </a:bodyPr>
          <a:p>
            <a:pPr>
              <a:spcBef>
                <a:spcPct val="50000"/>
              </a:spcBef>
            </a:pPr>
            <a:r>
              <a:rPr lang="zh-CN" altLang="en-US" sz="2000" b="1" dirty="0">
                <a:solidFill>
                  <a:srgbClr val="CCFF99"/>
                </a:solidFill>
                <a:latin typeface="Calibri" panose="020F0502020204030204" pitchFamily="34" charset="0"/>
                <a:ea typeface="幼圆" panose="02010509060101010101" pitchFamily="49" charset="-122"/>
              </a:rPr>
              <a:t>中经专网的设计理念有以下四点：</a:t>
            </a:r>
            <a:endParaRPr lang="en-US" altLang="zh-CN" sz="2000" b="1" dirty="0">
              <a:solidFill>
                <a:srgbClr val="CCFF99"/>
              </a:solidFill>
              <a:latin typeface="Calibri" panose="020F0502020204030204" pitchFamily="34" charset="0"/>
              <a:ea typeface="幼圆" panose="02010509060101010101" pitchFamily="49" charset="-122"/>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16386" name="Group 2"/>
          <p:cNvGrpSpPr/>
          <p:nvPr/>
        </p:nvGrpSpPr>
        <p:grpSpPr>
          <a:xfrm rot="-5400000">
            <a:off x="4040188" y="2319338"/>
            <a:ext cx="3776662" cy="3611562"/>
            <a:chOff x="2132" y="1152"/>
            <a:chExt cx="2620" cy="2486"/>
          </a:xfrm>
        </p:grpSpPr>
        <p:grpSp>
          <p:nvGrpSpPr>
            <p:cNvPr id="16433" name="Group 3"/>
            <p:cNvGrpSpPr/>
            <p:nvPr/>
          </p:nvGrpSpPr>
          <p:grpSpPr>
            <a:xfrm>
              <a:off x="2132" y="1152"/>
              <a:ext cx="1487" cy="1247"/>
              <a:chOff x="2057" y="862"/>
              <a:chExt cx="1549" cy="1351"/>
            </a:xfrm>
          </p:grpSpPr>
          <p:sp>
            <p:nvSpPr>
              <p:cNvPr id="16444" name="AutoShape 4"/>
              <p:cNvSpPr/>
              <p:nvPr/>
            </p:nvSpPr>
            <p:spPr>
              <a:xfrm>
                <a:off x="2070" y="885"/>
                <a:ext cx="1536" cy="1328"/>
              </a:xfrm>
              <a:prstGeom prst="hexagon">
                <a:avLst>
                  <a:gd name="adj" fmla="val 28915"/>
                  <a:gd name="vf" fmla="val 115470"/>
                </a:avLst>
              </a:prstGeom>
              <a:solidFill>
                <a:srgbClr val="808080"/>
              </a:solidFill>
              <a:ln w="9525">
                <a:noFill/>
              </a:ln>
            </p:spPr>
            <p:txBody>
              <a:bodyPr wrap="none" anchor="ctr" anchorCtr="0"/>
              <a:p>
                <a:endParaRPr lang="zh-CN" altLang="en-US" dirty="0">
                  <a:latin typeface="Arial" panose="020B0604020202020204" pitchFamily="34" charset="0"/>
                </a:endParaRPr>
              </a:p>
            </p:txBody>
          </p:sp>
          <p:sp>
            <p:nvSpPr>
              <p:cNvPr id="16445" name="AutoShape 5"/>
              <p:cNvSpPr/>
              <p:nvPr/>
            </p:nvSpPr>
            <p:spPr>
              <a:xfrm>
                <a:off x="2057" y="862"/>
                <a:ext cx="1536" cy="1328"/>
              </a:xfrm>
              <a:prstGeom prst="hexagon">
                <a:avLst>
                  <a:gd name="adj" fmla="val 28915"/>
                  <a:gd name="vf" fmla="val 115470"/>
                </a:avLst>
              </a:prstGeom>
              <a:gradFill rotWithShape="1">
                <a:gsLst>
                  <a:gs pos="0">
                    <a:srgbClr val="E6E6E6">
                      <a:alpha val="100000"/>
                    </a:srgbClr>
                  </a:gs>
                  <a:gs pos="7500">
                    <a:srgbClr val="7D8496">
                      <a:alpha val="100000"/>
                    </a:srgbClr>
                  </a:gs>
                  <a:gs pos="26500">
                    <a:srgbClr val="E6E6E6">
                      <a:alpha val="100000"/>
                    </a:srgbClr>
                  </a:gs>
                  <a:gs pos="34000">
                    <a:srgbClr val="7D8496">
                      <a:alpha val="100000"/>
                    </a:srgbClr>
                  </a:gs>
                  <a:gs pos="46500">
                    <a:srgbClr val="E6E6E6">
                      <a:alpha val="100000"/>
                    </a:srgbClr>
                  </a:gs>
                  <a:gs pos="50000">
                    <a:srgbClr val="FFFFFF">
                      <a:alpha val="100000"/>
                    </a:srgbClr>
                  </a:gs>
                  <a:gs pos="53500">
                    <a:srgbClr val="E6E6E6">
                      <a:alpha val="100000"/>
                    </a:srgbClr>
                  </a:gs>
                  <a:gs pos="66000">
                    <a:srgbClr val="7D8496">
                      <a:alpha val="100000"/>
                    </a:srgbClr>
                  </a:gs>
                  <a:gs pos="73500">
                    <a:srgbClr val="E6E6E6">
                      <a:alpha val="100000"/>
                    </a:srgbClr>
                  </a:gs>
                  <a:gs pos="92500">
                    <a:srgbClr val="7D8496">
                      <a:alpha val="100000"/>
                    </a:srgbClr>
                  </a:gs>
                  <a:gs pos="100000">
                    <a:srgbClr val="E6E6E6">
                      <a:alpha val="100000"/>
                    </a:srgbClr>
                  </a:gs>
                </a:gsLst>
                <a:lin ang="2700000" scaled="1"/>
                <a:tileRect/>
              </a:gradFill>
              <a:ln w="9525" cap="flat" cmpd="sng">
                <a:solidFill>
                  <a:srgbClr val="C0C0C0"/>
                </a:solidFill>
                <a:prstDash val="solid"/>
                <a:miter/>
                <a:headEnd type="none" w="med" len="med"/>
                <a:tailEnd type="none" w="med" len="med"/>
              </a:ln>
            </p:spPr>
            <p:txBody>
              <a:bodyPr wrap="none" anchor="ctr" anchorCtr="0"/>
              <a:p>
                <a:endParaRPr lang="zh-CN" altLang="en-US" dirty="0">
                  <a:latin typeface="Arial" panose="020B0604020202020204" pitchFamily="34" charset="0"/>
                </a:endParaRPr>
              </a:p>
            </p:txBody>
          </p:sp>
          <p:sp>
            <p:nvSpPr>
              <p:cNvPr id="16446" name="AutoShape 6"/>
              <p:cNvSpPr/>
              <p:nvPr/>
            </p:nvSpPr>
            <p:spPr>
              <a:xfrm>
                <a:off x="2147" y="942"/>
                <a:ext cx="1350" cy="1168"/>
              </a:xfrm>
              <a:prstGeom prst="hexagon">
                <a:avLst>
                  <a:gd name="adj" fmla="val 28895"/>
                  <a:gd name="vf" fmla="val 115470"/>
                </a:avLst>
              </a:prstGeom>
              <a:gradFill rotWithShape="1">
                <a:gsLst>
                  <a:gs pos="0">
                    <a:srgbClr val="7262EC"/>
                  </a:gs>
                  <a:gs pos="100000">
                    <a:srgbClr val="2614AA"/>
                  </a:gs>
                </a:gsLst>
                <a:lin ang="2700000" scaled="1"/>
                <a:tileRect/>
              </a:gradFill>
              <a:ln w="9525" cap="flat" cmpd="sng">
                <a:solidFill>
                  <a:schemeClr val="tx1"/>
                </a:solidFill>
                <a:prstDash val="solid"/>
                <a:miter/>
                <a:headEnd type="none" w="med" len="med"/>
                <a:tailEnd type="none" w="med" len="med"/>
              </a:ln>
            </p:spPr>
            <p:txBody>
              <a:bodyPr wrap="none" anchor="ctr" anchorCtr="0"/>
              <a:p>
                <a:endParaRPr lang="zh-CN" altLang="en-US" dirty="0">
                  <a:latin typeface="Arial" panose="020B0604020202020204" pitchFamily="34" charset="0"/>
                </a:endParaRPr>
              </a:p>
            </p:txBody>
          </p:sp>
        </p:grpSp>
        <p:sp>
          <p:nvSpPr>
            <p:cNvPr id="16434" name="Text Box 11"/>
            <p:cNvSpPr txBox="1"/>
            <p:nvPr/>
          </p:nvSpPr>
          <p:spPr>
            <a:xfrm rot="5400000">
              <a:off x="2499" y="1546"/>
              <a:ext cx="774" cy="422"/>
            </a:xfrm>
            <a:prstGeom prst="rect">
              <a:avLst/>
            </a:prstGeom>
            <a:noFill/>
            <a:ln w="9525">
              <a:noFill/>
            </a:ln>
          </p:spPr>
          <p:txBody>
            <a:bodyPr wrap="none">
              <a:spAutoFit/>
            </a:bodyPr>
            <a:p>
              <a:pPr algn="ctr" eaLnBrk="0" hangingPunct="0"/>
              <a:r>
                <a:rPr lang="en-US" altLang="zh-CN" sz="2400" b="1" dirty="0">
                  <a:solidFill>
                    <a:srgbClr val="FFFFFF"/>
                  </a:solidFill>
                  <a:latin typeface="Arial" panose="020B0604020202020204" pitchFamily="34" charset="0"/>
                </a:rPr>
                <a:t>Title</a:t>
              </a:r>
              <a:endParaRPr lang="en-US" altLang="zh-CN" sz="2400" b="1" dirty="0">
                <a:solidFill>
                  <a:srgbClr val="FFFFFF"/>
                </a:solidFill>
                <a:latin typeface="Arial" panose="020B0604020202020204" pitchFamily="34" charset="0"/>
              </a:endParaRPr>
            </a:p>
            <a:p>
              <a:pPr algn="ctr" eaLnBrk="0" hangingPunct="0"/>
              <a:r>
                <a:rPr lang="en-US" altLang="zh-CN" sz="1400" dirty="0">
                  <a:solidFill>
                    <a:srgbClr val="FFFFFF"/>
                  </a:solidFill>
                  <a:latin typeface="Arial" panose="020B0604020202020204" pitchFamily="34" charset="0"/>
                </a:rPr>
                <a:t>Add your text</a:t>
              </a:r>
              <a:endParaRPr lang="en-US" altLang="zh-CN" sz="1400" dirty="0">
                <a:solidFill>
                  <a:srgbClr val="FFFFFF"/>
                </a:solidFill>
                <a:latin typeface="Arial" panose="020B0604020202020204" pitchFamily="34" charset="0"/>
              </a:endParaRPr>
            </a:p>
          </p:txBody>
        </p:sp>
        <p:grpSp>
          <p:nvGrpSpPr>
            <p:cNvPr id="16435" name="Group 13"/>
            <p:cNvGrpSpPr/>
            <p:nvPr/>
          </p:nvGrpSpPr>
          <p:grpSpPr>
            <a:xfrm>
              <a:off x="3264" y="1776"/>
              <a:ext cx="1488" cy="1247"/>
              <a:chOff x="3174" y="2656"/>
              <a:chExt cx="1549" cy="1351"/>
            </a:xfrm>
          </p:grpSpPr>
          <p:sp>
            <p:nvSpPr>
              <p:cNvPr id="16441" name="AutoShape 14"/>
              <p:cNvSpPr/>
              <p:nvPr/>
            </p:nvSpPr>
            <p:spPr>
              <a:xfrm>
                <a:off x="3187" y="2679"/>
                <a:ext cx="1536" cy="1328"/>
              </a:xfrm>
              <a:prstGeom prst="hexagon">
                <a:avLst>
                  <a:gd name="adj" fmla="val 28915"/>
                  <a:gd name="vf" fmla="val 115470"/>
                </a:avLst>
              </a:prstGeom>
              <a:solidFill>
                <a:srgbClr val="808080"/>
              </a:solidFill>
              <a:ln w="9525">
                <a:noFill/>
              </a:ln>
            </p:spPr>
            <p:txBody>
              <a:bodyPr wrap="none" anchor="ctr" anchorCtr="0"/>
              <a:p>
                <a:endParaRPr lang="zh-CN" altLang="en-US" dirty="0">
                  <a:latin typeface="Arial" panose="020B0604020202020204" pitchFamily="34" charset="0"/>
                </a:endParaRPr>
              </a:p>
            </p:txBody>
          </p:sp>
          <p:sp>
            <p:nvSpPr>
              <p:cNvPr id="16442" name="AutoShape 15"/>
              <p:cNvSpPr/>
              <p:nvPr/>
            </p:nvSpPr>
            <p:spPr>
              <a:xfrm>
                <a:off x="3174" y="2656"/>
                <a:ext cx="1536" cy="1328"/>
              </a:xfrm>
              <a:prstGeom prst="hexagon">
                <a:avLst>
                  <a:gd name="adj" fmla="val 28915"/>
                  <a:gd name="vf" fmla="val 115470"/>
                </a:avLst>
              </a:prstGeom>
              <a:gradFill rotWithShape="1">
                <a:gsLst>
                  <a:gs pos="0">
                    <a:srgbClr val="E6E6E6">
                      <a:alpha val="100000"/>
                    </a:srgbClr>
                  </a:gs>
                  <a:gs pos="7500">
                    <a:srgbClr val="7D8496">
                      <a:alpha val="100000"/>
                    </a:srgbClr>
                  </a:gs>
                  <a:gs pos="26500">
                    <a:srgbClr val="E6E6E6">
                      <a:alpha val="100000"/>
                    </a:srgbClr>
                  </a:gs>
                  <a:gs pos="34000">
                    <a:srgbClr val="7D8496">
                      <a:alpha val="100000"/>
                    </a:srgbClr>
                  </a:gs>
                  <a:gs pos="46500">
                    <a:srgbClr val="E6E6E6">
                      <a:alpha val="100000"/>
                    </a:srgbClr>
                  </a:gs>
                  <a:gs pos="50000">
                    <a:srgbClr val="FFFFFF">
                      <a:alpha val="100000"/>
                    </a:srgbClr>
                  </a:gs>
                  <a:gs pos="53500">
                    <a:srgbClr val="E6E6E6">
                      <a:alpha val="100000"/>
                    </a:srgbClr>
                  </a:gs>
                  <a:gs pos="66000">
                    <a:srgbClr val="7D8496">
                      <a:alpha val="100000"/>
                    </a:srgbClr>
                  </a:gs>
                  <a:gs pos="73500">
                    <a:srgbClr val="E6E6E6">
                      <a:alpha val="100000"/>
                    </a:srgbClr>
                  </a:gs>
                  <a:gs pos="92500">
                    <a:srgbClr val="7D8496">
                      <a:alpha val="100000"/>
                    </a:srgbClr>
                  </a:gs>
                  <a:gs pos="100000">
                    <a:srgbClr val="E6E6E6">
                      <a:alpha val="100000"/>
                    </a:srgbClr>
                  </a:gs>
                </a:gsLst>
                <a:lin ang="2700000" scaled="1"/>
                <a:tileRect/>
              </a:gradFill>
              <a:ln w="9525" cap="flat" cmpd="sng">
                <a:solidFill>
                  <a:srgbClr val="C0C0C0"/>
                </a:solidFill>
                <a:prstDash val="solid"/>
                <a:miter/>
                <a:headEnd type="none" w="med" len="med"/>
                <a:tailEnd type="none" w="med" len="med"/>
              </a:ln>
            </p:spPr>
            <p:txBody>
              <a:bodyPr wrap="none" anchor="ctr" anchorCtr="0"/>
              <a:p>
                <a:endParaRPr lang="zh-CN" altLang="en-US" dirty="0">
                  <a:latin typeface="Arial" panose="020B0604020202020204" pitchFamily="34" charset="0"/>
                </a:endParaRPr>
              </a:p>
            </p:txBody>
          </p:sp>
          <p:sp>
            <p:nvSpPr>
              <p:cNvPr id="16" name="AutoShape 16"/>
              <p:cNvSpPr>
                <a:spLocks noChangeArrowheads="1"/>
              </p:cNvSpPr>
              <p:nvPr/>
            </p:nvSpPr>
            <p:spPr bwMode="gray">
              <a:xfrm>
                <a:off x="3258" y="2736"/>
                <a:ext cx="1352" cy="1164"/>
              </a:xfrm>
              <a:prstGeom prst="hexagon">
                <a:avLst>
                  <a:gd name="adj" fmla="val 28896"/>
                  <a:gd name="vf" fmla="val 115470"/>
                </a:avLst>
              </a:prstGeom>
              <a:solidFill>
                <a:schemeClr val="accent5">
                  <a:lumMod val="40000"/>
                  <a:lumOff val="60000"/>
                </a:schemeClr>
              </a:solidFill>
              <a:ln w="9525">
                <a:solidFill>
                  <a:schemeClr val="tx1"/>
                </a:solidFill>
                <a:miter lim="800000"/>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grpSp>
        <p:grpSp>
          <p:nvGrpSpPr>
            <p:cNvPr id="16436" name="Group 18"/>
            <p:cNvGrpSpPr/>
            <p:nvPr/>
          </p:nvGrpSpPr>
          <p:grpSpPr>
            <a:xfrm>
              <a:off x="2142" y="2391"/>
              <a:ext cx="1488" cy="1247"/>
              <a:chOff x="3174" y="2656"/>
              <a:chExt cx="1549" cy="1351"/>
            </a:xfrm>
          </p:grpSpPr>
          <p:sp>
            <p:nvSpPr>
              <p:cNvPr id="16438" name="AutoShape 19"/>
              <p:cNvSpPr/>
              <p:nvPr/>
            </p:nvSpPr>
            <p:spPr>
              <a:xfrm>
                <a:off x="3187" y="2679"/>
                <a:ext cx="1536" cy="1328"/>
              </a:xfrm>
              <a:prstGeom prst="hexagon">
                <a:avLst>
                  <a:gd name="adj" fmla="val 28915"/>
                  <a:gd name="vf" fmla="val 115470"/>
                </a:avLst>
              </a:prstGeom>
              <a:solidFill>
                <a:srgbClr val="808080"/>
              </a:solidFill>
              <a:ln w="9525">
                <a:noFill/>
              </a:ln>
            </p:spPr>
            <p:txBody>
              <a:bodyPr wrap="none" anchor="ctr" anchorCtr="0"/>
              <a:p>
                <a:endParaRPr lang="zh-CN" altLang="en-US" dirty="0">
                  <a:latin typeface="Arial" panose="020B0604020202020204" pitchFamily="34" charset="0"/>
                </a:endParaRPr>
              </a:p>
            </p:txBody>
          </p:sp>
          <p:sp>
            <p:nvSpPr>
              <p:cNvPr id="16439" name="AutoShape 20"/>
              <p:cNvSpPr/>
              <p:nvPr/>
            </p:nvSpPr>
            <p:spPr>
              <a:xfrm>
                <a:off x="3174" y="2656"/>
                <a:ext cx="1536" cy="1328"/>
              </a:xfrm>
              <a:prstGeom prst="hexagon">
                <a:avLst>
                  <a:gd name="adj" fmla="val 28915"/>
                  <a:gd name="vf" fmla="val 115470"/>
                </a:avLst>
              </a:prstGeom>
              <a:gradFill rotWithShape="1">
                <a:gsLst>
                  <a:gs pos="0">
                    <a:srgbClr val="E6E6E6">
                      <a:alpha val="100000"/>
                    </a:srgbClr>
                  </a:gs>
                  <a:gs pos="7500">
                    <a:srgbClr val="7D8496">
                      <a:alpha val="100000"/>
                    </a:srgbClr>
                  </a:gs>
                  <a:gs pos="26500">
                    <a:srgbClr val="E6E6E6">
                      <a:alpha val="100000"/>
                    </a:srgbClr>
                  </a:gs>
                  <a:gs pos="34000">
                    <a:srgbClr val="7D8496">
                      <a:alpha val="100000"/>
                    </a:srgbClr>
                  </a:gs>
                  <a:gs pos="46500">
                    <a:srgbClr val="E6E6E6">
                      <a:alpha val="100000"/>
                    </a:srgbClr>
                  </a:gs>
                  <a:gs pos="50000">
                    <a:srgbClr val="FFFFFF">
                      <a:alpha val="100000"/>
                    </a:srgbClr>
                  </a:gs>
                  <a:gs pos="53500">
                    <a:srgbClr val="E6E6E6">
                      <a:alpha val="100000"/>
                    </a:srgbClr>
                  </a:gs>
                  <a:gs pos="66000">
                    <a:srgbClr val="7D8496">
                      <a:alpha val="100000"/>
                    </a:srgbClr>
                  </a:gs>
                  <a:gs pos="73500">
                    <a:srgbClr val="E6E6E6">
                      <a:alpha val="100000"/>
                    </a:srgbClr>
                  </a:gs>
                  <a:gs pos="92500">
                    <a:srgbClr val="7D8496">
                      <a:alpha val="100000"/>
                    </a:srgbClr>
                  </a:gs>
                  <a:gs pos="100000">
                    <a:srgbClr val="E6E6E6">
                      <a:alpha val="100000"/>
                    </a:srgbClr>
                  </a:gs>
                </a:gsLst>
                <a:lin ang="2700000" scaled="1"/>
                <a:tileRect/>
              </a:gradFill>
              <a:ln w="9525" cap="flat" cmpd="sng">
                <a:solidFill>
                  <a:srgbClr val="C0C0C0"/>
                </a:solidFill>
                <a:prstDash val="solid"/>
                <a:miter/>
                <a:headEnd type="none" w="med" len="med"/>
                <a:tailEnd type="none" w="med" len="med"/>
              </a:ln>
            </p:spPr>
            <p:txBody>
              <a:bodyPr wrap="none" anchor="ctr" anchorCtr="0"/>
              <a:p>
                <a:endParaRPr lang="zh-CN" altLang="en-US" dirty="0">
                  <a:latin typeface="Arial" panose="020B0604020202020204" pitchFamily="34" charset="0"/>
                </a:endParaRPr>
              </a:p>
            </p:txBody>
          </p:sp>
          <p:sp>
            <p:nvSpPr>
              <p:cNvPr id="16440" name="AutoShape 21"/>
              <p:cNvSpPr/>
              <p:nvPr/>
            </p:nvSpPr>
            <p:spPr>
              <a:xfrm>
                <a:off x="3264" y="2736"/>
                <a:ext cx="1350" cy="1168"/>
              </a:xfrm>
              <a:prstGeom prst="hexagon">
                <a:avLst>
                  <a:gd name="adj" fmla="val 28895"/>
                  <a:gd name="vf" fmla="val 115470"/>
                </a:avLst>
              </a:prstGeom>
              <a:gradFill rotWithShape="1">
                <a:gsLst>
                  <a:gs pos="0">
                    <a:srgbClr val="0066CC"/>
                  </a:gs>
                  <a:gs pos="100000">
                    <a:srgbClr val="002F5E"/>
                  </a:gs>
                </a:gsLst>
                <a:lin ang="5400000" scaled="1"/>
                <a:tileRect/>
              </a:gradFill>
              <a:ln w="9525" cap="flat" cmpd="sng">
                <a:solidFill>
                  <a:schemeClr val="tx1"/>
                </a:solidFill>
                <a:prstDash val="solid"/>
                <a:miter/>
                <a:headEnd type="none" w="med" len="med"/>
                <a:tailEnd type="none" w="med" len="med"/>
              </a:ln>
            </p:spPr>
            <p:txBody>
              <a:bodyPr wrap="none" anchor="ctr" anchorCtr="0"/>
              <a:p>
                <a:endParaRPr lang="zh-CN" altLang="en-US" dirty="0">
                  <a:latin typeface="Arial" panose="020B0604020202020204" pitchFamily="34" charset="0"/>
                </a:endParaRPr>
              </a:p>
            </p:txBody>
          </p:sp>
        </p:grpSp>
        <p:sp>
          <p:nvSpPr>
            <p:cNvPr id="16437" name="Text Box 22"/>
            <p:cNvSpPr txBox="1"/>
            <p:nvPr/>
          </p:nvSpPr>
          <p:spPr>
            <a:xfrm>
              <a:off x="2513" y="2746"/>
              <a:ext cx="774" cy="422"/>
            </a:xfrm>
            <a:prstGeom prst="rect">
              <a:avLst/>
            </a:prstGeom>
            <a:noFill/>
            <a:ln w="9525">
              <a:noFill/>
            </a:ln>
          </p:spPr>
          <p:txBody>
            <a:bodyPr wrap="none">
              <a:spAutoFit/>
            </a:bodyPr>
            <a:p>
              <a:pPr algn="ctr" eaLnBrk="0" hangingPunct="0"/>
              <a:r>
                <a:rPr lang="en-US" altLang="zh-CN" sz="2400" b="1" dirty="0">
                  <a:solidFill>
                    <a:srgbClr val="FFFFFF"/>
                  </a:solidFill>
                  <a:latin typeface="Arial" panose="020B0604020202020204" pitchFamily="34" charset="0"/>
                </a:rPr>
                <a:t>Title</a:t>
              </a:r>
              <a:endParaRPr lang="en-US" altLang="zh-CN" sz="2400" b="1" dirty="0">
                <a:solidFill>
                  <a:srgbClr val="FFFFFF"/>
                </a:solidFill>
                <a:latin typeface="Arial" panose="020B0604020202020204" pitchFamily="34" charset="0"/>
              </a:endParaRPr>
            </a:p>
            <a:p>
              <a:pPr algn="ctr" eaLnBrk="0" hangingPunct="0"/>
              <a:r>
                <a:rPr lang="en-US" altLang="zh-CN" sz="1400" dirty="0">
                  <a:solidFill>
                    <a:srgbClr val="FFFFFF"/>
                  </a:solidFill>
                  <a:latin typeface="Arial" panose="020B0604020202020204" pitchFamily="34" charset="0"/>
                </a:rPr>
                <a:t>Add your text</a:t>
              </a:r>
              <a:endParaRPr lang="en-US" altLang="zh-CN" sz="1400" dirty="0">
                <a:solidFill>
                  <a:srgbClr val="FFFFFF"/>
                </a:solidFill>
                <a:latin typeface="Arial" panose="020B0604020202020204" pitchFamily="34" charset="0"/>
              </a:endParaRPr>
            </a:p>
          </p:txBody>
        </p:sp>
      </p:grpSp>
      <p:grpSp>
        <p:nvGrpSpPr>
          <p:cNvPr id="16387" name="Group 2"/>
          <p:cNvGrpSpPr/>
          <p:nvPr/>
        </p:nvGrpSpPr>
        <p:grpSpPr>
          <a:xfrm rot="-5400000">
            <a:off x="500063" y="2314575"/>
            <a:ext cx="3689350" cy="3611563"/>
            <a:chOff x="2132" y="1152"/>
            <a:chExt cx="2620" cy="2486"/>
          </a:xfrm>
        </p:grpSpPr>
        <p:grpSp>
          <p:nvGrpSpPr>
            <p:cNvPr id="16420" name="Group 3"/>
            <p:cNvGrpSpPr/>
            <p:nvPr/>
          </p:nvGrpSpPr>
          <p:grpSpPr>
            <a:xfrm>
              <a:off x="2132" y="1152"/>
              <a:ext cx="1487" cy="1247"/>
              <a:chOff x="2057" y="862"/>
              <a:chExt cx="1549" cy="1351"/>
            </a:xfrm>
          </p:grpSpPr>
          <p:sp>
            <p:nvSpPr>
              <p:cNvPr id="16430" name="AutoShape 4"/>
              <p:cNvSpPr/>
              <p:nvPr/>
            </p:nvSpPr>
            <p:spPr>
              <a:xfrm>
                <a:off x="2070" y="885"/>
                <a:ext cx="1536" cy="1328"/>
              </a:xfrm>
              <a:prstGeom prst="hexagon">
                <a:avLst>
                  <a:gd name="adj" fmla="val 28915"/>
                  <a:gd name="vf" fmla="val 115470"/>
                </a:avLst>
              </a:prstGeom>
              <a:solidFill>
                <a:srgbClr val="808080"/>
              </a:solidFill>
              <a:ln w="9525">
                <a:noFill/>
              </a:ln>
            </p:spPr>
            <p:txBody>
              <a:bodyPr wrap="none" anchor="ctr" anchorCtr="0"/>
              <a:p>
                <a:endParaRPr lang="zh-CN" altLang="en-US" dirty="0">
                  <a:latin typeface="Arial" panose="020B0604020202020204" pitchFamily="34" charset="0"/>
                </a:endParaRPr>
              </a:p>
            </p:txBody>
          </p:sp>
          <p:sp>
            <p:nvSpPr>
              <p:cNvPr id="16431" name="AutoShape 5"/>
              <p:cNvSpPr/>
              <p:nvPr/>
            </p:nvSpPr>
            <p:spPr>
              <a:xfrm>
                <a:off x="2057" y="862"/>
                <a:ext cx="1536" cy="1328"/>
              </a:xfrm>
              <a:prstGeom prst="hexagon">
                <a:avLst>
                  <a:gd name="adj" fmla="val 28915"/>
                  <a:gd name="vf" fmla="val 115470"/>
                </a:avLst>
              </a:prstGeom>
              <a:gradFill rotWithShape="1">
                <a:gsLst>
                  <a:gs pos="0">
                    <a:srgbClr val="E6E6E6">
                      <a:alpha val="100000"/>
                    </a:srgbClr>
                  </a:gs>
                  <a:gs pos="7500">
                    <a:srgbClr val="7D8496">
                      <a:alpha val="100000"/>
                    </a:srgbClr>
                  </a:gs>
                  <a:gs pos="26500">
                    <a:srgbClr val="E6E6E6">
                      <a:alpha val="100000"/>
                    </a:srgbClr>
                  </a:gs>
                  <a:gs pos="34000">
                    <a:srgbClr val="7D8496">
                      <a:alpha val="100000"/>
                    </a:srgbClr>
                  </a:gs>
                  <a:gs pos="46500">
                    <a:srgbClr val="E6E6E6">
                      <a:alpha val="100000"/>
                    </a:srgbClr>
                  </a:gs>
                  <a:gs pos="50000">
                    <a:srgbClr val="FFFFFF">
                      <a:alpha val="100000"/>
                    </a:srgbClr>
                  </a:gs>
                  <a:gs pos="53500">
                    <a:srgbClr val="E6E6E6">
                      <a:alpha val="100000"/>
                    </a:srgbClr>
                  </a:gs>
                  <a:gs pos="66000">
                    <a:srgbClr val="7D8496">
                      <a:alpha val="100000"/>
                    </a:srgbClr>
                  </a:gs>
                  <a:gs pos="73500">
                    <a:srgbClr val="E6E6E6">
                      <a:alpha val="100000"/>
                    </a:srgbClr>
                  </a:gs>
                  <a:gs pos="92500">
                    <a:srgbClr val="7D8496">
                      <a:alpha val="100000"/>
                    </a:srgbClr>
                  </a:gs>
                  <a:gs pos="100000">
                    <a:srgbClr val="E6E6E6">
                      <a:alpha val="100000"/>
                    </a:srgbClr>
                  </a:gs>
                </a:gsLst>
                <a:lin ang="2700000" scaled="1"/>
                <a:tileRect/>
              </a:gradFill>
              <a:ln w="9525" cap="flat" cmpd="sng">
                <a:solidFill>
                  <a:srgbClr val="C0C0C0"/>
                </a:solidFill>
                <a:prstDash val="solid"/>
                <a:miter/>
                <a:headEnd type="none" w="med" len="med"/>
                <a:tailEnd type="none" w="med" len="med"/>
              </a:ln>
            </p:spPr>
            <p:txBody>
              <a:bodyPr wrap="none" anchor="ctr" anchorCtr="0"/>
              <a:p>
                <a:endParaRPr lang="zh-CN" altLang="en-US" dirty="0">
                  <a:latin typeface="Arial" panose="020B0604020202020204" pitchFamily="34" charset="0"/>
                </a:endParaRPr>
              </a:p>
            </p:txBody>
          </p:sp>
          <p:sp>
            <p:nvSpPr>
              <p:cNvPr id="43" name="AutoShape 6"/>
              <p:cNvSpPr>
                <a:spLocks noChangeArrowheads="1"/>
              </p:cNvSpPr>
              <p:nvPr/>
            </p:nvSpPr>
            <p:spPr bwMode="gray">
              <a:xfrm>
                <a:off x="2153" y="943"/>
                <a:ext cx="1348" cy="1167"/>
              </a:xfrm>
              <a:prstGeom prst="hexagon">
                <a:avLst>
                  <a:gd name="adj" fmla="val 28896"/>
                  <a:gd name="vf" fmla="val 115470"/>
                </a:avLst>
              </a:prstGeom>
              <a:solidFill>
                <a:schemeClr val="accent3">
                  <a:lumMod val="75000"/>
                </a:schemeClr>
              </a:solidFill>
              <a:ln w="9525">
                <a:solidFill>
                  <a:schemeClr val="tx1"/>
                </a:solidFill>
                <a:miter lim="800000"/>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grpSp>
        <p:grpSp>
          <p:nvGrpSpPr>
            <p:cNvPr id="16421" name="Group 13"/>
            <p:cNvGrpSpPr/>
            <p:nvPr/>
          </p:nvGrpSpPr>
          <p:grpSpPr>
            <a:xfrm>
              <a:off x="3264" y="1776"/>
              <a:ext cx="1488" cy="1247"/>
              <a:chOff x="3174" y="2656"/>
              <a:chExt cx="1549" cy="1351"/>
            </a:xfrm>
          </p:grpSpPr>
          <p:sp>
            <p:nvSpPr>
              <p:cNvPr id="16427" name="AutoShape 14"/>
              <p:cNvSpPr/>
              <p:nvPr/>
            </p:nvSpPr>
            <p:spPr>
              <a:xfrm>
                <a:off x="3187" y="2679"/>
                <a:ext cx="1536" cy="1328"/>
              </a:xfrm>
              <a:prstGeom prst="hexagon">
                <a:avLst>
                  <a:gd name="adj" fmla="val 28915"/>
                  <a:gd name="vf" fmla="val 115470"/>
                </a:avLst>
              </a:prstGeom>
              <a:solidFill>
                <a:srgbClr val="808080"/>
              </a:solidFill>
              <a:ln w="9525">
                <a:noFill/>
              </a:ln>
            </p:spPr>
            <p:txBody>
              <a:bodyPr wrap="none" anchor="ctr" anchorCtr="0"/>
              <a:p>
                <a:endParaRPr lang="zh-CN" altLang="en-US" dirty="0">
                  <a:latin typeface="Arial" panose="020B0604020202020204" pitchFamily="34" charset="0"/>
                </a:endParaRPr>
              </a:p>
            </p:txBody>
          </p:sp>
          <p:sp>
            <p:nvSpPr>
              <p:cNvPr id="16428" name="AutoShape 15"/>
              <p:cNvSpPr/>
              <p:nvPr/>
            </p:nvSpPr>
            <p:spPr>
              <a:xfrm>
                <a:off x="3174" y="2656"/>
                <a:ext cx="1536" cy="1328"/>
              </a:xfrm>
              <a:prstGeom prst="hexagon">
                <a:avLst>
                  <a:gd name="adj" fmla="val 28915"/>
                  <a:gd name="vf" fmla="val 115470"/>
                </a:avLst>
              </a:prstGeom>
              <a:gradFill rotWithShape="1">
                <a:gsLst>
                  <a:gs pos="0">
                    <a:srgbClr val="E6E6E6">
                      <a:alpha val="100000"/>
                    </a:srgbClr>
                  </a:gs>
                  <a:gs pos="7500">
                    <a:srgbClr val="7D8496">
                      <a:alpha val="100000"/>
                    </a:srgbClr>
                  </a:gs>
                  <a:gs pos="26500">
                    <a:srgbClr val="E6E6E6">
                      <a:alpha val="100000"/>
                    </a:srgbClr>
                  </a:gs>
                  <a:gs pos="34000">
                    <a:srgbClr val="7D8496">
                      <a:alpha val="100000"/>
                    </a:srgbClr>
                  </a:gs>
                  <a:gs pos="46500">
                    <a:srgbClr val="E6E6E6">
                      <a:alpha val="100000"/>
                    </a:srgbClr>
                  </a:gs>
                  <a:gs pos="50000">
                    <a:srgbClr val="FFFFFF">
                      <a:alpha val="100000"/>
                    </a:srgbClr>
                  </a:gs>
                  <a:gs pos="53500">
                    <a:srgbClr val="E6E6E6">
                      <a:alpha val="100000"/>
                    </a:srgbClr>
                  </a:gs>
                  <a:gs pos="66000">
                    <a:srgbClr val="7D8496">
                      <a:alpha val="100000"/>
                    </a:srgbClr>
                  </a:gs>
                  <a:gs pos="73500">
                    <a:srgbClr val="E6E6E6">
                      <a:alpha val="100000"/>
                    </a:srgbClr>
                  </a:gs>
                  <a:gs pos="92500">
                    <a:srgbClr val="7D8496">
                      <a:alpha val="100000"/>
                    </a:srgbClr>
                  </a:gs>
                  <a:gs pos="100000">
                    <a:srgbClr val="E6E6E6">
                      <a:alpha val="100000"/>
                    </a:srgbClr>
                  </a:gs>
                </a:gsLst>
                <a:lin ang="2700000" scaled="1"/>
                <a:tileRect/>
              </a:gradFill>
              <a:ln w="9525" cap="flat" cmpd="sng">
                <a:solidFill>
                  <a:srgbClr val="C0C0C0"/>
                </a:solidFill>
                <a:prstDash val="solid"/>
                <a:miter/>
                <a:headEnd type="none" w="med" len="med"/>
                <a:tailEnd type="none" w="med" len="med"/>
              </a:ln>
            </p:spPr>
            <p:txBody>
              <a:bodyPr wrap="none" anchor="ctr" anchorCtr="0"/>
              <a:p>
                <a:endParaRPr lang="zh-CN" altLang="en-US" dirty="0">
                  <a:latin typeface="Arial" panose="020B0604020202020204" pitchFamily="34" charset="0"/>
                </a:endParaRPr>
              </a:p>
            </p:txBody>
          </p:sp>
          <p:sp>
            <p:nvSpPr>
              <p:cNvPr id="16429" name="AutoShape 16"/>
              <p:cNvSpPr/>
              <p:nvPr/>
            </p:nvSpPr>
            <p:spPr>
              <a:xfrm>
                <a:off x="3264" y="2736"/>
                <a:ext cx="1350" cy="1168"/>
              </a:xfrm>
              <a:prstGeom prst="hexagon">
                <a:avLst>
                  <a:gd name="adj" fmla="val 28895"/>
                  <a:gd name="vf" fmla="val 115470"/>
                </a:avLst>
              </a:prstGeom>
              <a:solidFill>
                <a:srgbClr val="92D050"/>
              </a:solidFill>
              <a:ln w="9525" cap="flat" cmpd="sng">
                <a:solidFill>
                  <a:schemeClr val="tx1"/>
                </a:solidFill>
                <a:prstDash val="solid"/>
                <a:miter/>
                <a:headEnd type="none" w="med" len="med"/>
                <a:tailEnd type="none" w="med" len="med"/>
              </a:ln>
            </p:spPr>
            <p:txBody>
              <a:bodyPr wrap="none" anchor="ctr" anchorCtr="0"/>
              <a:p>
                <a:endParaRPr lang="zh-CN" altLang="en-US" dirty="0">
                  <a:latin typeface="Arial" panose="020B0604020202020204" pitchFamily="34" charset="0"/>
                </a:endParaRPr>
              </a:p>
            </p:txBody>
          </p:sp>
        </p:grpSp>
        <p:grpSp>
          <p:nvGrpSpPr>
            <p:cNvPr id="16422" name="Group 18"/>
            <p:cNvGrpSpPr/>
            <p:nvPr/>
          </p:nvGrpSpPr>
          <p:grpSpPr>
            <a:xfrm>
              <a:off x="2142" y="2391"/>
              <a:ext cx="1488" cy="1247"/>
              <a:chOff x="3174" y="2656"/>
              <a:chExt cx="1549" cy="1351"/>
            </a:xfrm>
          </p:grpSpPr>
          <p:sp>
            <p:nvSpPr>
              <p:cNvPr id="16424" name="AutoShape 19"/>
              <p:cNvSpPr/>
              <p:nvPr/>
            </p:nvSpPr>
            <p:spPr>
              <a:xfrm>
                <a:off x="3187" y="2679"/>
                <a:ext cx="1536" cy="1328"/>
              </a:xfrm>
              <a:prstGeom prst="hexagon">
                <a:avLst>
                  <a:gd name="adj" fmla="val 28915"/>
                  <a:gd name="vf" fmla="val 115470"/>
                </a:avLst>
              </a:prstGeom>
              <a:solidFill>
                <a:srgbClr val="808080"/>
              </a:solidFill>
              <a:ln w="9525">
                <a:noFill/>
              </a:ln>
            </p:spPr>
            <p:txBody>
              <a:bodyPr wrap="none" anchor="ctr" anchorCtr="0"/>
              <a:p>
                <a:endParaRPr lang="zh-CN" altLang="en-US" dirty="0">
                  <a:latin typeface="Arial" panose="020B0604020202020204" pitchFamily="34" charset="0"/>
                </a:endParaRPr>
              </a:p>
            </p:txBody>
          </p:sp>
          <p:sp>
            <p:nvSpPr>
              <p:cNvPr id="16425" name="AutoShape 20"/>
              <p:cNvSpPr/>
              <p:nvPr/>
            </p:nvSpPr>
            <p:spPr>
              <a:xfrm>
                <a:off x="3174" y="2656"/>
                <a:ext cx="1536" cy="1328"/>
              </a:xfrm>
              <a:prstGeom prst="hexagon">
                <a:avLst>
                  <a:gd name="adj" fmla="val 28915"/>
                  <a:gd name="vf" fmla="val 115470"/>
                </a:avLst>
              </a:prstGeom>
              <a:gradFill rotWithShape="1">
                <a:gsLst>
                  <a:gs pos="0">
                    <a:srgbClr val="E6E6E6">
                      <a:alpha val="100000"/>
                    </a:srgbClr>
                  </a:gs>
                  <a:gs pos="7500">
                    <a:srgbClr val="7D8496">
                      <a:alpha val="100000"/>
                    </a:srgbClr>
                  </a:gs>
                  <a:gs pos="26500">
                    <a:srgbClr val="E6E6E6">
                      <a:alpha val="100000"/>
                    </a:srgbClr>
                  </a:gs>
                  <a:gs pos="34000">
                    <a:srgbClr val="7D8496">
                      <a:alpha val="100000"/>
                    </a:srgbClr>
                  </a:gs>
                  <a:gs pos="46500">
                    <a:srgbClr val="E6E6E6">
                      <a:alpha val="100000"/>
                    </a:srgbClr>
                  </a:gs>
                  <a:gs pos="50000">
                    <a:srgbClr val="FFFFFF">
                      <a:alpha val="100000"/>
                    </a:srgbClr>
                  </a:gs>
                  <a:gs pos="53500">
                    <a:srgbClr val="E6E6E6">
                      <a:alpha val="100000"/>
                    </a:srgbClr>
                  </a:gs>
                  <a:gs pos="66000">
                    <a:srgbClr val="7D8496">
                      <a:alpha val="100000"/>
                    </a:srgbClr>
                  </a:gs>
                  <a:gs pos="73500">
                    <a:srgbClr val="E6E6E6">
                      <a:alpha val="100000"/>
                    </a:srgbClr>
                  </a:gs>
                  <a:gs pos="92500">
                    <a:srgbClr val="7D8496">
                      <a:alpha val="100000"/>
                    </a:srgbClr>
                  </a:gs>
                  <a:gs pos="100000">
                    <a:srgbClr val="E6E6E6">
                      <a:alpha val="100000"/>
                    </a:srgbClr>
                  </a:gs>
                </a:gsLst>
                <a:lin ang="2700000" scaled="1"/>
                <a:tileRect/>
              </a:gradFill>
              <a:ln w="9525" cap="flat" cmpd="sng">
                <a:solidFill>
                  <a:srgbClr val="C0C0C0"/>
                </a:solidFill>
                <a:prstDash val="solid"/>
                <a:miter/>
                <a:headEnd type="none" w="med" len="med"/>
                <a:tailEnd type="none" w="med" len="med"/>
              </a:ln>
            </p:spPr>
            <p:txBody>
              <a:bodyPr wrap="none" anchor="ctr" anchorCtr="0"/>
              <a:p>
                <a:endParaRPr lang="zh-CN" altLang="en-US" dirty="0">
                  <a:latin typeface="Arial" panose="020B0604020202020204" pitchFamily="34" charset="0"/>
                </a:endParaRPr>
              </a:p>
            </p:txBody>
          </p:sp>
          <p:sp>
            <p:nvSpPr>
              <p:cNvPr id="16426" name="AutoShape 21"/>
              <p:cNvSpPr/>
              <p:nvPr/>
            </p:nvSpPr>
            <p:spPr>
              <a:xfrm>
                <a:off x="3264" y="2736"/>
                <a:ext cx="1350" cy="1168"/>
              </a:xfrm>
              <a:prstGeom prst="hexagon">
                <a:avLst>
                  <a:gd name="adj" fmla="val 28895"/>
                  <a:gd name="vf" fmla="val 115470"/>
                </a:avLst>
              </a:prstGeom>
              <a:gradFill rotWithShape="1">
                <a:gsLst>
                  <a:gs pos="0">
                    <a:srgbClr val="0066CC"/>
                  </a:gs>
                  <a:gs pos="100000">
                    <a:srgbClr val="002F5E"/>
                  </a:gs>
                </a:gsLst>
                <a:lin ang="5400000" scaled="1"/>
                <a:tileRect/>
              </a:gradFill>
              <a:ln w="9525" cap="flat" cmpd="sng">
                <a:solidFill>
                  <a:schemeClr val="tx1"/>
                </a:solidFill>
                <a:prstDash val="solid"/>
                <a:miter/>
                <a:headEnd type="none" w="med" len="med"/>
                <a:tailEnd type="none" w="med" len="med"/>
              </a:ln>
            </p:spPr>
            <p:txBody>
              <a:bodyPr wrap="none" anchor="ctr" anchorCtr="0"/>
              <a:p>
                <a:endParaRPr lang="zh-CN" altLang="en-US" dirty="0">
                  <a:latin typeface="Arial" panose="020B0604020202020204" pitchFamily="34" charset="0"/>
                </a:endParaRPr>
              </a:p>
            </p:txBody>
          </p:sp>
        </p:grpSp>
        <p:sp>
          <p:nvSpPr>
            <p:cNvPr id="16423" name="Text Box 22"/>
            <p:cNvSpPr txBox="1"/>
            <p:nvPr/>
          </p:nvSpPr>
          <p:spPr>
            <a:xfrm>
              <a:off x="2513" y="2746"/>
              <a:ext cx="774" cy="422"/>
            </a:xfrm>
            <a:prstGeom prst="rect">
              <a:avLst/>
            </a:prstGeom>
            <a:noFill/>
            <a:ln w="9525">
              <a:noFill/>
            </a:ln>
          </p:spPr>
          <p:txBody>
            <a:bodyPr wrap="none">
              <a:spAutoFit/>
            </a:bodyPr>
            <a:p>
              <a:pPr algn="ctr" eaLnBrk="0" hangingPunct="0"/>
              <a:r>
                <a:rPr lang="en-US" altLang="zh-CN" sz="2400" b="1" dirty="0">
                  <a:solidFill>
                    <a:srgbClr val="FFFFFF"/>
                  </a:solidFill>
                  <a:latin typeface="Arial" panose="020B0604020202020204" pitchFamily="34" charset="0"/>
                </a:rPr>
                <a:t>Title</a:t>
              </a:r>
              <a:endParaRPr lang="en-US" altLang="zh-CN" sz="2400" b="1" dirty="0">
                <a:solidFill>
                  <a:srgbClr val="FFFFFF"/>
                </a:solidFill>
                <a:latin typeface="Arial" panose="020B0604020202020204" pitchFamily="34" charset="0"/>
              </a:endParaRPr>
            </a:p>
            <a:p>
              <a:pPr algn="ctr" eaLnBrk="0" hangingPunct="0"/>
              <a:r>
                <a:rPr lang="en-US" altLang="zh-CN" sz="1400" dirty="0">
                  <a:solidFill>
                    <a:srgbClr val="FFFFFF"/>
                  </a:solidFill>
                  <a:latin typeface="Arial" panose="020B0604020202020204" pitchFamily="34" charset="0"/>
                </a:rPr>
                <a:t>Add your text</a:t>
              </a:r>
              <a:endParaRPr lang="en-US" altLang="zh-CN" sz="1400" dirty="0">
                <a:solidFill>
                  <a:srgbClr val="FFFFFF"/>
                </a:solidFill>
                <a:latin typeface="Arial" panose="020B0604020202020204" pitchFamily="34" charset="0"/>
              </a:endParaRPr>
            </a:p>
          </p:txBody>
        </p:sp>
      </p:grpSp>
      <p:grpSp>
        <p:nvGrpSpPr>
          <p:cNvPr id="16388" name="Group 2"/>
          <p:cNvGrpSpPr/>
          <p:nvPr/>
        </p:nvGrpSpPr>
        <p:grpSpPr>
          <a:xfrm rot="-5400000">
            <a:off x="2282825" y="2346325"/>
            <a:ext cx="3689350" cy="3611563"/>
            <a:chOff x="2132" y="1152"/>
            <a:chExt cx="2620" cy="2486"/>
          </a:xfrm>
        </p:grpSpPr>
        <p:grpSp>
          <p:nvGrpSpPr>
            <p:cNvPr id="16408" name="Group 3"/>
            <p:cNvGrpSpPr/>
            <p:nvPr/>
          </p:nvGrpSpPr>
          <p:grpSpPr>
            <a:xfrm>
              <a:off x="2132" y="1152"/>
              <a:ext cx="1487" cy="1247"/>
              <a:chOff x="2057" y="862"/>
              <a:chExt cx="1549" cy="1351"/>
            </a:xfrm>
          </p:grpSpPr>
          <p:sp>
            <p:nvSpPr>
              <p:cNvPr id="16417" name="AutoShape 4"/>
              <p:cNvSpPr/>
              <p:nvPr/>
            </p:nvSpPr>
            <p:spPr>
              <a:xfrm>
                <a:off x="2070" y="885"/>
                <a:ext cx="1536" cy="1328"/>
              </a:xfrm>
              <a:prstGeom prst="hexagon">
                <a:avLst>
                  <a:gd name="adj" fmla="val 28915"/>
                  <a:gd name="vf" fmla="val 115470"/>
                </a:avLst>
              </a:prstGeom>
              <a:solidFill>
                <a:srgbClr val="808080"/>
              </a:solidFill>
              <a:ln w="9525">
                <a:noFill/>
              </a:ln>
            </p:spPr>
            <p:txBody>
              <a:bodyPr wrap="none" anchor="ctr" anchorCtr="0"/>
              <a:p>
                <a:endParaRPr lang="zh-CN" altLang="en-US" dirty="0">
                  <a:latin typeface="Arial" panose="020B0604020202020204" pitchFamily="34" charset="0"/>
                </a:endParaRPr>
              </a:p>
            </p:txBody>
          </p:sp>
          <p:sp>
            <p:nvSpPr>
              <p:cNvPr id="16418" name="AutoShape 5"/>
              <p:cNvSpPr/>
              <p:nvPr/>
            </p:nvSpPr>
            <p:spPr>
              <a:xfrm>
                <a:off x="2057" y="862"/>
                <a:ext cx="1536" cy="1328"/>
              </a:xfrm>
              <a:prstGeom prst="hexagon">
                <a:avLst>
                  <a:gd name="adj" fmla="val 28915"/>
                  <a:gd name="vf" fmla="val 115470"/>
                </a:avLst>
              </a:prstGeom>
              <a:gradFill rotWithShape="1">
                <a:gsLst>
                  <a:gs pos="0">
                    <a:srgbClr val="E6E6E6">
                      <a:alpha val="100000"/>
                    </a:srgbClr>
                  </a:gs>
                  <a:gs pos="7500">
                    <a:srgbClr val="7D8496">
                      <a:alpha val="100000"/>
                    </a:srgbClr>
                  </a:gs>
                  <a:gs pos="26500">
                    <a:srgbClr val="E6E6E6">
                      <a:alpha val="100000"/>
                    </a:srgbClr>
                  </a:gs>
                  <a:gs pos="34000">
                    <a:srgbClr val="7D8496">
                      <a:alpha val="100000"/>
                    </a:srgbClr>
                  </a:gs>
                  <a:gs pos="46500">
                    <a:srgbClr val="E6E6E6">
                      <a:alpha val="100000"/>
                    </a:srgbClr>
                  </a:gs>
                  <a:gs pos="50000">
                    <a:srgbClr val="FFFFFF">
                      <a:alpha val="100000"/>
                    </a:srgbClr>
                  </a:gs>
                  <a:gs pos="53500">
                    <a:srgbClr val="E6E6E6">
                      <a:alpha val="100000"/>
                    </a:srgbClr>
                  </a:gs>
                  <a:gs pos="66000">
                    <a:srgbClr val="7D8496">
                      <a:alpha val="100000"/>
                    </a:srgbClr>
                  </a:gs>
                  <a:gs pos="73500">
                    <a:srgbClr val="E6E6E6">
                      <a:alpha val="100000"/>
                    </a:srgbClr>
                  </a:gs>
                  <a:gs pos="92500">
                    <a:srgbClr val="7D8496">
                      <a:alpha val="100000"/>
                    </a:srgbClr>
                  </a:gs>
                  <a:gs pos="100000">
                    <a:srgbClr val="E6E6E6">
                      <a:alpha val="100000"/>
                    </a:srgbClr>
                  </a:gs>
                </a:gsLst>
                <a:lin ang="2700000" scaled="1"/>
                <a:tileRect/>
              </a:gradFill>
              <a:ln w="9525" cap="flat" cmpd="sng">
                <a:solidFill>
                  <a:srgbClr val="C0C0C0"/>
                </a:solidFill>
                <a:prstDash val="solid"/>
                <a:miter/>
                <a:headEnd type="none" w="med" len="med"/>
                <a:tailEnd type="none" w="med" len="med"/>
              </a:ln>
            </p:spPr>
            <p:txBody>
              <a:bodyPr wrap="none" anchor="ctr" anchorCtr="0"/>
              <a:p>
                <a:endParaRPr lang="zh-CN" altLang="en-US" dirty="0">
                  <a:latin typeface="Arial" panose="020B0604020202020204" pitchFamily="34" charset="0"/>
                </a:endParaRPr>
              </a:p>
            </p:txBody>
          </p:sp>
          <p:sp>
            <p:nvSpPr>
              <p:cNvPr id="16419" name="AutoShape 6"/>
              <p:cNvSpPr/>
              <p:nvPr/>
            </p:nvSpPr>
            <p:spPr>
              <a:xfrm>
                <a:off x="2147" y="942"/>
                <a:ext cx="1350" cy="1168"/>
              </a:xfrm>
              <a:prstGeom prst="hexagon">
                <a:avLst>
                  <a:gd name="adj" fmla="val 28895"/>
                  <a:gd name="vf" fmla="val 115470"/>
                </a:avLst>
              </a:prstGeom>
              <a:solidFill>
                <a:srgbClr val="3399FF"/>
              </a:solidFill>
              <a:ln w="9525" cap="flat" cmpd="sng">
                <a:solidFill>
                  <a:schemeClr val="tx1"/>
                </a:solidFill>
                <a:prstDash val="solid"/>
                <a:miter/>
                <a:headEnd type="none" w="med" len="med"/>
                <a:tailEnd type="none" w="med" len="med"/>
              </a:ln>
            </p:spPr>
            <p:txBody>
              <a:bodyPr wrap="none" anchor="ctr" anchorCtr="0"/>
              <a:p>
                <a:endParaRPr lang="zh-CN" altLang="en-US" dirty="0">
                  <a:latin typeface="Arial" panose="020B0604020202020204" pitchFamily="34" charset="0"/>
                </a:endParaRPr>
              </a:p>
            </p:txBody>
          </p:sp>
        </p:grpSp>
        <p:grpSp>
          <p:nvGrpSpPr>
            <p:cNvPr id="16409" name="Group 13"/>
            <p:cNvGrpSpPr/>
            <p:nvPr/>
          </p:nvGrpSpPr>
          <p:grpSpPr>
            <a:xfrm>
              <a:off x="3264" y="1776"/>
              <a:ext cx="1488" cy="1247"/>
              <a:chOff x="3174" y="2656"/>
              <a:chExt cx="1549" cy="1351"/>
            </a:xfrm>
          </p:grpSpPr>
          <p:sp>
            <p:nvSpPr>
              <p:cNvPr id="16414" name="AutoShape 14"/>
              <p:cNvSpPr/>
              <p:nvPr/>
            </p:nvSpPr>
            <p:spPr>
              <a:xfrm>
                <a:off x="3187" y="2679"/>
                <a:ext cx="1536" cy="1328"/>
              </a:xfrm>
              <a:prstGeom prst="hexagon">
                <a:avLst>
                  <a:gd name="adj" fmla="val 28915"/>
                  <a:gd name="vf" fmla="val 115470"/>
                </a:avLst>
              </a:prstGeom>
              <a:solidFill>
                <a:srgbClr val="808080"/>
              </a:solidFill>
              <a:ln w="9525">
                <a:noFill/>
              </a:ln>
            </p:spPr>
            <p:txBody>
              <a:bodyPr wrap="none" anchor="ctr" anchorCtr="0"/>
              <a:p>
                <a:endParaRPr lang="zh-CN" altLang="en-US" dirty="0">
                  <a:latin typeface="Arial" panose="020B0604020202020204" pitchFamily="34" charset="0"/>
                </a:endParaRPr>
              </a:p>
            </p:txBody>
          </p:sp>
          <p:sp>
            <p:nvSpPr>
              <p:cNvPr id="16415" name="AutoShape 15"/>
              <p:cNvSpPr/>
              <p:nvPr/>
            </p:nvSpPr>
            <p:spPr>
              <a:xfrm>
                <a:off x="3174" y="2656"/>
                <a:ext cx="1536" cy="1328"/>
              </a:xfrm>
              <a:prstGeom prst="hexagon">
                <a:avLst>
                  <a:gd name="adj" fmla="val 28915"/>
                  <a:gd name="vf" fmla="val 115470"/>
                </a:avLst>
              </a:prstGeom>
              <a:gradFill rotWithShape="1">
                <a:gsLst>
                  <a:gs pos="0">
                    <a:srgbClr val="E6E6E6">
                      <a:alpha val="100000"/>
                    </a:srgbClr>
                  </a:gs>
                  <a:gs pos="7500">
                    <a:srgbClr val="7D8496">
                      <a:alpha val="100000"/>
                    </a:srgbClr>
                  </a:gs>
                  <a:gs pos="26500">
                    <a:srgbClr val="E6E6E6">
                      <a:alpha val="100000"/>
                    </a:srgbClr>
                  </a:gs>
                  <a:gs pos="34000">
                    <a:srgbClr val="7D8496">
                      <a:alpha val="100000"/>
                    </a:srgbClr>
                  </a:gs>
                  <a:gs pos="46500">
                    <a:srgbClr val="E6E6E6">
                      <a:alpha val="100000"/>
                    </a:srgbClr>
                  </a:gs>
                  <a:gs pos="50000">
                    <a:srgbClr val="FFFFFF">
                      <a:alpha val="100000"/>
                    </a:srgbClr>
                  </a:gs>
                  <a:gs pos="53500">
                    <a:srgbClr val="E6E6E6">
                      <a:alpha val="100000"/>
                    </a:srgbClr>
                  </a:gs>
                  <a:gs pos="66000">
                    <a:srgbClr val="7D8496">
                      <a:alpha val="100000"/>
                    </a:srgbClr>
                  </a:gs>
                  <a:gs pos="73500">
                    <a:srgbClr val="E6E6E6">
                      <a:alpha val="100000"/>
                    </a:srgbClr>
                  </a:gs>
                  <a:gs pos="92500">
                    <a:srgbClr val="7D8496">
                      <a:alpha val="100000"/>
                    </a:srgbClr>
                  </a:gs>
                  <a:gs pos="100000">
                    <a:srgbClr val="E6E6E6">
                      <a:alpha val="100000"/>
                    </a:srgbClr>
                  </a:gs>
                </a:gsLst>
                <a:lin ang="2700000" scaled="1"/>
                <a:tileRect/>
              </a:gradFill>
              <a:ln w="9525" cap="flat" cmpd="sng">
                <a:solidFill>
                  <a:srgbClr val="C0C0C0"/>
                </a:solidFill>
                <a:prstDash val="solid"/>
                <a:miter/>
                <a:headEnd type="none" w="med" len="med"/>
                <a:tailEnd type="none" w="med" len="med"/>
              </a:ln>
            </p:spPr>
            <p:txBody>
              <a:bodyPr wrap="none" anchor="ctr" anchorCtr="0"/>
              <a:p>
                <a:endParaRPr lang="zh-CN" altLang="en-US" dirty="0">
                  <a:latin typeface="Arial" panose="020B0604020202020204" pitchFamily="34" charset="0"/>
                </a:endParaRPr>
              </a:p>
            </p:txBody>
          </p:sp>
          <p:sp>
            <p:nvSpPr>
              <p:cNvPr id="16416" name="AutoShape 16"/>
              <p:cNvSpPr/>
              <p:nvPr/>
            </p:nvSpPr>
            <p:spPr>
              <a:xfrm>
                <a:off x="3264" y="2736"/>
                <a:ext cx="1350" cy="1168"/>
              </a:xfrm>
              <a:prstGeom prst="hexagon">
                <a:avLst>
                  <a:gd name="adj" fmla="val 28895"/>
                  <a:gd name="vf" fmla="val 115470"/>
                </a:avLst>
              </a:prstGeom>
              <a:solidFill>
                <a:srgbClr val="C3E937"/>
              </a:solidFill>
              <a:ln w="9525" cap="flat" cmpd="sng">
                <a:solidFill>
                  <a:schemeClr val="tx1"/>
                </a:solidFill>
                <a:prstDash val="solid"/>
                <a:miter/>
                <a:headEnd type="none" w="med" len="med"/>
                <a:tailEnd type="none" w="med" len="med"/>
              </a:ln>
            </p:spPr>
            <p:txBody>
              <a:bodyPr wrap="none" anchor="ctr" anchorCtr="0"/>
              <a:p>
                <a:endParaRPr lang="zh-CN" altLang="en-US" dirty="0">
                  <a:latin typeface="Arial" panose="020B0604020202020204" pitchFamily="34" charset="0"/>
                </a:endParaRPr>
              </a:p>
            </p:txBody>
          </p:sp>
        </p:grpSp>
        <p:grpSp>
          <p:nvGrpSpPr>
            <p:cNvPr id="16410" name="Group 18"/>
            <p:cNvGrpSpPr/>
            <p:nvPr/>
          </p:nvGrpSpPr>
          <p:grpSpPr>
            <a:xfrm>
              <a:off x="2142" y="2391"/>
              <a:ext cx="1488" cy="1247"/>
              <a:chOff x="3174" y="2656"/>
              <a:chExt cx="1549" cy="1351"/>
            </a:xfrm>
          </p:grpSpPr>
          <p:sp>
            <p:nvSpPr>
              <p:cNvPr id="16411" name="AutoShape 19"/>
              <p:cNvSpPr/>
              <p:nvPr/>
            </p:nvSpPr>
            <p:spPr>
              <a:xfrm>
                <a:off x="3187" y="2679"/>
                <a:ext cx="1536" cy="1328"/>
              </a:xfrm>
              <a:prstGeom prst="hexagon">
                <a:avLst>
                  <a:gd name="adj" fmla="val 28915"/>
                  <a:gd name="vf" fmla="val 115470"/>
                </a:avLst>
              </a:prstGeom>
              <a:solidFill>
                <a:srgbClr val="808080"/>
              </a:solidFill>
              <a:ln w="9525">
                <a:noFill/>
              </a:ln>
            </p:spPr>
            <p:txBody>
              <a:bodyPr wrap="none" anchor="ctr" anchorCtr="0"/>
              <a:p>
                <a:endParaRPr lang="zh-CN" altLang="en-US" dirty="0">
                  <a:latin typeface="Arial" panose="020B0604020202020204" pitchFamily="34" charset="0"/>
                </a:endParaRPr>
              </a:p>
            </p:txBody>
          </p:sp>
          <p:sp>
            <p:nvSpPr>
              <p:cNvPr id="16412" name="AutoShape 20"/>
              <p:cNvSpPr/>
              <p:nvPr/>
            </p:nvSpPr>
            <p:spPr>
              <a:xfrm>
                <a:off x="3174" y="2656"/>
                <a:ext cx="1536" cy="1328"/>
              </a:xfrm>
              <a:prstGeom prst="hexagon">
                <a:avLst>
                  <a:gd name="adj" fmla="val 28915"/>
                  <a:gd name="vf" fmla="val 115470"/>
                </a:avLst>
              </a:prstGeom>
              <a:gradFill rotWithShape="1">
                <a:gsLst>
                  <a:gs pos="0">
                    <a:srgbClr val="E6E6E6">
                      <a:alpha val="100000"/>
                    </a:srgbClr>
                  </a:gs>
                  <a:gs pos="7500">
                    <a:srgbClr val="7D8496">
                      <a:alpha val="100000"/>
                    </a:srgbClr>
                  </a:gs>
                  <a:gs pos="26500">
                    <a:srgbClr val="E6E6E6">
                      <a:alpha val="100000"/>
                    </a:srgbClr>
                  </a:gs>
                  <a:gs pos="34000">
                    <a:srgbClr val="7D8496">
                      <a:alpha val="100000"/>
                    </a:srgbClr>
                  </a:gs>
                  <a:gs pos="46500">
                    <a:srgbClr val="E6E6E6">
                      <a:alpha val="100000"/>
                    </a:srgbClr>
                  </a:gs>
                  <a:gs pos="50000">
                    <a:srgbClr val="FFFFFF">
                      <a:alpha val="100000"/>
                    </a:srgbClr>
                  </a:gs>
                  <a:gs pos="53500">
                    <a:srgbClr val="E6E6E6">
                      <a:alpha val="100000"/>
                    </a:srgbClr>
                  </a:gs>
                  <a:gs pos="66000">
                    <a:srgbClr val="7D8496">
                      <a:alpha val="100000"/>
                    </a:srgbClr>
                  </a:gs>
                  <a:gs pos="73500">
                    <a:srgbClr val="E6E6E6">
                      <a:alpha val="100000"/>
                    </a:srgbClr>
                  </a:gs>
                  <a:gs pos="92500">
                    <a:srgbClr val="7D8496">
                      <a:alpha val="100000"/>
                    </a:srgbClr>
                  </a:gs>
                  <a:gs pos="100000">
                    <a:srgbClr val="E6E6E6">
                      <a:alpha val="100000"/>
                    </a:srgbClr>
                  </a:gs>
                </a:gsLst>
                <a:lin ang="2700000" scaled="1"/>
                <a:tileRect/>
              </a:gradFill>
              <a:ln w="9525" cap="flat" cmpd="sng">
                <a:solidFill>
                  <a:srgbClr val="C0C0C0"/>
                </a:solidFill>
                <a:prstDash val="solid"/>
                <a:miter/>
                <a:headEnd type="none" w="med" len="med"/>
                <a:tailEnd type="none" w="med" len="med"/>
              </a:ln>
            </p:spPr>
            <p:txBody>
              <a:bodyPr wrap="none" anchor="ctr" anchorCtr="0"/>
              <a:p>
                <a:endParaRPr lang="zh-CN" altLang="en-US" dirty="0">
                  <a:latin typeface="Arial" panose="020B0604020202020204" pitchFamily="34" charset="0"/>
                </a:endParaRPr>
              </a:p>
            </p:txBody>
          </p:sp>
          <p:sp>
            <p:nvSpPr>
              <p:cNvPr id="55" name="AutoShape 21"/>
              <p:cNvSpPr>
                <a:spLocks noChangeArrowheads="1"/>
              </p:cNvSpPr>
              <p:nvPr/>
            </p:nvSpPr>
            <p:spPr bwMode="gray">
              <a:xfrm>
                <a:off x="3267" y="2737"/>
                <a:ext cx="1352" cy="1167"/>
              </a:xfrm>
              <a:prstGeom prst="hexagon">
                <a:avLst>
                  <a:gd name="adj" fmla="val 28896"/>
                  <a:gd name="vf" fmla="val 115470"/>
                </a:avLst>
              </a:prstGeom>
              <a:solidFill>
                <a:schemeClr val="tx2">
                  <a:lumMod val="60000"/>
                  <a:lumOff val="40000"/>
                </a:schemeClr>
              </a:solidFill>
              <a:ln w="9525">
                <a:solidFill>
                  <a:schemeClr val="tx1"/>
                </a:solidFill>
                <a:miter lim="800000"/>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grpSp>
      </p:grpSp>
      <p:grpSp>
        <p:nvGrpSpPr>
          <p:cNvPr id="16389" name="Group 2"/>
          <p:cNvGrpSpPr/>
          <p:nvPr/>
        </p:nvGrpSpPr>
        <p:grpSpPr>
          <a:xfrm rot="-5400000">
            <a:off x="5437188" y="2794000"/>
            <a:ext cx="3689350" cy="2717800"/>
            <a:chOff x="2132" y="1152"/>
            <a:chExt cx="2620" cy="1871"/>
          </a:xfrm>
        </p:grpSpPr>
        <p:grpSp>
          <p:nvGrpSpPr>
            <p:cNvPr id="16400" name="Group 3"/>
            <p:cNvGrpSpPr/>
            <p:nvPr/>
          </p:nvGrpSpPr>
          <p:grpSpPr>
            <a:xfrm>
              <a:off x="2132" y="1152"/>
              <a:ext cx="1487" cy="1247"/>
              <a:chOff x="2057" y="862"/>
              <a:chExt cx="1549" cy="1351"/>
            </a:xfrm>
          </p:grpSpPr>
          <p:sp>
            <p:nvSpPr>
              <p:cNvPr id="16405" name="AutoShape 4"/>
              <p:cNvSpPr/>
              <p:nvPr/>
            </p:nvSpPr>
            <p:spPr>
              <a:xfrm>
                <a:off x="2070" y="885"/>
                <a:ext cx="1536" cy="1328"/>
              </a:xfrm>
              <a:prstGeom prst="hexagon">
                <a:avLst>
                  <a:gd name="adj" fmla="val 28915"/>
                  <a:gd name="vf" fmla="val 115470"/>
                </a:avLst>
              </a:prstGeom>
              <a:solidFill>
                <a:srgbClr val="808080"/>
              </a:solidFill>
              <a:ln w="9525">
                <a:noFill/>
              </a:ln>
            </p:spPr>
            <p:txBody>
              <a:bodyPr wrap="none" anchor="ctr" anchorCtr="0"/>
              <a:p>
                <a:endParaRPr lang="zh-CN" altLang="en-US" dirty="0">
                  <a:latin typeface="Arial" panose="020B0604020202020204" pitchFamily="34" charset="0"/>
                </a:endParaRPr>
              </a:p>
            </p:txBody>
          </p:sp>
          <p:sp>
            <p:nvSpPr>
              <p:cNvPr id="16406" name="AutoShape 5"/>
              <p:cNvSpPr/>
              <p:nvPr/>
            </p:nvSpPr>
            <p:spPr>
              <a:xfrm>
                <a:off x="2057" y="862"/>
                <a:ext cx="1536" cy="1328"/>
              </a:xfrm>
              <a:prstGeom prst="hexagon">
                <a:avLst>
                  <a:gd name="adj" fmla="val 28915"/>
                  <a:gd name="vf" fmla="val 115470"/>
                </a:avLst>
              </a:prstGeom>
              <a:gradFill rotWithShape="1">
                <a:gsLst>
                  <a:gs pos="0">
                    <a:srgbClr val="E6E6E6">
                      <a:alpha val="100000"/>
                    </a:srgbClr>
                  </a:gs>
                  <a:gs pos="7500">
                    <a:srgbClr val="7D8496">
                      <a:alpha val="100000"/>
                    </a:srgbClr>
                  </a:gs>
                  <a:gs pos="26500">
                    <a:srgbClr val="E6E6E6">
                      <a:alpha val="100000"/>
                    </a:srgbClr>
                  </a:gs>
                  <a:gs pos="34000">
                    <a:srgbClr val="7D8496">
                      <a:alpha val="100000"/>
                    </a:srgbClr>
                  </a:gs>
                  <a:gs pos="46500">
                    <a:srgbClr val="E6E6E6">
                      <a:alpha val="100000"/>
                    </a:srgbClr>
                  </a:gs>
                  <a:gs pos="50000">
                    <a:srgbClr val="FFFFFF">
                      <a:alpha val="100000"/>
                    </a:srgbClr>
                  </a:gs>
                  <a:gs pos="53500">
                    <a:srgbClr val="E6E6E6">
                      <a:alpha val="100000"/>
                    </a:srgbClr>
                  </a:gs>
                  <a:gs pos="66000">
                    <a:srgbClr val="7D8496">
                      <a:alpha val="100000"/>
                    </a:srgbClr>
                  </a:gs>
                  <a:gs pos="73500">
                    <a:srgbClr val="E6E6E6">
                      <a:alpha val="100000"/>
                    </a:srgbClr>
                  </a:gs>
                  <a:gs pos="92500">
                    <a:srgbClr val="7D8496">
                      <a:alpha val="100000"/>
                    </a:srgbClr>
                  </a:gs>
                  <a:gs pos="100000">
                    <a:srgbClr val="E6E6E6">
                      <a:alpha val="100000"/>
                    </a:srgbClr>
                  </a:gs>
                </a:gsLst>
                <a:lin ang="2700000" scaled="1"/>
                <a:tileRect/>
              </a:gradFill>
              <a:ln w="9525" cap="flat" cmpd="sng">
                <a:solidFill>
                  <a:srgbClr val="C0C0C0"/>
                </a:solidFill>
                <a:prstDash val="solid"/>
                <a:miter/>
                <a:headEnd type="none" w="med" len="med"/>
                <a:tailEnd type="none" w="med" len="med"/>
              </a:ln>
            </p:spPr>
            <p:txBody>
              <a:bodyPr wrap="none" anchor="ctr" anchorCtr="0"/>
              <a:p>
                <a:endParaRPr lang="zh-CN" altLang="en-US" dirty="0">
                  <a:latin typeface="Arial" panose="020B0604020202020204" pitchFamily="34" charset="0"/>
                </a:endParaRPr>
              </a:p>
            </p:txBody>
          </p:sp>
          <p:sp>
            <p:nvSpPr>
              <p:cNvPr id="16407" name="AutoShape 6"/>
              <p:cNvSpPr/>
              <p:nvPr/>
            </p:nvSpPr>
            <p:spPr>
              <a:xfrm>
                <a:off x="2147" y="942"/>
                <a:ext cx="1350" cy="1168"/>
              </a:xfrm>
              <a:prstGeom prst="hexagon">
                <a:avLst>
                  <a:gd name="adj" fmla="val 28895"/>
                  <a:gd name="vf" fmla="val 115470"/>
                </a:avLst>
              </a:prstGeom>
              <a:solidFill>
                <a:srgbClr val="9999FF"/>
              </a:solidFill>
              <a:ln w="9525" cap="flat" cmpd="sng">
                <a:solidFill>
                  <a:schemeClr val="tx1"/>
                </a:solidFill>
                <a:prstDash val="solid"/>
                <a:miter/>
                <a:headEnd type="none" w="med" len="med"/>
                <a:tailEnd type="none" w="med" len="med"/>
              </a:ln>
            </p:spPr>
            <p:txBody>
              <a:bodyPr wrap="none" anchor="ctr" anchorCtr="0"/>
              <a:p>
                <a:endParaRPr lang="zh-CN" altLang="en-US" dirty="0">
                  <a:latin typeface="Arial" panose="020B0604020202020204" pitchFamily="34" charset="0"/>
                </a:endParaRPr>
              </a:p>
            </p:txBody>
          </p:sp>
        </p:grpSp>
        <p:grpSp>
          <p:nvGrpSpPr>
            <p:cNvPr id="16401" name="Group 13"/>
            <p:cNvGrpSpPr/>
            <p:nvPr/>
          </p:nvGrpSpPr>
          <p:grpSpPr>
            <a:xfrm>
              <a:off x="3264" y="1776"/>
              <a:ext cx="1488" cy="1247"/>
              <a:chOff x="3174" y="2656"/>
              <a:chExt cx="1549" cy="1351"/>
            </a:xfrm>
          </p:grpSpPr>
          <p:sp>
            <p:nvSpPr>
              <p:cNvPr id="16402" name="AutoShape 14"/>
              <p:cNvSpPr/>
              <p:nvPr/>
            </p:nvSpPr>
            <p:spPr>
              <a:xfrm>
                <a:off x="3187" y="2679"/>
                <a:ext cx="1536" cy="1328"/>
              </a:xfrm>
              <a:prstGeom prst="hexagon">
                <a:avLst>
                  <a:gd name="adj" fmla="val 28915"/>
                  <a:gd name="vf" fmla="val 115470"/>
                </a:avLst>
              </a:prstGeom>
              <a:solidFill>
                <a:srgbClr val="808080"/>
              </a:solidFill>
              <a:ln w="9525">
                <a:noFill/>
              </a:ln>
            </p:spPr>
            <p:txBody>
              <a:bodyPr wrap="none" anchor="ctr" anchorCtr="0"/>
              <a:p>
                <a:endParaRPr lang="zh-CN" altLang="en-US" dirty="0">
                  <a:latin typeface="Arial" panose="020B0604020202020204" pitchFamily="34" charset="0"/>
                </a:endParaRPr>
              </a:p>
            </p:txBody>
          </p:sp>
          <p:sp>
            <p:nvSpPr>
              <p:cNvPr id="16403" name="AutoShape 15"/>
              <p:cNvSpPr/>
              <p:nvPr/>
            </p:nvSpPr>
            <p:spPr>
              <a:xfrm>
                <a:off x="3174" y="2656"/>
                <a:ext cx="1536" cy="1328"/>
              </a:xfrm>
              <a:prstGeom prst="hexagon">
                <a:avLst>
                  <a:gd name="adj" fmla="val 28915"/>
                  <a:gd name="vf" fmla="val 115470"/>
                </a:avLst>
              </a:prstGeom>
              <a:gradFill rotWithShape="1">
                <a:gsLst>
                  <a:gs pos="0">
                    <a:srgbClr val="E6E6E6">
                      <a:alpha val="100000"/>
                    </a:srgbClr>
                  </a:gs>
                  <a:gs pos="7500">
                    <a:srgbClr val="7D8496">
                      <a:alpha val="100000"/>
                    </a:srgbClr>
                  </a:gs>
                  <a:gs pos="26500">
                    <a:srgbClr val="E6E6E6">
                      <a:alpha val="100000"/>
                    </a:srgbClr>
                  </a:gs>
                  <a:gs pos="34000">
                    <a:srgbClr val="7D8496">
                      <a:alpha val="100000"/>
                    </a:srgbClr>
                  </a:gs>
                  <a:gs pos="46500">
                    <a:srgbClr val="E6E6E6">
                      <a:alpha val="100000"/>
                    </a:srgbClr>
                  </a:gs>
                  <a:gs pos="50000">
                    <a:srgbClr val="FFFFFF">
                      <a:alpha val="100000"/>
                    </a:srgbClr>
                  </a:gs>
                  <a:gs pos="53500">
                    <a:srgbClr val="E6E6E6">
                      <a:alpha val="100000"/>
                    </a:srgbClr>
                  </a:gs>
                  <a:gs pos="66000">
                    <a:srgbClr val="7D8496">
                      <a:alpha val="100000"/>
                    </a:srgbClr>
                  </a:gs>
                  <a:gs pos="73500">
                    <a:srgbClr val="E6E6E6">
                      <a:alpha val="100000"/>
                    </a:srgbClr>
                  </a:gs>
                  <a:gs pos="92500">
                    <a:srgbClr val="7D8496">
                      <a:alpha val="100000"/>
                    </a:srgbClr>
                  </a:gs>
                  <a:gs pos="100000">
                    <a:srgbClr val="E6E6E6">
                      <a:alpha val="100000"/>
                    </a:srgbClr>
                  </a:gs>
                </a:gsLst>
                <a:lin ang="2700000" scaled="1"/>
                <a:tileRect/>
              </a:gradFill>
              <a:ln w="9525" cap="flat" cmpd="sng">
                <a:solidFill>
                  <a:srgbClr val="C0C0C0"/>
                </a:solidFill>
                <a:prstDash val="solid"/>
                <a:miter/>
                <a:headEnd type="none" w="med" len="med"/>
                <a:tailEnd type="none" w="med" len="med"/>
              </a:ln>
            </p:spPr>
            <p:txBody>
              <a:bodyPr wrap="none" anchor="ctr" anchorCtr="0"/>
              <a:p>
                <a:endParaRPr lang="zh-CN" altLang="en-US" dirty="0">
                  <a:latin typeface="Arial" panose="020B0604020202020204" pitchFamily="34" charset="0"/>
                </a:endParaRPr>
              </a:p>
            </p:txBody>
          </p:sp>
          <p:sp>
            <p:nvSpPr>
              <p:cNvPr id="16404" name="AutoShape 16"/>
              <p:cNvSpPr/>
              <p:nvPr/>
            </p:nvSpPr>
            <p:spPr>
              <a:xfrm>
                <a:off x="3264" y="2736"/>
                <a:ext cx="1350" cy="1168"/>
              </a:xfrm>
              <a:prstGeom prst="hexagon">
                <a:avLst>
                  <a:gd name="adj" fmla="val 28895"/>
                  <a:gd name="vf" fmla="val 115470"/>
                </a:avLst>
              </a:prstGeom>
              <a:solidFill>
                <a:srgbClr val="00FF99"/>
              </a:solidFill>
              <a:ln w="9525" cap="flat" cmpd="sng">
                <a:solidFill>
                  <a:schemeClr val="tx1"/>
                </a:solidFill>
                <a:prstDash val="solid"/>
                <a:miter/>
                <a:headEnd type="none" w="med" len="med"/>
                <a:tailEnd type="none" w="med" len="med"/>
              </a:ln>
            </p:spPr>
            <p:txBody>
              <a:bodyPr wrap="none" anchor="ctr" anchorCtr="0"/>
              <a:p>
                <a:endParaRPr lang="zh-CN" altLang="en-US" dirty="0">
                  <a:latin typeface="Arial" panose="020B0604020202020204" pitchFamily="34" charset="0"/>
                </a:endParaRPr>
              </a:p>
            </p:txBody>
          </p:sp>
        </p:grpSp>
      </p:grpSp>
      <p:sp>
        <p:nvSpPr>
          <p:cNvPr id="86" name="圆角矩形 85"/>
          <p:cNvSpPr/>
          <p:nvPr/>
        </p:nvSpPr>
        <p:spPr>
          <a:xfrm>
            <a:off x="6786563" y="285750"/>
            <a:ext cx="2179638" cy="457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800" b="1" i="0" u="none" strike="noStrike" kern="1200" cap="none" spc="0" normalizeH="0" baseline="0" noProof="0" dirty="0">
                <a:ln>
                  <a:noFill/>
                </a:ln>
                <a:solidFill>
                  <a:schemeClr val="lt1"/>
                </a:solidFill>
                <a:effectLst/>
                <a:uLnTx/>
                <a:uFillTx/>
                <a:latin typeface="+mn-lt"/>
                <a:ea typeface="+mn-ea"/>
                <a:cs typeface="+mn-cs"/>
              </a:rPr>
              <a:t>内容框架</a:t>
            </a:r>
            <a:r>
              <a:rPr kumimoji="0" lang="en-US" altLang="zh-CN" sz="1800" b="1" i="0" u="none" strike="noStrike" kern="1200" cap="none" spc="0" normalizeH="0" baseline="0" noProof="0" dirty="0">
                <a:ln>
                  <a:noFill/>
                </a:ln>
                <a:solidFill>
                  <a:schemeClr val="lt1"/>
                </a:solidFill>
                <a:effectLst/>
                <a:uLnTx/>
                <a:uFillTx/>
                <a:latin typeface="+mn-lt"/>
                <a:ea typeface="+mn-ea"/>
                <a:cs typeface="+mn-cs"/>
              </a:rPr>
              <a:t>-</a:t>
            </a:r>
            <a:r>
              <a:rPr kumimoji="0" lang="zh-CN" altLang="en-US" sz="1800" b="1" i="0" u="none" strike="noStrike" kern="1200" cap="none" spc="0" normalizeH="0" baseline="0" noProof="0" dirty="0">
                <a:ln>
                  <a:noFill/>
                </a:ln>
                <a:solidFill>
                  <a:schemeClr val="lt1"/>
                </a:solidFill>
                <a:effectLst/>
                <a:uLnTx/>
                <a:uFillTx/>
                <a:latin typeface="+mn-lt"/>
                <a:ea typeface="+mn-ea"/>
                <a:cs typeface="+mn-cs"/>
              </a:rPr>
              <a:t>板块构架</a:t>
            </a:r>
            <a:endParaRPr kumimoji="0" lang="zh-CN" altLang="en-US" sz="1800" b="1" i="0" u="none" strike="noStrike" kern="1200" cap="none" spc="0" normalizeH="0" baseline="0" noProof="0" dirty="0">
              <a:ln>
                <a:noFill/>
              </a:ln>
              <a:solidFill>
                <a:schemeClr val="lt1"/>
              </a:solidFill>
              <a:effectLst/>
              <a:uLnTx/>
              <a:uFillTx/>
              <a:latin typeface="+mn-lt"/>
              <a:ea typeface="+mn-ea"/>
              <a:cs typeface="+mn-cs"/>
            </a:endParaRPr>
          </a:p>
        </p:txBody>
      </p:sp>
      <p:sp>
        <p:nvSpPr>
          <p:cNvPr id="16391" name="Text Box 11"/>
          <p:cNvSpPr txBox="1"/>
          <p:nvPr/>
        </p:nvSpPr>
        <p:spPr>
          <a:xfrm>
            <a:off x="1601788" y="3146425"/>
            <a:ext cx="1422400" cy="460375"/>
          </a:xfrm>
          <a:prstGeom prst="rect">
            <a:avLst/>
          </a:prstGeom>
          <a:noFill/>
          <a:ln w="9525">
            <a:noFill/>
          </a:ln>
        </p:spPr>
        <p:txBody>
          <a:bodyPr wrap="none">
            <a:spAutoFit/>
          </a:bodyPr>
          <a:p>
            <a:pPr algn="ctr" eaLnBrk="0" hangingPunct="0"/>
            <a:r>
              <a:rPr lang="zh-CN" altLang="en-US" sz="2400" b="1" dirty="0">
                <a:solidFill>
                  <a:srgbClr val="008080"/>
                </a:solidFill>
                <a:latin typeface="Arial" panose="020B0604020202020204" pitchFamily="34" charset="0"/>
              </a:rPr>
              <a:t>综合频道</a:t>
            </a:r>
            <a:endParaRPr lang="en-US" altLang="zh-CN" sz="2400" b="1" dirty="0">
              <a:solidFill>
                <a:srgbClr val="008080"/>
              </a:solidFill>
              <a:latin typeface="Arial" panose="020B0604020202020204" pitchFamily="34" charset="0"/>
            </a:endParaRPr>
          </a:p>
        </p:txBody>
      </p:sp>
      <p:sp>
        <p:nvSpPr>
          <p:cNvPr id="16392" name="Text Box 11"/>
          <p:cNvSpPr txBox="1"/>
          <p:nvPr/>
        </p:nvSpPr>
        <p:spPr>
          <a:xfrm>
            <a:off x="3402013" y="3146425"/>
            <a:ext cx="1422400" cy="461963"/>
          </a:xfrm>
          <a:prstGeom prst="rect">
            <a:avLst/>
          </a:prstGeom>
          <a:noFill/>
          <a:ln w="9525">
            <a:noFill/>
          </a:ln>
        </p:spPr>
        <p:txBody>
          <a:bodyPr wrap="none">
            <a:spAutoFit/>
          </a:bodyPr>
          <a:p>
            <a:pPr algn="ctr" eaLnBrk="0" hangingPunct="0"/>
            <a:r>
              <a:rPr lang="zh-CN" altLang="en-US" sz="2400" b="1" dirty="0">
                <a:solidFill>
                  <a:srgbClr val="008080"/>
                </a:solidFill>
                <a:latin typeface="Arial" panose="020B0604020202020204" pitchFamily="34" charset="0"/>
              </a:rPr>
              <a:t>宏观频道</a:t>
            </a:r>
            <a:endParaRPr lang="en-US" altLang="zh-CN" sz="2400" b="1" dirty="0">
              <a:solidFill>
                <a:srgbClr val="008080"/>
              </a:solidFill>
              <a:latin typeface="Arial" panose="020B0604020202020204" pitchFamily="34" charset="0"/>
            </a:endParaRPr>
          </a:p>
        </p:txBody>
      </p:sp>
      <p:sp>
        <p:nvSpPr>
          <p:cNvPr id="16393" name="Text Box 11"/>
          <p:cNvSpPr txBox="1"/>
          <p:nvPr/>
        </p:nvSpPr>
        <p:spPr>
          <a:xfrm>
            <a:off x="5202238" y="3146425"/>
            <a:ext cx="1422400" cy="461963"/>
          </a:xfrm>
          <a:prstGeom prst="rect">
            <a:avLst/>
          </a:prstGeom>
          <a:noFill/>
          <a:ln w="9525">
            <a:noFill/>
          </a:ln>
        </p:spPr>
        <p:txBody>
          <a:bodyPr wrap="none">
            <a:spAutoFit/>
          </a:bodyPr>
          <a:p>
            <a:pPr algn="ctr" eaLnBrk="0" hangingPunct="0"/>
            <a:r>
              <a:rPr lang="zh-CN" altLang="en-US" sz="2400" b="1" dirty="0">
                <a:solidFill>
                  <a:srgbClr val="008080"/>
                </a:solidFill>
                <a:latin typeface="Arial" panose="020B0604020202020204" pitchFamily="34" charset="0"/>
              </a:rPr>
              <a:t>金融频道</a:t>
            </a:r>
            <a:endParaRPr lang="en-US" altLang="zh-CN" sz="2400" b="1" dirty="0">
              <a:solidFill>
                <a:srgbClr val="008080"/>
              </a:solidFill>
              <a:latin typeface="Arial" panose="020B0604020202020204" pitchFamily="34" charset="0"/>
            </a:endParaRPr>
          </a:p>
        </p:txBody>
      </p:sp>
      <p:sp>
        <p:nvSpPr>
          <p:cNvPr id="16394" name="Text Box 11"/>
          <p:cNvSpPr txBox="1"/>
          <p:nvPr/>
        </p:nvSpPr>
        <p:spPr>
          <a:xfrm>
            <a:off x="7002463" y="3146425"/>
            <a:ext cx="1422400" cy="461963"/>
          </a:xfrm>
          <a:prstGeom prst="rect">
            <a:avLst/>
          </a:prstGeom>
          <a:noFill/>
          <a:ln w="9525">
            <a:noFill/>
          </a:ln>
        </p:spPr>
        <p:txBody>
          <a:bodyPr wrap="none">
            <a:spAutoFit/>
          </a:bodyPr>
          <a:p>
            <a:pPr algn="ctr" eaLnBrk="0" hangingPunct="0"/>
            <a:r>
              <a:rPr lang="zh-CN" altLang="en-US" sz="2400" b="1" dirty="0">
                <a:solidFill>
                  <a:srgbClr val="008080"/>
                </a:solidFill>
                <a:latin typeface="Arial" panose="020B0604020202020204" pitchFamily="34" charset="0"/>
              </a:rPr>
              <a:t>行业频道</a:t>
            </a:r>
            <a:endParaRPr lang="en-US" altLang="zh-CN" sz="2400" b="1" dirty="0">
              <a:solidFill>
                <a:srgbClr val="008080"/>
              </a:solidFill>
              <a:latin typeface="Arial" panose="020B0604020202020204" pitchFamily="34" charset="0"/>
            </a:endParaRPr>
          </a:p>
        </p:txBody>
      </p:sp>
      <p:sp>
        <p:nvSpPr>
          <p:cNvPr id="16395" name="Text Box 11"/>
          <p:cNvSpPr txBox="1"/>
          <p:nvPr/>
        </p:nvSpPr>
        <p:spPr>
          <a:xfrm>
            <a:off x="666750" y="4730750"/>
            <a:ext cx="1420813" cy="460375"/>
          </a:xfrm>
          <a:prstGeom prst="rect">
            <a:avLst/>
          </a:prstGeom>
          <a:noFill/>
          <a:ln w="9525">
            <a:noFill/>
          </a:ln>
        </p:spPr>
        <p:txBody>
          <a:bodyPr wrap="none">
            <a:spAutoFit/>
          </a:bodyPr>
          <a:p>
            <a:pPr algn="ctr" eaLnBrk="0" hangingPunct="0"/>
            <a:r>
              <a:rPr lang="zh-CN" altLang="en-US" sz="2400" b="1" dirty="0">
                <a:solidFill>
                  <a:srgbClr val="FFC000"/>
                </a:solidFill>
                <a:latin typeface="Arial" panose="020B0604020202020204" pitchFamily="34" charset="0"/>
              </a:rPr>
              <a:t>地区频道</a:t>
            </a:r>
            <a:endParaRPr lang="en-US" altLang="zh-CN" sz="2400" b="1" dirty="0">
              <a:solidFill>
                <a:srgbClr val="FFC000"/>
              </a:solidFill>
              <a:latin typeface="Arial" panose="020B0604020202020204" pitchFamily="34" charset="0"/>
            </a:endParaRPr>
          </a:p>
        </p:txBody>
      </p:sp>
      <p:sp>
        <p:nvSpPr>
          <p:cNvPr id="16396" name="Text Box 11"/>
          <p:cNvSpPr txBox="1"/>
          <p:nvPr/>
        </p:nvSpPr>
        <p:spPr>
          <a:xfrm>
            <a:off x="2465388" y="4730750"/>
            <a:ext cx="1422400" cy="460375"/>
          </a:xfrm>
          <a:prstGeom prst="rect">
            <a:avLst/>
          </a:prstGeom>
          <a:noFill/>
          <a:ln w="9525">
            <a:noFill/>
          </a:ln>
        </p:spPr>
        <p:txBody>
          <a:bodyPr wrap="none">
            <a:spAutoFit/>
          </a:bodyPr>
          <a:p>
            <a:pPr algn="ctr" eaLnBrk="0" hangingPunct="0"/>
            <a:r>
              <a:rPr lang="zh-CN" altLang="en-US" sz="2400" b="1" dirty="0">
                <a:solidFill>
                  <a:srgbClr val="92D050"/>
                </a:solidFill>
                <a:latin typeface="Arial" panose="020B0604020202020204" pitchFamily="34" charset="0"/>
              </a:rPr>
              <a:t>国际频道</a:t>
            </a:r>
            <a:endParaRPr lang="en-US" altLang="zh-CN" sz="2400" b="1" dirty="0">
              <a:solidFill>
                <a:srgbClr val="92D050"/>
              </a:solidFill>
              <a:latin typeface="Arial" panose="020B0604020202020204" pitchFamily="34" charset="0"/>
            </a:endParaRPr>
          </a:p>
        </p:txBody>
      </p:sp>
      <p:sp>
        <p:nvSpPr>
          <p:cNvPr id="16397" name="Text Box 11"/>
          <p:cNvSpPr txBox="1"/>
          <p:nvPr/>
        </p:nvSpPr>
        <p:spPr>
          <a:xfrm>
            <a:off x="4265613" y="4730750"/>
            <a:ext cx="1422400" cy="461963"/>
          </a:xfrm>
          <a:prstGeom prst="rect">
            <a:avLst/>
          </a:prstGeom>
          <a:noFill/>
          <a:ln w="9525">
            <a:noFill/>
          </a:ln>
        </p:spPr>
        <p:txBody>
          <a:bodyPr wrap="none">
            <a:spAutoFit/>
          </a:bodyPr>
          <a:p>
            <a:pPr algn="ctr" eaLnBrk="0" hangingPunct="0"/>
            <a:r>
              <a:rPr lang="zh-CN" altLang="en-US" sz="2400" b="1" dirty="0">
                <a:solidFill>
                  <a:srgbClr val="FFC000"/>
                </a:solidFill>
                <a:latin typeface="Arial" panose="020B0604020202020204" pitchFamily="34" charset="0"/>
              </a:rPr>
              <a:t>每日焦点</a:t>
            </a:r>
            <a:endParaRPr lang="en-US" altLang="zh-CN" sz="2400" b="1" dirty="0">
              <a:solidFill>
                <a:srgbClr val="FFC000"/>
              </a:solidFill>
              <a:latin typeface="Arial" panose="020B0604020202020204" pitchFamily="34" charset="0"/>
            </a:endParaRPr>
          </a:p>
        </p:txBody>
      </p:sp>
      <p:sp>
        <p:nvSpPr>
          <p:cNvPr id="16398" name="Text Box 11"/>
          <p:cNvSpPr txBox="1"/>
          <p:nvPr/>
        </p:nvSpPr>
        <p:spPr>
          <a:xfrm>
            <a:off x="6065838" y="4730750"/>
            <a:ext cx="1422400" cy="461963"/>
          </a:xfrm>
          <a:prstGeom prst="rect">
            <a:avLst/>
          </a:prstGeom>
          <a:noFill/>
          <a:ln w="9525">
            <a:noFill/>
          </a:ln>
        </p:spPr>
        <p:txBody>
          <a:bodyPr wrap="none">
            <a:spAutoFit/>
          </a:bodyPr>
          <a:p>
            <a:pPr algn="ctr" eaLnBrk="0" hangingPunct="0"/>
            <a:r>
              <a:rPr lang="zh-CN" altLang="en-US" sz="2400" b="1" dirty="0">
                <a:solidFill>
                  <a:srgbClr val="008080"/>
                </a:solidFill>
                <a:latin typeface="Arial" panose="020B0604020202020204" pitchFamily="34" charset="0"/>
              </a:rPr>
              <a:t>行情要报</a:t>
            </a:r>
            <a:endParaRPr lang="en-US" altLang="zh-CN" sz="2400" b="1" dirty="0">
              <a:solidFill>
                <a:srgbClr val="008080"/>
              </a:solidFill>
              <a:latin typeface="Arial" panose="020B0604020202020204" pitchFamily="34" charset="0"/>
            </a:endParaRPr>
          </a:p>
        </p:txBody>
      </p:sp>
      <p:sp>
        <p:nvSpPr>
          <p:cNvPr id="16399" name="Rectangle 3"/>
          <p:cNvSpPr txBox="1"/>
          <p:nvPr/>
        </p:nvSpPr>
        <p:spPr>
          <a:xfrm>
            <a:off x="684213" y="1196975"/>
            <a:ext cx="7920037" cy="936625"/>
          </a:xfrm>
          <a:prstGeom prst="rect">
            <a:avLst/>
          </a:prstGeom>
          <a:solidFill>
            <a:schemeClr val="bg1"/>
          </a:solidFill>
          <a:ln w="9525">
            <a:noFill/>
          </a:ln>
        </p:spPr>
        <p:txBody>
          <a:bodyPr/>
          <a:p>
            <a:pPr>
              <a:lnSpc>
                <a:spcPct val="140000"/>
              </a:lnSpc>
              <a:spcBef>
                <a:spcPct val="20000"/>
              </a:spcBef>
              <a:spcAft>
                <a:spcPts val="1200"/>
              </a:spcAft>
            </a:pPr>
            <a:r>
              <a:rPr lang="zh-CN" altLang="en-US" sz="2000" b="1" dirty="0">
                <a:solidFill>
                  <a:srgbClr val="009999"/>
                </a:solidFill>
                <a:latin typeface="幼圆" panose="02010509060101010101" pitchFamily="49" charset="-122"/>
                <a:ea typeface="幼圆" panose="02010509060101010101" pitchFamily="49" charset="-122"/>
              </a:rPr>
              <a:t>   </a:t>
            </a:r>
            <a:r>
              <a:rPr lang="en-US" altLang="zh-CN" sz="2000" b="1" dirty="0">
                <a:solidFill>
                  <a:srgbClr val="009999"/>
                </a:solidFill>
                <a:latin typeface="幼圆" panose="02010509060101010101" pitchFamily="49" charset="-122"/>
                <a:ea typeface="幼圆" panose="02010509060101010101" pitchFamily="49" charset="-122"/>
              </a:rPr>
              <a:t>《</a:t>
            </a:r>
            <a:r>
              <a:rPr lang="zh-CN" altLang="en-US" sz="2000" b="1" dirty="0">
                <a:solidFill>
                  <a:srgbClr val="009999"/>
                </a:solidFill>
                <a:latin typeface="幼圆" panose="02010509060101010101" pitchFamily="49" charset="-122"/>
                <a:ea typeface="幼圆" panose="02010509060101010101" pitchFamily="49" charset="-122"/>
              </a:rPr>
              <a:t>中经专网</a:t>
            </a:r>
            <a:r>
              <a:rPr lang="en-US" altLang="zh-CN" sz="2000" b="1" dirty="0">
                <a:solidFill>
                  <a:srgbClr val="009999"/>
                </a:solidFill>
                <a:latin typeface="幼圆" panose="02010509060101010101" pitchFamily="49" charset="-122"/>
                <a:ea typeface="幼圆" panose="02010509060101010101" pitchFamily="49" charset="-122"/>
              </a:rPr>
              <a:t>》</a:t>
            </a:r>
            <a:r>
              <a:rPr lang="zh-CN" altLang="en-US" sz="2000" b="1" dirty="0">
                <a:solidFill>
                  <a:srgbClr val="009999"/>
                </a:solidFill>
                <a:latin typeface="幼圆" panose="02010509060101010101" pitchFamily="49" charset="-122"/>
                <a:ea typeface="幼圆" panose="02010509060101010101" pitchFamily="49" charset="-122"/>
              </a:rPr>
              <a:t>以经济信息领域为主要划分标准，构建了八大板块的内容框架，包括：</a:t>
            </a:r>
            <a:endParaRPr lang="zh-CN" altLang="en-US" sz="2000" dirty="0">
              <a:solidFill>
                <a:srgbClr val="009999"/>
              </a:solidFill>
              <a:latin typeface="幼圆" panose="02010509060101010101" pitchFamily="49" charset="-122"/>
              <a:ea typeface="幼圆" panose="02010509060101010101" pitchFamily="49" charset="-122"/>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17410" name="Group 4"/>
          <p:cNvGrpSpPr/>
          <p:nvPr/>
        </p:nvGrpSpPr>
        <p:grpSpPr>
          <a:xfrm>
            <a:off x="1042988" y="2268538"/>
            <a:ext cx="6538912" cy="3808412"/>
            <a:chOff x="371" y="1523"/>
            <a:chExt cx="4119" cy="2399"/>
          </a:xfrm>
        </p:grpSpPr>
        <p:sp>
          <p:nvSpPr>
            <p:cNvPr id="5" name="Oval 6"/>
            <p:cNvSpPr>
              <a:spLocks noChangeArrowheads="1"/>
            </p:cNvSpPr>
            <p:nvPr/>
          </p:nvSpPr>
          <p:spPr bwMode="gray">
            <a:xfrm>
              <a:off x="1544" y="2228"/>
              <a:ext cx="2399" cy="960"/>
            </a:xfrm>
            <a:prstGeom prst="ellipse">
              <a:avLst/>
            </a:prstGeom>
            <a:gradFill rotWithShape="1">
              <a:gsLst>
                <a:gs pos="0">
                  <a:schemeClr val="bg2"/>
                </a:gs>
                <a:gs pos="100000">
                  <a:schemeClr val="bg2">
                    <a:gamma/>
                    <a:tint val="0"/>
                    <a:invGamma/>
                  </a:schemeClr>
                </a:gs>
              </a:gsLst>
              <a:lin ang="2700000" scaled="1"/>
            </a:gradFill>
            <a:ln w="9525" algn="ctr">
              <a:noFill/>
              <a:rou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7426" name="Line 9"/>
            <p:cNvSpPr/>
            <p:nvPr/>
          </p:nvSpPr>
          <p:spPr>
            <a:xfrm flipH="1" flipV="1">
              <a:off x="1936" y="2496"/>
              <a:ext cx="828" cy="903"/>
            </a:xfrm>
            <a:prstGeom prst="line">
              <a:avLst/>
            </a:prstGeom>
            <a:ln w="76200" cap="flat" cmpd="sng">
              <a:solidFill>
                <a:schemeClr val="bg2"/>
              </a:solidFill>
              <a:prstDash val="solid"/>
              <a:headEnd type="none" w="med" len="med"/>
              <a:tailEnd type="none" w="med" len="med"/>
            </a:ln>
          </p:spPr>
        </p:sp>
        <p:sp>
          <p:nvSpPr>
            <p:cNvPr id="17427" name="Oval 12"/>
            <p:cNvSpPr/>
            <p:nvPr/>
          </p:nvSpPr>
          <p:spPr>
            <a:xfrm rot="-417327">
              <a:off x="1371" y="1913"/>
              <a:ext cx="2157" cy="1037"/>
            </a:xfrm>
            <a:prstGeom prst="ellipse">
              <a:avLst/>
            </a:prstGeom>
            <a:gradFill rotWithShape="1">
              <a:gsLst>
                <a:gs pos="0">
                  <a:srgbClr val="008080"/>
                </a:gs>
                <a:gs pos="100000">
                  <a:srgbClr val="99FFCC"/>
                </a:gs>
              </a:gsLst>
              <a:lin ang="2700000" scaled="1"/>
              <a:tileRect/>
            </a:gradFill>
            <a:ln w="9525" cap="flat" cmpd="sng">
              <a:prstDash val="solid"/>
              <a:headEnd type="none" w="med" len="med"/>
              <a:tailEnd type="none" w="med" len="med"/>
            </a:ln>
            <a:scene3d>
              <a:camera prst="legacyPerspectiveBottom">
                <a:rot lat="0" lon="0" rev="0"/>
              </a:camera>
              <a:lightRig rig="legacyFlat1" dir="t"/>
            </a:scene3d>
            <a:sp3d extrusionH="887400" prstMaterial="legacyMatte">
              <a:bevelT w="13500" h="13500" prst="angle"/>
              <a:bevelB w="13500" h="13500" prst="angle"/>
              <a:extrusionClr>
                <a:srgbClr val="009999"/>
              </a:extrusionClr>
            </a:sp3d>
          </p:spPr>
          <p:txBody>
            <a:bodyPr wrap="none" anchor="ctr" anchorCtr="0">
              <a:flatTx/>
            </a:bodyPr>
            <a:p>
              <a:endParaRPr lang="zh-CN" altLang="en-US" dirty="0">
                <a:latin typeface="Arial" panose="020B0604020202020204" pitchFamily="34" charset="0"/>
              </a:endParaRPr>
            </a:p>
          </p:txBody>
        </p:sp>
        <p:sp>
          <p:nvSpPr>
            <p:cNvPr id="17428" name="Oval 13"/>
            <p:cNvSpPr/>
            <p:nvPr/>
          </p:nvSpPr>
          <p:spPr>
            <a:xfrm rot="-342635">
              <a:off x="563" y="1681"/>
              <a:ext cx="3927" cy="1911"/>
            </a:xfrm>
            <a:prstGeom prst="ellipse">
              <a:avLst/>
            </a:prstGeom>
            <a:noFill/>
            <a:ln w="57150" cap="flat" cmpd="sng">
              <a:solidFill>
                <a:schemeClr val="bg2"/>
              </a:solidFill>
              <a:prstDash val="solid"/>
              <a:headEnd type="none" w="med" len="med"/>
              <a:tailEnd type="none" w="med" len="med"/>
            </a:ln>
          </p:spPr>
          <p:txBody>
            <a:bodyPr wrap="none" anchor="ctr" anchorCtr="0"/>
            <a:p>
              <a:endParaRPr lang="zh-CN" altLang="en-US" dirty="0">
                <a:latin typeface="Arial" panose="020B0604020202020204" pitchFamily="34" charset="0"/>
              </a:endParaRPr>
            </a:p>
          </p:txBody>
        </p:sp>
        <p:sp>
          <p:nvSpPr>
            <p:cNvPr id="17429" name="Oval 14"/>
            <p:cNvSpPr/>
            <p:nvPr/>
          </p:nvSpPr>
          <p:spPr>
            <a:xfrm rot="-342635">
              <a:off x="541" y="1677"/>
              <a:ext cx="3937" cy="1893"/>
            </a:xfrm>
            <a:prstGeom prst="ellipse">
              <a:avLst/>
            </a:prstGeom>
            <a:noFill/>
            <a:ln w="38100" cap="flat" cmpd="sng">
              <a:solidFill>
                <a:schemeClr val="bg2"/>
              </a:solidFill>
              <a:prstDash val="solid"/>
              <a:headEnd type="none" w="med" len="med"/>
              <a:tailEnd type="none" w="med" len="med"/>
            </a:ln>
          </p:spPr>
          <p:txBody>
            <a:bodyPr wrap="none" anchor="ctr" anchorCtr="0"/>
            <a:p>
              <a:endParaRPr lang="zh-CN" altLang="en-US" dirty="0">
                <a:latin typeface="Arial" panose="020B0604020202020204" pitchFamily="34" charset="0"/>
              </a:endParaRPr>
            </a:p>
          </p:txBody>
        </p:sp>
        <p:sp>
          <p:nvSpPr>
            <p:cNvPr id="17430" name="Text Box 15"/>
            <p:cNvSpPr txBox="1"/>
            <p:nvPr/>
          </p:nvSpPr>
          <p:spPr>
            <a:xfrm>
              <a:off x="1732" y="2254"/>
              <a:ext cx="1451" cy="330"/>
            </a:xfrm>
            <a:prstGeom prst="rect">
              <a:avLst/>
            </a:prstGeom>
            <a:noFill/>
            <a:ln w="9525">
              <a:noFill/>
            </a:ln>
          </p:spPr>
          <p:txBody>
            <a:bodyPr>
              <a:spAutoFit/>
            </a:bodyPr>
            <a:p>
              <a:pPr eaLnBrk="0" hangingPunct="0"/>
              <a:r>
                <a:rPr lang="zh-CN" altLang="en-US" sz="2800" b="1" dirty="0">
                  <a:solidFill>
                    <a:srgbClr val="C00000"/>
                  </a:solidFill>
                  <a:latin typeface="幼圆" panose="02010509060101010101" pitchFamily="49" charset="-122"/>
                  <a:ea typeface="幼圆" panose="02010509060101010101" pitchFamily="49" charset="-122"/>
                </a:rPr>
                <a:t>核 心 板 块</a:t>
              </a:r>
              <a:endParaRPr lang="en-US" altLang="zh-CN" sz="2800" b="1" dirty="0">
                <a:solidFill>
                  <a:srgbClr val="C00000"/>
                </a:solidFill>
                <a:latin typeface="幼圆" panose="02010509060101010101" pitchFamily="49" charset="-122"/>
                <a:ea typeface="幼圆" panose="02010509060101010101" pitchFamily="49" charset="-122"/>
              </a:endParaRPr>
            </a:p>
          </p:txBody>
        </p:sp>
        <p:grpSp>
          <p:nvGrpSpPr>
            <p:cNvPr id="17431" name="Group 16"/>
            <p:cNvGrpSpPr/>
            <p:nvPr/>
          </p:nvGrpSpPr>
          <p:grpSpPr>
            <a:xfrm rot="-395355">
              <a:off x="410" y="2131"/>
              <a:ext cx="887" cy="406"/>
              <a:chOff x="3400" y="-82"/>
              <a:chExt cx="2075" cy="653"/>
            </a:xfrm>
          </p:grpSpPr>
          <p:sp>
            <p:nvSpPr>
              <p:cNvPr id="17447" name="Oval 17"/>
              <p:cNvSpPr/>
              <p:nvPr/>
            </p:nvSpPr>
            <p:spPr>
              <a:xfrm>
                <a:off x="3400" y="-10"/>
                <a:ext cx="1957" cy="581"/>
              </a:xfrm>
              <a:prstGeom prst="ellipse">
                <a:avLst/>
              </a:prstGeom>
              <a:gradFill rotWithShape="1">
                <a:gsLst>
                  <a:gs pos="0">
                    <a:srgbClr val="6B6B6B"/>
                  </a:gs>
                  <a:gs pos="50000">
                    <a:srgbClr val="C0C0C0"/>
                  </a:gs>
                  <a:gs pos="100000">
                    <a:srgbClr val="6B6B6B"/>
                  </a:gs>
                </a:gsLst>
                <a:lin ang="0" scaled="1"/>
                <a:tileRect/>
              </a:gradFill>
              <a:ln w="9525">
                <a:noFill/>
              </a:ln>
            </p:spPr>
            <p:txBody>
              <a:bodyPr wrap="none" anchor="ctr" anchorCtr="0"/>
              <a:p>
                <a:endParaRPr lang="zh-CN" altLang="en-US" dirty="0">
                  <a:latin typeface="Arial" panose="020B0604020202020204" pitchFamily="34" charset="0"/>
                </a:endParaRPr>
              </a:p>
            </p:txBody>
          </p:sp>
          <p:sp>
            <p:nvSpPr>
              <p:cNvPr id="17448" name="Oval 18"/>
              <p:cNvSpPr/>
              <p:nvPr/>
            </p:nvSpPr>
            <p:spPr>
              <a:xfrm>
                <a:off x="3414" y="-82"/>
                <a:ext cx="2061" cy="581"/>
              </a:xfrm>
              <a:prstGeom prst="ellipse">
                <a:avLst/>
              </a:prstGeom>
              <a:gradFill rotWithShape="1">
                <a:gsLst>
                  <a:gs pos="0">
                    <a:srgbClr val="C0C0C0"/>
                  </a:gs>
                  <a:gs pos="100000">
                    <a:srgbClr val="EAEAEA"/>
                  </a:gs>
                </a:gsLst>
                <a:lin ang="5400000" scaled="1"/>
                <a:tileRect/>
              </a:gradFill>
              <a:ln w="9525">
                <a:noFill/>
              </a:ln>
            </p:spPr>
            <p:txBody>
              <a:bodyPr wrap="none" anchor="ctr" anchorCtr="0"/>
              <a:p>
                <a:r>
                  <a:rPr lang="en-US" altLang="zh-CN" sz="1600" dirty="0">
                    <a:solidFill>
                      <a:srgbClr val="008080"/>
                    </a:solidFill>
                    <a:latin typeface="Arial" panose="020B0604020202020204" pitchFamily="34" charset="0"/>
                  </a:rPr>
                  <a:t>8.</a:t>
                </a:r>
                <a:r>
                  <a:rPr lang="zh-CN" altLang="en-US" sz="1600" dirty="0">
                    <a:solidFill>
                      <a:srgbClr val="008080"/>
                    </a:solidFill>
                    <a:latin typeface="Arial" panose="020B0604020202020204" pitchFamily="34" charset="0"/>
                  </a:rPr>
                  <a:t> 分析研究</a:t>
                </a:r>
                <a:endParaRPr lang="zh-CN" altLang="en-US" sz="1600" dirty="0">
                  <a:solidFill>
                    <a:srgbClr val="008080"/>
                  </a:solidFill>
                  <a:latin typeface="Arial" panose="020B0604020202020204" pitchFamily="34" charset="0"/>
                </a:endParaRPr>
              </a:p>
            </p:txBody>
          </p:sp>
        </p:grpSp>
        <p:grpSp>
          <p:nvGrpSpPr>
            <p:cNvPr id="17432" name="Group 19"/>
            <p:cNvGrpSpPr/>
            <p:nvPr/>
          </p:nvGrpSpPr>
          <p:grpSpPr>
            <a:xfrm rot="-325186">
              <a:off x="1304" y="1674"/>
              <a:ext cx="932" cy="273"/>
              <a:chOff x="3097" y="249"/>
              <a:chExt cx="2473" cy="629"/>
            </a:xfrm>
          </p:grpSpPr>
          <p:sp>
            <p:nvSpPr>
              <p:cNvPr id="17445" name="Oval 20"/>
              <p:cNvSpPr/>
              <p:nvPr/>
            </p:nvSpPr>
            <p:spPr>
              <a:xfrm>
                <a:off x="3099" y="297"/>
                <a:ext cx="1958" cy="581"/>
              </a:xfrm>
              <a:prstGeom prst="ellipse">
                <a:avLst/>
              </a:prstGeom>
              <a:gradFill rotWithShape="1">
                <a:gsLst>
                  <a:gs pos="0">
                    <a:srgbClr val="6B6B6B"/>
                  </a:gs>
                  <a:gs pos="50000">
                    <a:srgbClr val="C0C0C0"/>
                  </a:gs>
                  <a:gs pos="100000">
                    <a:srgbClr val="6B6B6B"/>
                  </a:gs>
                </a:gsLst>
                <a:lin ang="0" scaled="1"/>
                <a:tileRect/>
              </a:gradFill>
              <a:ln w="9525">
                <a:noFill/>
              </a:ln>
            </p:spPr>
            <p:txBody>
              <a:bodyPr wrap="none" anchor="ctr" anchorCtr="0"/>
              <a:p>
                <a:endParaRPr lang="zh-CN" altLang="en-US" dirty="0">
                  <a:latin typeface="Arial" panose="020B0604020202020204" pitchFamily="34" charset="0"/>
                </a:endParaRPr>
              </a:p>
            </p:txBody>
          </p:sp>
          <p:sp>
            <p:nvSpPr>
              <p:cNvPr id="17446" name="Oval 21"/>
              <p:cNvSpPr/>
              <p:nvPr/>
            </p:nvSpPr>
            <p:spPr>
              <a:xfrm>
                <a:off x="3097" y="249"/>
                <a:ext cx="2473" cy="581"/>
              </a:xfrm>
              <a:prstGeom prst="ellipse">
                <a:avLst/>
              </a:prstGeom>
              <a:gradFill rotWithShape="1">
                <a:gsLst>
                  <a:gs pos="0">
                    <a:srgbClr val="C0C0C0"/>
                  </a:gs>
                  <a:gs pos="100000">
                    <a:srgbClr val="EAEAEA"/>
                  </a:gs>
                </a:gsLst>
                <a:lin ang="5400000" scaled="1"/>
                <a:tileRect/>
              </a:gradFill>
              <a:ln w="9525">
                <a:noFill/>
              </a:ln>
            </p:spPr>
            <p:txBody>
              <a:bodyPr wrap="none" anchor="ctr" anchorCtr="0"/>
              <a:p>
                <a:r>
                  <a:rPr lang="en-US" altLang="zh-CN" sz="1600" dirty="0">
                    <a:solidFill>
                      <a:srgbClr val="008080"/>
                    </a:solidFill>
                    <a:latin typeface="Arial" panose="020B0604020202020204" pitchFamily="34" charset="0"/>
                  </a:rPr>
                  <a:t>1.</a:t>
                </a:r>
                <a:r>
                  <a:rPr lang="zh-CN" altLang="en-US" sz="1600" dirty="0">
                    <a:solidFill>
                      <a:srgbClr val="008080"/>
                    </a:solidFill>
                    <a:latin typeface="Arial" panose="020B0604020202020204" pitchFamily="34" charset="0"/>
                  </a:rPr>
                  <a:t> 动态快讯</a:t>
                </a:r>
                <a:endParaRPr lang="zh-CN" altLang="en-US" sz="1600" dirty="0">
                  <a:solidFill>
                    <a:srgbClr val="008080"/>
                  </a:solidFill>
                  <a:latin typeface="Arial" panose="020B0604020202020204" pitchFamily="34" charset="0"/>
                </a:endParaRPr>
              </a:p>
            </p:txBody>
          </p:sp>
        </p:grpSp>
        <p:grpSp>
          <p:nvGrpSpPr>
            <p:cNvPr id="17433" name="Group 22"/>
            <p:cNvGrpSpPr/>
            <p:nvPr/>
          </p:nvGrpSpPr>
          <p:grpSpPr>
            <a:xfrm rot="-254711">
              <a:off x="2579" y="1523"/>
              <a:ext cx="965" cy="368"/>
              <a:chOff x="2621" y="209"/>
              <a:chExt cx="2257" cy="664"/>
            </a:xfrm>
          </p:grpSpPr>
          <p:sp>
            <p:nvSpPr>
              <p:cNvPr id="17443" name="Oval 23"/>
              <p:cNvSpPr/>
              <p:nvPr/>
            </p:nvSpPr>
            <p:spPr>
              <a:xfrm>
                <a:off x="2621" y="291"/>
                <a:ext cx="1958" cy="582"/>
              </a:xfrm>
              <a:prstGeom prst="ellipse">
                <a:avLst/>
              </a:prstGeom>
              <a:gradFill rotWithShape="1">
                <a:gsLst>
                  <a:gs pos="0">
                    <a:srgbClr val="636363"/>
                  </a:gs>
                  <a:gs pos="50000">
                    <a:srgbClr val="B2B2B2"/>
                  </a:gs>
                  <a:gs pos="100000">
                    <a:srgbClr val="636363"/>
                  </a:gs>
                </a:gsLst>
                <a:lin ang="0" scaled="1"/>
                <a:tileRect/>
              </a:gradFill>
              <a:ln w="9525">
                <a:noFill/>
              </a:ln>
            </p:spPr>
            <p:txBody>
              <a:bodyPr wrap="none" anchor="ctr" anchorCtr="0"/>
              <a:p>
                <a:endParaRPr lang="zh-CN" altLang="en-US" dirty="0">
                  <a:latin typeface="Arial" panose="020B0604020202020204" pitchFamily="34" charset="0"/>
                </a:endParaRPr>
              </a:p>
            </p:txBody>
          </p:sp>
          <p:sp>
            <p:nvSpPr>
              <p:cNvPr id="17444" name="Oval 24"/>
              <p:cNvSpPr/>
              <p:nvPr/>
            </p:nvSpPr>
            <p:spPr>
              <a:xfrm>
                <a:off x="2631" y="209"/>
                <a:ext cx="2247" cy="581"/>
              </a:xfrm>
              <a:prstGeom prst="ellipse">
                <a:avLst/>
              </a:prstGeom>
              <a:gradFill rotWithShape="1">
                <a:gsLst>
                  <a:gs pos="0">
                    <a:srgbClr val="C0C0C0"/>
                  </a:gs>
                  <a:gs pos="100000">
                    <a:srgbClr val="EAEAEA"/>
                  </a:gs>
                </a:gsLst>
                <a:lin ang="5400000" scaled="1"/>
                <a:tileRect/>
              </a:gradFill>
              <a:ln w="9525">
                <a:noFill/>
              </a:ln>
            </p:spPr>
            <p:txBody>
              <a:bodyPr wrap="none" anchor="ctr" anchorCtr="0"/>
              <a:p>
                <a:r>
                  <a:rPr lang="en-US" altLang="zh-CN" sz="1600" dirty="0">
                    <a:solidFill>
                      <a:srgbClr val="008080"/>
                    </a:solidFill>
                    <a:latin typeface="Arial" panose="020B0604020202020204" pitchFamily="34" charset="0"/>
                  </a:rPr>
                  <a:t>2.</a:t>
                </a:r>
                <a:r>
                  <a:rPr lang="zh-CN" altLang="en-US" sz="1600" dirty="0">
                    <a:solidFill>
                      <a:srgbClr val="008080"/>
                    </a:solidFill>
                    <a:latin typeface="Arial" panose="020B0604020202020204" pitchFamily="34" charset="0"/>
                  </a:rPr>
                  <a:t> 法律法规</a:t>
                </a:r>
                <a:endParaRPr lang="zh-CN" altLang="en-US" sz="1600" dirty="0">
                  <a:solidFill>
                    <a:srgbClr val="008080"/>
                  </a:solidFill>
                  <a:latin typeface="Arial" panose="020B0604020202020204" pitchFamily="34" charset="0"/>
                </a:endParaRPr>
              </a:p>
            </p:txBody>
          </p:sp>
        </p:grpSp>
        <p:grpSp>
          <p:nvGrpSpPr>
            <p:cNvPr id="17434" name="Group 25"/>
            <p:cNvGrpSpPr/>
            <p:nvPr/>
          </p:nvGrpSpPr>
          <p:grpSpPr>
            <a:xfrm rot="-208054">
              <a:off x="3245" y="2920"/>
              <a:ext cx="1125" cy="577"/>
              <a:chOff x="1987" y="1110"/>
              <a:chExt cx="2034" cy="634"/>
            </a:xfrm>
          </p:grpSpPr>
          <p:sp>
            <p:nvSpPr>
              <p:cNvPr id="17441" name="Oval 26"/>
              <p:cNvSpPr/>
              <p:nvPr/>
            </p:nvSpPr>
            <p:spPr>
              <a:xfrm>
                <a:off x="2063" y="1163"/>
                <a:ext cx="1958" cy="581"/>
              </a:xfrm>
              <a:prstGeom prst="ellipse">
                <a:avLst/>
              </a:prstGeom>
              <a:gradFill rotWithShape="1">
                <a:gsLst>
                  <a:gs pos="0">
                    <a:srgbClr val="636363"/>
                  </a:gs>
                  <a:gs pos="50000">
                    <a:srgbClr val="B2B2B2"/>
                  </a:gs>
                  <a:gs pos="100000">
                    <a:srgbClr val="636363"/>
                  </a:gs>
                </a:gsLst>
                <a:lin ang="0" scaled="1"/>
                <a:tileRect/>
              </a:gradFill>
              <a:ln w="9525">
                <a:noFill/>
              </a:ln>
            </p:spPr>
            <p:txBody>
              <a:bodyPr wrap="none" anchor="ctr" anchorCtr="0"/>
              <a:p>
                <a:endParaRPr lang="zh-CN" altLang="en-US" dirty="0">
                  <a:latin typeface="Arial" panose="020B0604020202020204" pitchFamily="34" charset="0"/>
                </a:endParaRPr>
              </a:p>
            </p:txBody>
          </p:sp>
          <p:sp>
            <p:nvSpPr>
              <p:cNvPr id="17442" name="Oval 27"/>
              <p:cNvSpPr/>
              <p:nvPr/>
            </p:nvSpPr>
            <p:spPr>
              <a:xfrm>
                <a:off x="1987" y="1110"/>
                <a:ext cx="1959" cy="581"/>
              </a:xfrm>
              <a:prstGeom prst="ellipse">
                <a:avLst/>
              </a:prstGeom>
              <a:gradFill rotWithShape="1">
                <a:gsLst>
                  <a:gs pos="0">
                    <a:srgbClr val="C0C0C0"/>
                  </a:gs>
                  <a:gs pos="100000">
                    <a:srgbClr val="EAEAEA"/>
                  </a:gs>
                </a:gsLst>
                <a:lin ang="5400000" scaled="1"/>
                <a:tileRect/>
              </a:gradFill>
              <a:ln w="9525">
                <a:noFill/>
              </a:ln>
            </p:spPr>
            <p:txBody>
              <a:bodyPr wrap="none" anchor="ctr" anchorCtr="0"/>
              <a:p>
                <a:r>
                  <a:rPr lang="en-US" altLang="zh-CN" sz="1600" dirty="0">
                    <a:solidFill>
                      <a:srgbClr val="008080"/>
                    </a:solidFill>
                    <a:latin typeface="Arial" panose="020B0604020202020204" pitchFamily="34" charset="0"/>
                  </a:rPr>
                  <a:t>5.</a:t>
                </a:r>
                <a:r>
                  <a:rPr lang="zh-CN" altLang="en-US" sz="1600" dirty="0">
                    <a:solidFill>
                      <a:srgbClr val="008080"/>
                    </a:solidFill>
                    <a:latin typeface="Arial" panose="020B0604020202020204" pitchFamily="34" charset="0"/>
                  </a:rPr>
                  <a:t> 每周评论</a:t>
                </a:r>
                <a:endParaRPr lang="zh-CN" altLang="en-US" sz="1600" dirty="0">
                  <a:solidFill>
                    <a:srgbClr val="008080"/>
                  </a:solidFill>
                  <a:latin typeface="Arial" panose="020B0604020202020204" pitchFamily="34" charset="0"/>
                </a:endParaRPr>
              </a:p>
            </p:txBody>
          </p:sp>
        </p:grpSp>
        <p:grpSp>
          <p:nvGrpSpPr>
            <p:cNvPr id="17435" name="Group 28"/>
            <p:cNvGrpSpPr/>
            <p:nvPr/>
          </p:nvGrpSpPr>
          <p:grpSpPr>
            <a:xfrm rot="-198351">
              <a:off x="1664" y="3066"/>
              <a:ext cx="1514" cy="856"/>
              <a:chOff x="1908" y="272"/>
              <a:chExt cx="1984" cy="627"/>
            </a:xfrm>
          </p:grpSpPr>
          <p:sp>
            <p:nvSpPr>
              <p:cNvPr id="17439" name="Oval 29"/>
              <p:cNvSpPr/>
              <p:nvPr/>
            </p:nvSpPr>
            <p:spPr>
              <a:xfrm>
                <a:off x="1934" y="318"/>
                <a:ext cx="1958" cy="581"/>
              </a:xfrm>
              <a:prstGeom prst="ellipse">
                <a:avLst/>
              </a:prstGeom>
              <a:gradFill rotWithShape="1">
                <a:gsLst>
                  <a:gs pos="0">
                    <a:srgbClr val="636363"/>
                  </a:gs>
                  <a:gs pos="50000">
                    <a:srgbClr val="B2B2B2"/>
                  </a:gs>
                  <a:gs pos="100000">
                    <a:srgbClr val="636363"/>
                  </a:gs>
                </a:gsLst>
                <a:lin ang="0" scaled="1"/>
                <a:tileRect/>
              </a:gradFill>
              <a:ln w="9525">
                <a:noFill/>
              </a:ln>
            </p:spPr>
            <p:txBody>
              <a:bodyPr wrap="none" anchor="ctr" anchorCtr="0"/>
              <a:p>
                <a:endParaRPr lang="zh-CN" altLang="en-US" dirty="0">
                  <a:latin typeface="Arial" panose="020B0604020202020204" pitchFamily="34" charset="0"/>
                </a:endParaRPr>
              </a:p>
            </p:txBody>
          </p:sp>
          <p:sp>
            <p:nvSpPr>
              <p:cNvPr id="17440" name="Oval 30"/>
              <p:cNvSpPr/>
              <p:nvPr/>
            </p:nvSpPr>
            <p:spPr>
              <a:xfrm>
                <a:off x="1908" y="272"/>
                <a:ext cx="1959" cy="581"/>
              </a:xfrm>
              <a:prstGeom prst="ellipse">
                <a:avLst/>
              </a:prstGeom>
              <a:gradFill rotWithShape="1">
                <a:gsLst>
                  <a:gs pos="0">
                    <a:srgbClr val="C0C0C0"/>
                  </a:gs>
                  <a:gs pos="100000">
                    <a:srgbClr val="EAEAEA"/>
                  </a:gs>
                </a:gsLst>
                <a:lin ang="5400000" scaled="1"/>
                <a:tileRect/>
              </a:gradFill>
              <a:ln w="9525">
                <a:noFill/>
              </a:ln>
            </p:spPr>
            <p:txBody>
              <a:bodyPr wrap="none" anchor="ctr" anchorCtr="0"/>
              <a:p>
                <a:r>
                  <a:rPr lang="zh-CN" altLang="en-US" dirty="0">
                    <a:latin typeface="Arial" panose="020B0604020202020204" pitchFamily="34" charset="0"/>
                  </a:rPr>
                  <a:t>    </a:t>
                </a:r>
                <a:r>
                  <a:rPr lang="en-US" altLang="zh-CN" sz="1600" dirty="0">
                    <a:solidFill>
                      <a:srgbClr val="008080"/>
                    </a:solidFill>
                    <a:latin typeface="Arial" panose="020B0604020202020204" pitchFamily="34" charset="0"/>
                  </a:rPr>
                  <a:t>6.</a:t>
                </a:r>
                <a:r>
                  <a:rPr lang="zh-CN" altLang="en-US" sz="1600" dirty="0">
                    <a:solidFill>
                      <a:srgbClr val="008080"/>
                    </a:solidFill>
                    <a:latin typeface="Arial" panose="020B0604020202020204" pitchFamily="34" charset="0"/>
                  </a:rPr>
                  <a:t> 主编点评</a:t>
                </a:r>
                <a:endParaRPr lang="zh-CN" altLang="en-US" sz="1600" dirty="0">
                  <a:solidFill>
                    <a:srgbClr val="008080"/>
                  </a:solidFill>
                  <a:latin typeface="Arial" panose="020B0604020202020204" pitchFamily="34" charset="0"/>
                </a:endParaRPr>
              </a:p>
            </p:txBody>
          </p:sp>
        </p:grpSp>
        <p:grpSp>
          <p:nvGrpSpPr>
            <p:cNvPr id="17436" name="Group 31"/>
            <p:cNvGrpSpPr/>
            <p:nvPr/>
          </p:nvGrpSpPr>
          <p:grpSpPr>
            <a:xfrm rot="-293188">
              <a:off x="371" y="2863"/>
              <a:ext cx="1181" cy="664"/>
              <a:chOff x="2497" y="-71"/>
              <a:chExt cx="1964" cy="623"/>
            </a:xfrm>
          </p:grpSpPr>
          <p:sp>
            <p:nvSpPr>
              <p:cNvPr id="17437" name="Oval 32"/>
              <p:cNvSpPr/>
              <p:nvPr/>
            </p:nvSpPr>
            <p:spPr>
              <a:xfrm>
                <a:off x="2497" y="-29"/>
                <a:ext cx="1958" cy="581"/>
              </a:xfrm>
              <a:prstGeom prst="ellipse">
                <a:avLst/>
              </a:prstGeom>
              <a:gradFill rotWithShape="1">
                <a:gsLst>
                  <a:gs pos="0">
                    <a:srgbClr val="636363"/>
                  </a:gs>
                  <a:gs pos="50000">
                    <a:srgbClr val="B2B2B2"/>
                  </a:gs>
                  <a:gs pos="100000">
                    <a:srgbClr val="636363"/>
                  </a:gs>
                </a:gsLst>
                <a:lin ang="0" scaled="1"/>
                <a:tileRect/>
              </a:gradFill>
              <a:ln w="9525">
                <a:noFill/>
              </a:ln>
            </p:spPr>
            <p:txBody>
              <a:bodyPr wrap="none" anchor="ctr" anchorCtr="0"/>
              <a:p>
                <a:endParaRPr lang="zh-CN" altLang="en-US" dirty="0">
                  <a:latin typeface="Arial" panose="020B0604020202020204" pitchFamily="34" charset="0"/>
                </a:endParaRPr>
              </a:p>
            </p:txBody>
          </p:sp>
          <p:sp>
            <p:nvSpPr>
              <p:cNvPr id="17438" name="Oval 33"/>
              <p:cNvSpPr/>
              <p:nvPr/>
            </p:nvSpPr>
            <p:spPr>
              <a:xfrm>
                <a:off x="2502" y="-71"/>
                <a:ext cx="1959" cy="581"/>
              </a:xfrm>
              <a:prstGeom prst="ellipse">
                <a:avLst/>
              </a:prstGeom>
              <a:gradFill rotWithShape="1">
                <a:gsLst>
                  <a:gs pos="0">
                    <a:srgbClr val="C0C0C0"/>
                  </a:gs>
                  <a:gs pos="100000">
                    <a:srgbClr val="EAEAEA"/>
                  </a:gs>
                </a:gsLst>
                <a:lin ang="5400000" scaled="1"/>
                <a:tileRect/>
              </a:gradFill>
              <a:ln w="9525">
                <a:noFill/>
              </a:ln>
            </p:spPr>
            <p:txBody>
              <a:bodyPr wrap="none" anchor="ctr" anchorCtr="0"/>
              <a:p>
                <a:r>
                  <a:rPr lang="en-US" altLang="zh-CN" sz="1600" dirty="0">
                    <a:solidFill>
                      <a:srgbClr val="008080"/>
                    </a:solidFill>
                    <a:latin typeface="Arial" panose="020B0604020202020204" pitchFamily="34" charset="0"/>
                  </a:rPr>
                  <a:t>7.</a:t>
                </a:r>
                <a:r>
                  <a:rPr lang="zh-CN" altLang="en-US" sz="1600" dirty="0">
                    <a:solidFill>
                      <a:srgbClr val="008080"/>
                    </a:solidFill>
                    <a:latin typeface="Arial" panose="020B0604020202020204" pitchFamily="34" charset="0"/>
                  </a:rPr>
                  <a:t> 热点提示</a:t>
                </a:r>
                <a:endParaRPr lang="zh-CN" altLang="en-US" sz="1600" dirty="0">
                  <a:solidFill>
                    <a:srgbClr val="008080"/>
                  </a:solidFill>
                  <a:latin typeface="Arial" panose="020B0604020202020204" pitchFamily="34" charset="0"/>
                </a:endParaRPr>
              </a:p>
            </p:txBody>
          </p:sp>
        </p:grpSp>
      </p:grpSp>
      <p:sp>
        <p:nvSpPr>
          <p:cNvPr id="17411" name="Oval 17"/>
          <p:cNvSpPr/>
          <p:nvPr/>
        </p:nvSpPr>
        <p:spPr>
          <a:xfrm rot="-395355">
            <a:off x="6400800" y="2711450"/>
            <a:ext cx="1327150" cy="573088"/>
          </a:xfrm>
          <a:prstGeom prst="ellipse">
            <a:avLst/>
          </a:prstGeom>
          <a:gradFill rotWithShape="1">
            <a:gsLst>
              <a:gs pos="0">
                <a:srgbClr val="6B6B6B"/>
              </a:gs>
              <a:gs pos="50000">
                <a:srgbClr val="C0C0C0"/>
              </a:gs>
              <a:gs pos="100000">
                <a:srgbClr val="6B6B6B"/>
              </a:gs>
            </a:gsLst>
            <a:lin ang="0" scaled="1"/>
            <a:tileRect/>
          </a:gradFill>
          <a:ln w="9525">
            <a:noFill/>
          </a:ln>
        </p:spPr>
        <p:txBody>
          <a:bodyPr wrap="none" anchor="ctr" anchorCtr="0"/>
          <a:p>
            <a:endParaRPr lang="zh-CN" altLang="en-US" dirty="0">
              <a:latin typeface="Arial" panose="020B0604020202020204" pitchFamily="34" charset="0"/>
            </a:endParaRPr>
          </a:p>
        </p:txBody>
      </p:sp>
      <p:sp>
        <p:nvSpPr>
          <p:cNvPr id="17412" name="Oval 18"/>
          <p:cNvSpPr/>
          <p:nvPr/>
        </p:nvSpPr>
        <p:spPr>
          <a:xfrm rot="-395355">
            <a:off x="6329363" y="2632075"/>
            <a:ext cx="1458912" cy="573088"/>
          </a:xfrm>
          <a:prstGeom prst="ellipse">
            <a:avLst/>
          </a:prstGeom>
          <a:gradFill rotWithShape="1">
            <a:gsLst>
              <a:gs pos="0">
                <a:srgbClr val="C0C0C0"/>
              </a:gs>
              <a:gs pos="100000">
                <a:srgbClr val="EAEAEA"/>
              </a:gs>
            </a:gsLst>
            <a:lin ang="5400000" scaled="1"/>
            <a:tileRect/>
          </a:gradFill>
          <a:ln w="9525">
            <a:noFill/>
          </a:ln>
        </p:spPr>
        <p:txBody>
          <a:bodyPr wrap="none" anchor="ctr" anchorCtr="0"/>
          <a:p>
            <a:r>
              <a:rPr lang="en-US" altLang="zh-CN" sz="1600" dirty="0">
                <a:solidFill>
                  <a:srgbClr val="008080"/>
                </a:solidFill>
                <a:latin typeface="Arial" panose="020B0604020202020204" pitchFamily="34" charset="0"/>
              </a:rPr>
              <a:t>3.</a:t>
            </a:r>
            <a:r>
              <a:rPr lang="zh-CN" altLang="en-US" sz="1600" dirty="0">
                <a:solidFill>
                  <a:srgbClr val="008080"/>
                </a:solidFill>
                <a:latin typeface="Arial" panose="020B0604020202020204" pitchFamily="34" charset="0"/>
              </a:rPr>
              <a:t> 统计数据</a:t>
            </a:r>
            <a:endParaRPr lang="zh-CN" altLang="en-US" sz="1600" dirty="0">
              <a:solidFill>
                <a:srgbClr val="008080"/>
              </a:solidFill>
              <a:latin typeface="Arial" panose="020B0604020202020204" pitchFamily="34" charset="0"/>
            </a:endParaRPr>
          </a:p>
        </p:txBody>
      </p:sp>
      <p:sp>
        <p:nvSpPr>
          <p:cNvPr id="17413" name="Oval 26"/>
          <p:cNvSpPr/>
          <p:nvPr/>
        </p:nvSpPr>
        <p:spPr>
          <a:xfrm rot="-208054">
            <a:off x="6756400" y="3479800"/>
            <a:ext cx="1719263" cy="839788"/>
          </a:xfrm>
          <a:prstGeom prst="ellipse">
            <a:avLst/>
          </a:prstGeom>
          <a:gradFill rotWithShape="1">
            <a:gsLst>
              <a:gs pos="0">
                <a:srgbClr val="636363"/>
              </a:gs>
              <a:gs pos="50000">
                <a:srgbClr val="B2B2B2"/>
              </a:gs>
              <a:gs pos="100000">
                <a:srgbClr val="636363"/>
              </a:gs>
            </a:gsLst>
            <a:lin ang="0" scaled="1"/>
            <a:tileRect/>
          </a:gradFill>
          <a:ln w="9525">
            <a:noFill/>
          </a:ln>
        </p:spPr>
        <p:txBody>
          <a:bodyPr wrap="none" anchor="ctr" anchorCtr="0"/>
          <a:p>
            <a:endParaRPr lang="zh-CN" altLang="en-US" dirty="0">
              <a:latin typeface="Arial" panose="020B0604020202020204" pitchFamily="34" charset="0"/>
            </a:endParaRPr>
          </a:p>
        </p:txBody>
      </p:sp>
      <p:sp>
        <p:nvSpPr>
          <p:cNvPr id="17414" name="Oval 27"/>
          <p:cNvSpPr/>
          <p:nvPr/>
        </p:nvSpPr>
        <p:spPr>
          <a:xfrm rot="-208054">
            <a:off x="6683375" y="3408363"/>
            <a:ext cx="1720850" cy="838200"/>
          </a:xfrm>
          <a:prstGeom prst="ellipse">
            <a:avLst/>
          </a:prstGeom>
          <a:gradFill rotWithShape="1">
            <a:gsLst>
              <a:gs pos="0">
                <a:srgbClr val="C0C0C0"/>
              </a:gs>
              <a:gs pos="100000">
                <a:srgbClr val="EAEAEA"/>
              </a:gs>
            </a:gsLst>
            <a:lin ang="5400000" scaled="1"/>
            <a:tileRect/>
          </a:gradFill>
          <a:ln w="9525">
            <a:noFill/>
          </a:ln>
        </p:spPr>
        <p:txBody>
          <a:bodyPr wrap="none" anchor="ctr" anchorCtr="0"/>
          <a:p>
            <a:r>
              <a:rPr lang="en-US" altLang="zh-CN" sz="1600" dirty="0">
                <a:solidFill>
                  <a:srgbClr val="008080"/>
                </a:solidFill>
                <a:latin typeface="Arial" panose="020B0604020202020204" pitchFamily="34" charset="0"/>
              </a:rPr>
              <a:t>4.</a:t>
            </a:r>
            <a:r>
              <a:rPr lang="zh-CN" altLang="en-US" sz="1600" dirty="0">
                <a:solidFill>
                  <a:srgbClr val="008080"/>
                </a:solidFill>
                <a:latin typeface="Arial" panose="020B0604020202020204" pitchFamily="34" charset="0"/>
              </a:rPr>
              <a:t> 各类指数</a:t>
            </a:r>
            <a:endParaRPr lang="zh-CN" altLang="en-US" sz="1600" dirty="0">
              <a:solidFill>
                <a:srgbClr val="008080"/>
              </a:solidFill>
              <a:latin typeface="Arial" panose="020B0604020202020204" pitchFamily="34" charset="0"/>
            </a:endParaRPr>
          </a:p>
        </p:txBody>
      </p:sp>
      <p:sp>
        <p:nvSpPr>
          <p:cNvPr id="17415" name="Rectangle 3"/>
          <p:cNvSpPr txBox="1"/>
          <p:nvPr/>
        </p:nvSpPr>
        <p:spPr>
          <a:xfrm>
            <a:off x="468313" y="1125538"/>
            <a:ext cx="7848600" cy="935037"/>
          </a:xfrm>
          <a:prstGeom prst="rect">
            <a:avLst/>
          </a:prstGeom>
          <a:noFill/>
          <a:ln w="9525">
            <a:noFill/>
          </a:ln>
        </p:spPr>
        <p:txBody>
          <a:bodyPr/>
          <a:p>
            <a:pPr>
              <a:lnSpc>
                <a:spcPct val="140000"/>
              </a:lnSpc>
              <a:spcBef>
                <a:spcPct val="20000"/>
              </a:spcBef>
              <a:spcAft>
                <a:spcPts val="1200"/>
              </a:spcAft>
            </a:pPr>
            <a:r>
              <a:rPr lang="zh-CN" altLang="en-US" sz="2000" b="1" dirty="0">
                <a:solidFill>
                  <a:srgbClr val="009999"/>
                </a:solidFill>
                <a:latin typeface="幼圆" panose="02010509060101010101" pitchFamily="49" charset="-122"/>
                <a:ea typeface="幼圆" panose="02010509060101010101" pitchFamily="49" charset="-122"/>
              </a:rPr>
              <a:t>    宏观、金融、行业、地区、国际等核心板块，根据信息属性分别设置了一级栏目，包括</a:t>
            </a:r>
            <a:r>
              <a:rPr lang="en-US" altLang="zh-CN" sz="2000" b="1" dirty="0">
                <a:solidFill>
                  <a:srgbClr val="009999"/>
                </a:solidFill>
                <a:latin typeface="幼圆" panose="02010509060101010101" pitchFamily="49" charset="-122"/>
                <a:ea typeface="幼圆" panose="02010509060101010101" pitchFamily="49" charset="-122"/>
              </a:rPr>
              <a:t>:</a:t>
            </a:r>
            <a:r>
              <a:rPr lang="zh-CN" altLang="en-US" sz="2000" b="1" dirty="0">
                <a:solidFill>
                  <a:srgbClr val="009999"/>
                </a:solidFill>
                <a:latin typeface="幼圆" panose="02010509060101010101" pitchFamily="49" charset="-122"/>
                <a:ea typeface="幼圆" panose="02010509060101010101" pitchFamily="49" charset="-122"/>
              </a:rPr>
              <a:t> </a:t>
            </a:r>
            <a:endParaRPr lang="zh-CN" altLang="en-US" sz="2000" dirty="0">
              <a:solidFill>
                <a:srgbClr val="009999"/>
              </a:solidFill>
              <a:latin typeface="幼圆" panose="02010509060101010101" pitchFamily="49" charset="-122"/>
              <a:ea typeface="幼圆" panose="02010509060101010101" pitchFamily="49" charset="-122"/>
            </a:endParaRPr>
          </a:p>
        </p:txBody>
      </p:sp>
      <p:cxnSp>
        <p:nvCxnSpPr>
          <p:cNvPr id="48" name="直接连接符 47"/>
          <p:cNvCxnSpPr>
            <a:stCxn id="17445" idx="4"/>
          </p:cNvCxnSpPr>
          <p:nvPr/>
        </p:nvCxnSpPr>
        <p:spPr>
          <a:xfrm>
            <a:off x="3132138" y="2955925"/>
            <a:ext cx="287338" cy="112713"/>
          </a:xfrm>
          <a:prstGeom prst="line">
            <a:avLst/>
          </a:prstGeom>
          <a:ln w="254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0" name="直接连接符 49"/>
          <p:cNvCxnSpPr/>
          <p:nvPr/>
        </p:nvCxnSpPr>
        <p:spPr>
          <a:xfrm>
            <a:off x="2447925" y="3541713"/>
            <a:ext cx="252413" cy="31750"/>
          </a:xfrm>
          <a:prstGeom prst="line">
            <a:avLst/>
          </a:prstGeom>
          <a:ln w="254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6" name="直接连接符 55"/>
          <p:cNvCxnSpPr>
            <a:stCxn id="17438" idx="7"/>
          </p:cNvCxnSpPr>
          <p:nvPr/>
        </p:nvCxnSpPr>
        <p:spPr>
          <a:xfrm flipV="1">
            <a:off x="2609850" y="4365625"/>
            <a:ext cx="306388" cy="119063"/>
          </a:xfrm>
          <a:prstGeom prst="line">
            <a:avLst/>
          </a:prstGeom>
          <a:ln w="254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8" name="直接连接符 57"/>
          <p:cNvCxnSpPr>
            <a:stCxn id="17440" idx="0"/>
          </p:cNvCxnSpPr>
          <p:nvPr/>
        </p:nvCxnSpPr>
        <p:spPr>
          <a:xfrm flipH="1" flipV="1">
            <a:off x="4211638" y="4581525"/>
            <a:ext cx="31750" cy="139700"/>
          </a:xfrm>
          <a:prstGeom prst="line">
            <a:avLst/>
          </a:prstGeom>
          <a:ln w="254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0" name="直接连接符 59"/>
          <p:cNvCxnSpPr>
            <a:stCxn id="17442" idx="1"/>
          </p:cNvCxnSpPr>
          <p:nvPr/>
        </p:nvCxnSpPr>
        <p:spPr>
          <a:xfrm flipH="1" flipV="1">
            <a:off x="5364163" y="4292600"/>
            <a:ext cx="474663" cy="355600"/>
          </a:xfrm>
          <a:prstGeom prst="line">
            <a:avLst/>
          </a:prstGeom>
          <a:ln w="254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2" name="直接连接符 61"/>
          <p:cNvCxnSpPr>
            <a:stCxn id="17414" idx="2"/>
          </p:cNvCxnSpPr>
          <p:nvPr/>
        </p:nvCxnSpPr>
        <p:spPr>
          <a:xfrm flipH="1" flipV="1">
            <a:off x="6011863" y="3716338"/>
            <a:ext cx="673100" cy="163513"/>
          </a:xfrm>
          <a:prstGeom prst="line">
            <a:avLst/>
          </a:prstGeom>
          <a:ln w="254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4" name="直接连接符 63"/>
          <p:cNvCxnSpPr>
            <a:stCxn id="17412" idx="2"/>
          </p:cNvCxnSpPr>
          <p:nvPr/>
        </p:nvCxnSpPr>
        <p:spPr>
          <a:xfrm rot="10800000" flipV="1">
            <a:off x="5795963" y="3003550"/>
            <a:ext cx="538163" cy="138113"/>
          </a:xfrm>
          <a:prstGeom prst="line">
            <a:avLst/>
          </a:prstGeom>
          <a:ln w="254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6" name="直接连接符 65"/>
          <p:cNvCxnSpPr>
            <a:stCxn id="17444" idx="4"/>
          </p:cNvCxnSpPr>
          <p:nvPr/>
        </p:nvCxnSpPr>
        <p:spPr>
          <a:xfrm rot="5400000">
            <a:off x="5204619" y="2794794"/>
            <a:ext cx="144463" cy="114300"/>
          </a:xfrm>
          <a:prstGeom prst="line">
            <a:avLst/>
          </a:prstGeom>
          <a:ln w="254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69" name="圆角矩形 68"/>
          <p:cNvSpPr/>
          <p:nvPr/>
        </p:nvSpPr>
        <p:spPr>
          <a:xfrm>
            <a:off x="6572250" y="285750"/>
            <a:ext cx="2357438" cy="457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800" b="1" i="0" u="none" strike="noStrike" kern="1200" cap="none" spc="0" normalizeH="0" baseline="0" noProof="0" dirty="0">
                <a:ln>
                  <a:noFill/>
                </a:ln>
                <a:solidFill>
                  <a:schemeClr val="lt1"/>
                </a:solidFill>
                <a:effectLst/>
                <a:uLnTx/>
                <a:uFillTx/>
                <a:latin typeface="+mn-lt"/>
                <a:ea typeface="+mn-ea"/>
                <a:cs typeface="+mn-cs"/>
              </a:rPr>
              <a:t>内容框 架</a:t>
            </a:r>
            <a:r>
              <a:rPr kumimoji="0" lang="en-US" altLang="zh-CN" sz="1800" b="1" i="0" u="none" strike="noStrike" kern="1200" cap="none" spc="0" normalizeH="0" baseline="0" noProof="0" dirty="0">
                <a:ln>
                  <a:noFill/>
                </a:ln>
                <a:solidFill>
                  <a:schemeClr val="lt1"/>
                </a:solidFill>
                <a:effectLst/>
                <a:uLnTx/>
                <a:uFillTx/>
                <a:latin typeface="+mn-lt"/>
                <a:ea typeface="+mn-ea"/>
                <a:cs typeface="+mn-cs"/>
              </a:rPr>
              <a:t>-</a:t>
            </a:r>
            <a:r>
              <a:rPr kumimoji="0" lang="zh-CN" altLang="en-US" sz="1800" b="1" i="0" u="none" strike="noStrike" kern="1200" cap="none" spc="0" normalizeH="0" baseline="0" noProof="0" dirty="0">
                <a:ln>
                  <a:noFill/>
                </a:ln>
                <a:solidFill>
                  <a:schemeClr val="lt1"/>
                </a:solidFill>
                <a:effectLst/>
                <a:uLnTx/>
                <a:uFillTx/>
                <a:latin typeface="+mn-lt"/>
                <a:ea typeface="+mn-ea"/>
                <a:cs typeface="+mn-cs"/>
              </a:rPr>
              <a:t>板块栏目</a:t>
            </a:r>
            <a:endParaRPr kumimoji="0" lang="zh-CN" altLang="en-US" sz="1800" b="1" i="0" u="none" strike="noStrike" kern="1200" cap="none" spc="0" normalizeH="0" baseline="0" noProof="0" dirty="0">
              <a:ln>
                <a:noFill/>
              </a:ln>
              <a:solidFill>
                <a:schemeClr val="lt1"/>
              </a:solidFill>
              <a:effectLst/>
              <a:uLnTx/>
              <a:uFillTx/>
              <a:latin typeface="+mn-lt"/>
              <a:ea typeface="+mn-ea"/>
              <a:cs typeface="+mn-cs"/>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8434" name="Text Box 4"/>
          <p:cNvSpPr txBox="1"/>
          <p:nvPr/>
        </p:nvSpPr>
        <p:spPr>
          <a:xfrm>
            <a:off x="468313" y="1052513"/>
            <a:ext cx="3022600" cy="396875"/>
          </a:xfrm>
          <a:prstGeom prst="rect">
            <a:avLst/>
          </a:prstGeom>
          <a:solidFill>
            <a:schemeClr val="tx2"/>
          </a:solidFill>
          <a:ln w="9525">
            <a:noFill/>
          </a:ln>
        </p:spPr>
        <p:txBody>
          <a:bodyPr>
            <a:spAutoFit/>
          </a:bodyPr>
          <a:p>
            <a:pPr>
              <a:spcBef>
                <a:spcPct val="50000"/>
              </a:spcBef>
            </a:pPr>
            <a:r>
              <a:rPr lang="zh-CN" altLang="en-US" sz="2000" b="1" dirty="0">
                <a:solidFill>
                  <a:srgbClr val="C3E937"/>
                </a:solidFill>
                <a:latin typeface="Calibri" panose="020F0502020204030204" pitchFamily="34" charset="0"/>
                <a:ea typeface="幼圆" panose="02010509060101010101" pitchFamily="49" charset="-122"/>
              </a:rPr>
              <a:t>综合频道</a:t>
            </a:r>
            <a:endParaRPr lang="en-US" altLang="zh-CN" sz="2000" b="1" dirty="0">
              <a:solidFill>
                <a:srgbClr val="C3E937"/>
              </a:solidFill>
              <a:latin typeface="Calibri" panose="020F0502020204030204" pitchFamily="34" charset="0"/>
              <a:ea typeface="幼圆" panose="02010509060101010101" pitchFamily="49" charset="-122"/>
            </a:endParaRPr>
          </a:p>
        </p:txBody>
      </p:sp>
      <p:sp>
        <p:nvSpPr>
          <p:cNvPr id="18435" name="Text Box 3"/>
          <p:cNvSpPr txBox="1"/>
          <p:nvPr/>
        </p:nvSpPr>
        <p:spPr>
          <a:xfrm>
            <a:off x="395288" y="1628775"/>
            <a:ext cx="3168650" cy="4206875"/>
          </a:xfrm>
          <a:prstGeom prst="rect">
            <a:avLst/>
          </a:prstGeom>
          <a:noFill/>
          <a:ln w="9525">
            <a:noFill/>
          </a:ln>
        </p:spPr>
        <p:txBody>
          <a:bodyPr>
            <a:spAutoFit/>
          </a:bodyPr>
          <a:p>
            <a:pPr>
              <a:spcBef>
                <a:spcPct val="50000"/>
              </a:spcBef>
              <a:buClr>
                <a:srgbClr val="FF9900"/>
              </a:buClr>
            </a:pPr>
            <a:r>
              <a:rPr lang="zh-CN" altLang="en-US" sz="2000" b="1" dirty="0">
                <a:solidFill>
                  <a:schemeClr val="tx2"/>
                </a:solidFill>
                <a:latin typeface="宋体" panose="02010600030101010101" pitchFamily="2" charset="-122"/>
              </a:rPr>
              <a:t>★ </a:t>
            </a:r>
            <a:r>
              <a:rPr lang="zh-CN" altLang="en-US" sz="2000" b="1" dirty="0">
                <a:solidFill>
                  <a:srgbClr val="008080"/>
                </a:solidFill>
                <a:latin typeface="幼圆" panose="02010509060101010101" pitchFamily="49" charset="-122"/>
                <a:ea typeface="幼圆" panose="02010509060101010101" pitchFamily="49" charset="-122"/>
              </a:rPr>
              <a:t>从内容分类和信息</a:t>
            </a:r>
            <a:r>
              <a:rPr lang="zh-CN" altLang="en-US" sz="2000" b="1" dirty="0">
                <a:solidFill>
                  <a:srgbClr val="008080"/>
                </a:solidFill>
                <a:latin typeface="Times New Roman" panose="02020603050405020304" pitchFamily="18" charset="0"/>
                <a:ea typeface="幼圆" panose="02010509060101010101" pitchFamily="49" charset="-122"/>
              </a:rPr>
              <a:t>载体属性</a:t>
            </a:r>
            <a:r>
              <a:rPr lang="zh-CN" altLang="en-US" sz="2000" b="1" dirty="0">
                <a:solidFill>
                  <a:srgbClr val="008080"/>
                </a:solidFill>
                <a:latin typeface="幼圆" panose="02010509060101010101" pitchFamily="49" charset="-122"/>
                <a:ea typeface="幼圆" panose="02010509060101010101" pitchFamily="49" charset="-122"/>
              </a:rPr>
              <a:t>的维度组织信息资源，以宏观角度鸟瞰经济活动态势、热点和政策</a:t>
            </a:r>
            <a:endParaRPr lang="zh-CN" altLang="en-US" sz="2000" b="1" dirty="0">
              <a:solidFill>
                <a:srgbClr val="008080"/>
              </a:solidFill>
              <a:latin typeface="幼圆" panose="02010509060101010101" pitchFamily="49" charset="-122"/>
              <a:ea typeface="幼圆" panose="02010509060101010101" pitchFamily="49" charset="-122"/>
            </a:endParaRPr>
          </a:p>
          <a:p>
            <a:pPr>
              <a:spcBef>
                <a:spcPct val="50000"/>
              </a:spcBef>
              <a:buClr>
                <a:srgbClr val="FF9900"/>
              </a:buClr>
            </a:pPr>
            <a:r>
              <a:rPr lang="zh-CN" altLang="en-US" sz="2000" b="1" dirty="0">
                <a:solidFill>
                  <a:schemeClr val="tx2"/>
                </a:solidFill>
                <a:latin typeface="宋体" panose="02010600030101010101" pitchFamily="2" charset="-122"/>
              </a:rPr>
              <a:t>★ </a:t>
            </a:r>
            <a:r>
              <a:rPr lang="zh-CN" altLang="en-US" sz="2000" b="1" dirty="0">
                <a:solidFill>
                  <a:srgbClr val="008080"/>
                </a:solidFill>
                <a:latin typeface="幼圆" panose="02010509060101010101" pitchFamily="49" charset="-122"/>
                <a:ea typeface="幼圆" panose="02010509060101010101" pitchFamily="49" charset="-122"/>
              </a:rPr>
              <a:t>信息内容侧重经济热点分析和政府经济管理活动的信息</a:t>
            </a:r>
            <a:endParaRPr lang="zh-CN" altLang="en-US" sz="2000" b="1" dirty="0">
              <a:solidFill>
                <a:srgbClr val="008080"/>
              </a:solidFill>
              <a:latin typeface="幼圆" panose="02010509060101010101" pitchFamily="49" charset="-122"/>
              <a:ea typeface="幼圆" panose="02010509060101010101" pitchFamily="49" charset="-122"/>
            </a:endParaRPr>
          </a:p>
          <a:p>
            <a:pPr>
              <a:spcBef>
                <a:spcPct val="50000"/>
              </a:spcBef>
              <a:buClr>
                <a:srgbClr val="FF9900"/>
              </a:buClr>
            </a:pPr>
            <a:r>
              <a:rPr lang="zh-CN" altLang="en-US" sz="2000" b="1" dirty="0">
                <a:solidFill>
                  <a:schemeClr val="tx2"/>
                </a:solidFill>
                <a:latin typeface="宋体" panose="02010600030101010101" pitchFamily="2" charset="-122"/>
              </a:rPr>
              <a:t>★ </a:t>
            </a:r>
            <a:r>
              <a:rPr lang="zh-CN" altLang="en-US" sz="2000" b="1" dirty="0">
                <a:solidFill>
                  <a:srgbClr val="008080"/>
                </a:solidFill>
                <a:latin typeface="Times New Roman" panose="02020603050405020304" pitchFamily="18" charset="0"/>
                <a:ea typeface="幼圆" panose="02010509060101010101" pitchFamily="49" charset="-122"/>
              </a:rPr>
              <a:t>信息内容载体包括动态信息、分析点评、研究文章、图表、图片等</a:t>
            </a:r>
            <a:endParaRPr lang="zh-CN" altLang="en-US" sz="2000" b="1" dirty="0">
              <a:solidFill>
                <a:srgbClr val="008080"/>
              </a:solidFill>
              <a:latin typeface="Times New Roman" panose="02020603050405020304" pitchFamily="18" charset="0"/>
              <a:ea typeface="幼圆" panose="02010509060101010101" pitchFamily="49" charset="-122"/>
            </a:endParaRPr>
          </a:p>
          <a:p>
            <a:pPr>
              <a:spcBef>
                <a:spcPct val="50000"/>
              </a:spcBef>
              <a:buClr>
                <a:srgbClr val="FF9900"/>
              </a:buClr>
            </a:pPr>
            <a:r>
              <a:rPr lang="zh-CN" altLang="en-US" sz="2000" b="1" dirty="0">
                <a:solidFill>
                  <a:schemeClr val="tx2"/>
                </a:solidFill>
                <a:latin typeface="宋体" panose="02010600030101010101" pitchFamily="2" charset="-122"/>
              </a:rPr>
              <a:t>★ </a:t>
            </a:r>
            <a:r>
              <a:rPr lang="zh-CN" altLang="en-US" sz="2000" b="1" dirty="0">
                <a:solidFill>
                  <a:srgbClr val="008080"/>
                </a:solidFill>
                <a:latin typeface="Times New Roman" panose="02020603050405020304" pitchFamily="18" charset="0"/>
                <a:ea typeface="幼圆" panose="02010509060101010101" pitchFamily="49" charset="-122"/>
              </a:rPr>
              <a:t>有中经网对经济事件、经济政策的独立观点</a:t>
            </a:r>
            <a:endParaRPr lang="zh-CN" altLang="en-US" sz="2000" b="1" dirty="0">
              <a:solidFill>
                <a:srgbClr val="008080"/>
              </a:solidFill>
              <a:latin typeface="Times New Roman" panose="02020603050405020304" pitchFamily="18" charset="0"/>
              <a:ea typeface="幼圆" panose="02010509060101010101" pitchFamily="49" charset="-122"/>
            </a:endParaRPr>
          </a:p>
        </p:txBody>
      </p:sp>
      <p:sp>
        <p:nvSpPr>
          <p:cNvPr id="7" name="圆角矩形 6"/>
          <p:cNvSpPr/>
          <p:nvPr/>
        </p:nvSpPr>
        <p:spPr>
          <a:xfrm>
            <a:off x="6286500" y="214313"/>
            <a:ext cx="2676525" cy="50482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800" b="1" i="0" u="none" strike="noStrike" kern="1200" cap="none" spc="0" normalizeH="0" baseline="0" noProof="0" dirty="0">
                <a:ln>
                  <a:noFill/>
                </a:ln>
                <a:solidFill>
                  <a:schemeClr val="lt1"/>
                </a:solidFill>
                <a:effectLst/>
                <a:uLnTx/>
                <a:uFillTx/>
                <a:latin typeface="+mn-lt"/>
                <a:ea typeface="+mn-ea"/>
                <a:cs typeface="+mn-cs"/>
              </a:rPr>
              <a:t>内容框架</a:t>
            </a:r>
            <a:r>
              <a:rPr kumimoji="0" lang="en-US" altLang="zh-CN" sz="1800" b="1" i="0" u="none" strike="noStrike" kern="1200" cap="none" spc="0" normalizeH="0" baseline="0" noProof="0" dirty="0">
                <a:ln>
                  <a:noFill/>
                </a:ln>
                <a:solidFill>
                  <a:schemeClr val="lt1"/>
                </a:solidFill>
                <a:effectLst/>
                <a:uLnTx/>
                <a:uFillTx/>
                <a:latin typeface="+mn-lt"/>
                <a:ea typeface="+mn-ea"/>
                <a:cs typeface="+mn-cs"/>
              </a:rPr>
              <a:t>-</a:t>
            </a:r>
            <a:r>
              <a:rPr kumimoji="0" lang="zh-CN" altLang="en-US" sz="1800" b="1" i="0" u="none" strike="noStrike" kern="1200" cap="none" spc="0" normalizeH="0" baseline="0" noProof="0" dirty="0">
                <a:ln>
                  <a:noFill/>
                </a:ln>
                <a:solidFill>
                  <a:schemeClr val="lt1"/>
                </a:solidFill>
                <a:effectLst/>
                <a:uLnTx/>
                <a:uFillTx/>
                <a:latin typeface="+mn-lt"/>
                <a:ea typeface="+mn-ea"/>
                <a:cs typeface="+mn-cs"/>
              </a:rPr>
              <a:t>板块介绍</a:t>
            </a:r>
            <a:endParaRPr kumimoji="0" lang="zh-CN" altLang="en-US" sz="1800" b="1" i="0" u="none" strike="noStrike" kern="1200" cap="none" spc="0" normalizeH="0" baseline="0" noProof="0" dirty="0">
              <a:ln>
                <a:noFill/>
              </a:ln>
              <a:solidFill>
                <a:schemeClr val="lt1"/>
              </a:solidFill>
              <a:effectLst/>
              <a:uLnTx/>
              <a:uFillTx/>
              <a:latin typeface="+mn-lt"/>
              <a:ea typeface="+mn-ea"/>
              <a:cs typeface="+mn-cs"/>
            </a:endParaRPr>
          </a:p>
        </p:txBody>
      </p:sp>
      <p:pic>
        <p:nvPicPr>
          <p:cNvPr id="18437" name="Picture 3" descr="C:\Documents and Settings\liangt\桌面\中经专网-综合 1.png"/>
          <p:cNvPicPr>
            <a:picLocks noChangeAspect="1"/>
          </p:cNvPicPr>
          <p:nvPr/>
        </p:nvPicPr>
        <p:blipFill>
          <a:blip r:embed="rId1"/>
          <a:stretch>
            <a:fillRect/>
          </a:stretch>
        </p:blipFill>
        <p:spPr>
          <a:xfrm>
            <a:off x="3708400" y="877888"/>
            <a:ext cx="5435600" cy="5354637"/>
          </a:xfrm>
          <a:prstGeom prst="rect">
            <a:avLst/>
          </a:prstGeom>
          <a:noFill/>
          <a:ln w="9525">
            <a:noFill/>
          </a:ln>
        </p:spPr>
      </p:pic>
    </p:spTree>
  </p:cSld>
  <p:clrMapOvr>
    <a:masterClrMapping/>
  </p:clrMapOvr>
</p:sld>
</file>

<file path=ppt/tags/tag1.xml><?xml version="1.0" encoding="utf-8"?>
<p:tagLst xmlns:p="http://schemas.openxmlformats.org/presentationml/2006/main">
  <p:tag name="KSO_WPP_MARK_KEY" val="3395c091-9217-4155-ac57-b5ba26cdb10f"/>
  <p:tag name="COMMONDATA" val="eyJoZGlkIjoiMWRiYjVhNzQ3NzQ4ZjZlYjI4ZWM5ZDlmOGY2MGU2OTAifQ=="/>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2875</Words>
  <Application>WPS 演示</Application>
  <PresentationFormat>全屏显示(4:3)</PresentationFormat>
  <Paragraphs>239</Paragraphs>
  <Slides>24</Slides>
  <Notes>0</Notes>
  <HiddenSlides>0</HiddenSlides>
  <MMClips>0</MMClips>
  <ScaleCrop>false</ScaleCrop>
  <HeadingPairs>
    <vt:vector size="6" baseType="variant">
      <vt:variant>
        <vt:lpstr>已用的字体</vt:lpstr>
      </vt:variant>
      <vt:variant>
        <vt:i4>11</vt:i4>
      </vt:variant>
      <vt:variant>
        <vt:lpstr>主题</vt:lpstr>
      </vt:variant>
      <vt:variant>
        <vt:i4>1</vt:i4>
      </vt:variant>
      <vt:variant>
        <vt:lpstr>幻灯片标题</vt:lpstr>
      </vt:variant>
      <vt:variant>
        <vt:i4>24</vt:i4>
      </vt:variant>
    </vt:vector>
  </HeadingPairs>
  <TitlesOfParts>
    <vt:vector size="36" baseType="lpstr">
      <vt:lpstr>Arial</vt:lpstr>
      <vt:lpstr>宋体</vt:lpstr>
      <vt:lpstr>Wingdings</vt:lpstr>
      <vt:lpstr>Calibri</vt:lpstr>
      <vt:lpstr>华文新魏</vt:lpstr>
      <vt:lpstr>Arial Unicode MS</vt:lpstr>
      <vt:lpstr>幼圆</vt:lpstr>
      <vt:lpstr>Times New Roman</vt:lpstr>
      <vt:lpstr>微软雅黑</vt:lpstr>
      <vt:lpstr>Arial Unicode MS</vt:lpstr>
      <vt:lpstr>华文隶书</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cei</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liangt</dc:creator>
  <cp:lastModifiedBy>问问</cp:lastModifiedBy>
  <cp:revision>209</cp:revision>
  <dcterms:created xsi:type="dcterms:W3CDTF">2014-07-31T08:18:00Z</dcterms:created>
  <dcterms:modified xsi:type="dcterms:W3CDTF">2022-11-15T06:20:00Z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0090823C4DF74E79967C6128E93265C4</vt:lpwstr>
  </property>
  <property fmtid="{D5CDD505-2E9C-101B-9397-08002B2CF9AE}" pid="3" name="KSOProductBuildVer">
    <vt:lpwstr>2052-11.1.0.12763</vt:lpwstr>
  </property>
</Properties>
</file>