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88" r:id="rId2"/>
    <p:sldId id="290" r:id="rId3"/>
    <p:sldId id="289" r:id="rId4"/>
    <p:sldId id="258" r:id="rId5"/>
    <p:sldId id="259" r:id="rId6"/>
    <p:sldId id="292" r:id="rId7"/>
    <p:sldId id="260" r:id="rId8"/>
    <p:sldId id="293" r:id="rId9"/>
    <p:sldId id="262" r:id="rId10"/>
    <p:sldId id="261" r:id="rId11"/>
    <p:sldId id="263" r:id="rId12"/>
    <p:sldId id="294" r:id="rId13"/>
    <p:sldId id="295" r:id="rId14"/>
    <p:sldId id="304" r:id="rId15"/>
    <p:sldId id="296" r:id="rId16"/>
    <p:sldId id="302" r:id="rId17"/>
    <p:sldId id="269" r:id="rId18"/>
    <p:sldId id="270" r:id="rId19"/>
    <p:sldId id="271" r:id="rId20"/>
    <p:sldId id="272" r:id="rId21"/>
    <p:sldId id="306" r:id="rId22"/>
    <p:sldId id="308" r:id="rId23"/>
    <p:sldId id="310" r:id="rId24"/>
    <p:sldId id="275" r:id="rId25"/>
    <p:sldId id="303" r:id="rId26"/>
    <p:sldId id="277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98" r:id="rId35"/>
    <p:sldId id="299" r:id="rId36"/>
    <p:sldId id="300" r:id="rId37"/>
    <p:sldId id="287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5468"/>
    <a:srgbClr val="E96D7C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0539" autoAdjust="0"/>
  </p:normalViewPr>
  <p:slideViewPr>
    <p:cSldViewPr snapToGrid="0">
      <p:cViewPr varScale="1">
        <p:scale>
          <a:sx n="66" d="100"/>
          <a:sy n="66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25968;&#25454;&#20013;&#24515;&#25991;&#26723;\&#37096;&#38376;&#32423;&#25991;&#26723;\2021&#24180;&#25968;&#25454;&#20013;&#24515;&#24037;&#20316;&#35745;&#21010;\2021&#21508;&#23567;&#32452;&#24037;&#20316;&#24635;&#32467;\&#21508;&#39033;&#25968;&#25454;&#32479;&#3574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&#25968;&#25454;&#20013;&#24515;&#25991;&#26723;\&#37096;&#38376;&#32423;&#25991;&#26723;\2021&#24180;&#25968;&#25454;&#20013;&#24515;&#24037;&#20316;&#35745;&#21010;\2021&#21508;&#23567;&#32452;&#24037;&#20316;&#24635;&#32467;\&#21508;&#39033;&#25968;&#25454;&#32479;&#35745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&#25968;&#25454;&#20013;&#24515;&#25991;&#26723;\&#37096;&#38376;&#32423;&#25991;&#26723;\2021&#24180;&#25968;&#25454;&#20013;&#24515;&#24037;&#20316;&#35745;&#21010;\2021&#21508;&#23567;&#32452;&#24037;&#20316;&#24635;&#32467;\&#21508;&#39033;&#25968;&#25454;&#32479;&#35745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&#25968;&#25454;&#20013;&#24515;&#25991;&#26723;\&#37096;&#38376;&#32423;&#25991;&#26723;\2021&#24180;&#25968;&#25454;&#20013;&#24515;&#24037;&#20316;&#35745;&#21010;\2021&#21508;&#23567;&#32452;&#24037;&#20316;&#24635;&#32467;\&#21508;&#39033;&#25968;&#25454;&#32479;&#35745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explosion val="1"/>
          <c:dPt>
            <c:idx val="0"/>
            <c:bubble3D val="0"/>
            <c:spPr>
              <a:solidFill>
                <a:srgbClr val="1CAE9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A2-4417-8F20-DD3179B54F4A}"/>
              </c:ext>
            </c:extLst>
          </c:dPt>
          <c:dPt>
            <c:idx val="1"/>
            <c:bubble3D val="0"/>
            <c:spPr>
              <a:solidFill>
                <a:srgbClr val="F8AA3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2A2-4417-8F20-DD3179B54F4A}"/>
              </c:ext>
            </c:extLst>
          </c:dPt>
          <c:dPt>
            <c:idx val="2"/>
            <c:bubble3D val="0"/>
            <c:spPr>
              <a:solidFill>
                <a:srgbClr val="CB4D3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2A2-4417-8F20-DD3179B54F4A}"/>
              </c:ext>
            </c:extLst>
          </c:dPt>
          <c:dLbls>
            <c:dLbl>
              <c:idx val="0"/>
              <c:layout>
                <c:manualLayout>
                  <c:x val="1.8863283672892243E-3"/>
                  <c:y val="-7.3566811787711406E-2"/>
                </c:manualLayout>
              </c:layout>
              <c:tx>
                <c:rich>
                  <a:bodyPr/>
                  <a:lstStyle/>
                  <a:p>
                    <a:fld id="{C6BF3D6E-632E-4268-BDF2-9015AE24A363}" type="PERCENTAGE">
                      <a:rPr lang="en-US" altLang="zh-CN">
                        <a:solidFill>
                          <a:schemeClr val="tx1"/>
                        </a:solidFill>
                      </a:rPr>
                      <a:pPr/>
                      <a:t>[百分比]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2A2-4417-8F20-DD3179B54F4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42A2-4417-8F20-DD3179B54F4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42A2-4417-8F20-DD3179B54F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全文下载</c:v>
                </c:pt>
                <c:pt idx="1">
                  <c:v>文献传递</c:v>
                </c:pt>
                <c:pt idx="2">
                  <c:v>金体露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0.69</c:v>
                </c:pt>
                <c:pt idx="1">
                  <c:v>0.21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A2-4417-8F20-DD3179B54F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7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424715270210436"/>
          <c:y val="0.86589106303487107"/>
          <c:w val="0.57673948395103591"/>
          <c:h val="6.43471336866852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zh-CN" sz="1800" b="1" i="0" baseline="0" dirty="0">
                <a:effectLst/>
              </a:rPr>
              <a:t>期刊资源版权保障统计（单位：种）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Sheet1!$B$99</c:f>
              <c:strCache>
                <c:ptCount val="1"/>
                <c:pt idx="0">
                  <c:v>2020有效版占比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Sheet1!$A$100:$A$103</c:f>
              <c:strCache>
                <c:ptCount val="4"/>
                <c:pt idx="0">
                  <c:v>A类核心期刊</c:v>
                </c:pt>
                <c:pt idx="1">
                  <c:v>A-C类学术期刊</c:v>
                </c:pt>
                <c:pt idx="2">
                  <c:v>D-E类市场刊、内刊等</c:v>
                </c:pt>
                <c:pt idx="3">
                  <c:v>期刊库总量</c:v>
                </c:pt>
              </c:strCache>
            </c:strRef>
          </c:cat>
          <c:val>
            <c:numRef>
              <c:f>Sheet1!$B$100:$B$103</c:f>
              <c:numCache>
                <c:formatCode>0.00%</c:formatCode>
                <c:ptCount val="4"/>
                <c:pt idx="0">
                  <c:v>0.52159999999999995</c:v>
                </c:pt>
                <c:pt idx="1">
                  <c:v>0.70220000000000005</c:v>
                </c:pt>
                <c:pt idx="2">
                  <c:v>0.45279999999999998</c:v>
                </c:pt>
                <c:pt idx="3">
                  <c:v>0.62219999999999998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1-4492-94C2-F0266D73700A}"/>
            </c:ext>
          </c:extLst>
        </c:ser>
        <c:ser>
          <c:idx val="1"/>
          <c:order val="1"/>
          <c:tx>
            <c:strRef>
              <c:f>Sheet1!$C$99</c:f>
              <c:strCache>
                <c:ptCount val="1"/>
                <c:pt idx="0">
                  <c:v>2021有效版权占比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Sheet1!$A$100:$A$103</c:f>
              <c:strCache>
                <c:ptCount val="4"/>
                <c:pt idx="0">
                  <c:v>A类核心期刊</c:v>
                </c:pt>
                <c:pt idx="1">
                  <c:v>A-C类学术期刊</c:v>
                </c:pt>
                <c:pt idx="2">
                  <c:v>D-E类市场刊、内刊等</c:v>
                </c:pt>
                <c:pt idx="3">
                  <c:v>期刊库总量</c:v>
                </c:pt>
              </c:strCache>
            </c:strRef>
          </c:cat>
          <c:val>
            <c:numRef>
              <c:f>Sheet1!$C$100:$C$103</c:f>
              <c:numCache>
                <c:formatCode>0.00%</c:formatCode>
                <c:ptCount val="4"/>
                <c:pt idx="0">
                  <c:v>0.5673732021196064</c:v>
                </c:pt>
                <c:pt idx="1">
                  <c:v>0.72529336915028986</c:v>
                </c:pt>
                <c:pt idx="2">
                  <c:v>0.476846536548029</c:v>
                </c:pt>
                <c:pt idx="3">
                  <c:v>0.65813113061435213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D1-4492-94C2-F0266D737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9772768"/>
        <c:axId val="479781352"/>
      </c:barChart>
      <c:catAx>
        <c:axId val="47977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79781352"/>
        <c:crosses val="autoZero"/>
        <c:auto val="1"/>
        <c:lblAlgn val="ctr"/>
        <c:lblOffset val="100"/>
        <c:noMultiLvlLbl val="0"/>
      </c:catAx>
      <c:valAx>
        <c:axId val="479781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7977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800" b="1"/>
              <a:t>期刊资源元数据产量（单位：条）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555555555555555E-2"/>
                  <c:y val="-2.3148148148148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35E-44B1-98CB-3765BABDBFB8}"/>
                </c:ext>
              </c:extLst>
            </c:dLbl>
            <c:dLbl>
              <c:idx val="2"/>
              <c:layout>
                <c:manualLayout>
                  <c:x val="-4.72222222222223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35E-44B1-98CB-3765BABDBF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Sheet1!$A$37:$A$39</c:f>
              <c:strCache>
                <c:ptCount val="3"/>
                <c:pt idx="0">
                  <c:v>扫描页数</c:v>
                </c:pt>
                <c:pt idx="1">
                  <c:v>期刊题录数据</c:v>
                </c:pt>
                <c:pt idx="2">
                  <c:v>期刊参考文献</c:v>
                </c:pt>
              </c:strCache>
            </c:strRef>
          </c:cat>
          <c:val>
            <c:numRef>
              <c:f>Sheet1!$B$37:$B$39</c:f>
              <c:numCache>
                <c:formatCode>General</c:formatCode>
                <c:ptCount val="3"/>
                <c:pt idx="0">
                  <c:v>4140174</c:v>
                </c:pt>
                <c:pt idx="1">
                  <c:v>3596093</c:v>
                </c:pt>
                <c:pt idx="2">
                  <c:v>25119951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5E-44B1-98CB-3765BABDBFB8}"/>
            </c:ext>
          </c:extLst>
        </c:ser>
        <c:ser>
          <c:idx val="1"/>
          <c:order val="1"/>
          <c:tx>
            <c:strRef>
              <c:f>Sheet1!$C$36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4.1666666666666664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35E-44B1-98CB-3765BABDBFB8}"/>
                </c:ext>
              </c:extLst>
            </c:dLbl>
            <c:dLbl>
              <c:idx val="2"/>
              <c:layout>
                <c:manualLayout>
                  <c:x val="-5.3282014781774415E-3"/>
                  <c:y val="2.8089887640449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35E-44B1-98CB-3765BABDBF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Sheet1!$A$37:$A$39</c:f>
              <c:strCache>
                <c:ptCount val="3"/>
                <c:pt idx="0">
                  <c:v>扫描页数</c:v>
                </c:pt>
                <c:pt idx="1">
                  <c:v>期刊题录数据</c:v>
                </c:pt>
                <c:pt idx="2">
                  <c:v>期刊参考文献</c:v>
                </c:pt>
              </c:strCache>
            </c:strRef>
          </c:cat>
          <c:val>
            <c:numRef>
              <c:f>Sheet1!$C$37:$C$39</c:f>
              <c:numCache>
                <c:formatCode>General</c:formatCode>
                <c:ptCount val="3"/>
                <c:pt idx="0">
                  <c:v>4205675</c:v>
                </c:pt>
                <c:pt idx="1">
                  <c:v>2943372</c:v>
                </c:pt>
                <c:pt idx="2">
                  <c:v>27726554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5E-44B1-98CB-3765BABDB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9476120"/>
        <c:axId val="479459128"/>
      </c:barChart>
      <c:catAx>
        <c:axId val="479476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79459128"/>
        <c:crosses val="autoZero"/>
        <c:auto val="1"/>
        <c:lblAlgn val="ctr"/>
        <c:lblOffset val="100"/>
        <c:noMultiLvlLbl val="0"/>
      </c:catAx>
      <c:valAx>
        <c:axId val="479459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79476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800" b="1"/>
              <a:t>近三年期刊元数据质量统计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Sheet1!$A$58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Sheet1!$B$57:$C$57</c:f>
              <c:strCache>
                <c:ptCount val="2"/>
                <c:pt idx="0">
                  <c:v>过检错误率</c:v>
                </c:pt>
                <c:pt idx="1">
                  <c:v>终检错误率</c:v>
                </c:pt>
              </c:strCache>
            </c:strRef>
          </c:cat>
          <c:val>
            <c:numRef>
              <c:f>Sheet1!$B$58:$C$58</c:f>
              <c:numCache>
                <c:formatCode>0.00%</c:formatCode>
                <c:ptCount val="2"/>
                <c:pt idx="0">
                  <c:v>0.183</c:v>
                </c:pt>
                <c:pt idx="1">
                  <c:v>8.0999999999999996E-3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6D-42AE-9A28-27D5C7BE5E6F}"/>
            </c:ext>
          </c:extLst>
        </c:ser>
        <c:ser>
          <c:idx val="1"/>
          <c:order val="1"/>
          <c:tx>
            <c:strRef>
              <c:f>Sheet1!$A$59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Sheet1!$B$57:$C$57</c:f>
              <c:strCache>
                <c:ptCount val="2"/>
                <c:pt idx="0">
                  <c:v>过检错误率</c:v>
                </c:pt>
                <c:pt idx="1">
                  <c:v>终检错误率</c:v>
                </c:pt>
              </c:strCache>
            </c:strRef>
          </c:cat>
          <c:val>
            <c:numRef>
              <c:f>Sheet1!$B$59:$C$59</c:f>
              <c:numCache>
                <c:formatCode>0.00%</c:formatCode>
                <c:ptCount val="2"/>
                <c:pt idx="0">
                  <c:v>0.1298</c:v>
                </c:pt>
                <c:pt idx="1">
                  <c:v>7.7999999999999996E-3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6D-42AE-9A28-27D5C7BE5E6F}"/>
            </c:ext>
          </c:extLst>
        </c:ser>
        <c:ser>
          <c:idx val="2"/>
          <c:order val="2"/>
          <c:tx>
            <c:strRef>
              <c:f>Sheet1!$A$60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Sheet1!$B$57:$C$57</c:f>
              <c:strCache>
                <c:ptCount val="2"/>
                <c:pt idx="0">
                  <c:v>过检错误率</c:v>
                </c:pt>
                <c:pt idx="1">
                  <c:v>终检错误率</c:v>
                </c:pt>
              </c:strCache>
            </c:strRef>
          </c:cat>
          <c:val>
            <c:numRef>
              <c:f>Sheet1!$B$60:$C$60</c:f>
              <c:numCache>
                <c:formatCode>0.00%</c:formatCode>
                <c:ptCount val="2"/>
                <c:pt idx="0">
                  <c:v>9.5299999999999996E-2</c:v>
                </c:pt>
                <c:pt idx="1">
                  <c:v>6.4999999999999997E-3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6D-42AE-9A28-27D5C7BE5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0374320"/>
        <c:axId val="353753368"/>
      </c:barChart>
      <c:catAx>
        <c:axId val="48037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3753368"/>
        <c:crosses val="autoZero"/>
        <c:auto val="1"/>
        <c:lblAlgn val="ctr"/>
        <c:lblOffset val="100"/>
        <c:noMultiLvlLbl val="0"/>
      </c:catAx>
      <c:valAx>
        <c:axId val="353753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8037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800" b="1" dirty="0"/>
              <a:t>期刊数据更新时效（单位：天）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Sheet1!$A$63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Sheet1!$B$62:$C$62</c:f>
              <c:strCache>
                <c:ptCount val="2"/>
                <c:pt idx="0">
                  <c:v>题录数据更新时效</c:v>
                </c:pt>
                <c:pt idx="1">
                  <c:v>参考文献数据更新时效</c:v>
                </c:pt>
              </c:strCache>
            </c:strRef>
          </c:cat>
          <c:val>
            <c:numRef>
              <c:f>Sheet1!$B$63:$C$63</c:f>
              <c:numCache>
                <c:formatCode>General</c:formatCode>
                <c:ptCount val="2"/>
                <c:pt idx="0">
                  <c:v>25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3D-4A78-94CA-E010A31AA5C2}"/>
            </c:ext>
          </c:extLst>
        </c:ser>
        <c:ser>
          <c:idx val="1"/>
          <c:order val="1"/>
          <c:tx>
            <c:strRef>
              <c:f>Sheet1!$A$64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Sheet1!$B$62:$C$62</c:f>
              <c:strCache>
                <c:ptCount val="2"/>
                <c:pt idx="0">
                  <c:v>题录数据更新时效</c:v>
                </c:pt>
                <c:pt idx="1">
                  <c:v>参考文献数据更新时效</c:v>
                </c:pt>
              </c:strCache>
            </c:strRef>
          </c:cat>
          <c:val>
            <c:numRef>
              <c:f>Sheet1!$B$64:$C$64</c:f>
              <c:numCache>
                <c:formatCode>General</c:formatCode>
                <c:ptCount val="2"/>
                <c:pt idx="0">
                  <c:v>10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3D-4A78-94CA-E010A31AA5C2}"/>
            </c:ext>
          </c:extLst>
        </c:ser>
        <c:ser>
          <c:idx val="2"/>
          <c:order val="2"/>
          <c:tx>
            <c:strRef>
              <c:f>Sheet1!$A$65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Sheet1!$B$62:$C$62</c:f>
              <c:strCache>
                <c:ptCount val="2"/>
                <c:pt idx="0">
                  <c:v>题录数据更新时效</c:v>
                </c:pt>
                <c:pt idx="1">
                  <c:v>参考文献数据更新时效</c:v>
                </c:pt>
              </c:strCache>
            </c:strRef>
          </c:cat>
          <c:val>
            <c:numRef>
              <c:f>Sheet1!$B$65:$C$65</c:f>
              <c:numCache>
                <c:formatCode>General</c:formatCode>
                <c:ptCount val="2"/>
                <c:pt idx="0">
                  <c:v>7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3D-4A78-94CA-E010A31AA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3754936"/>
        <c:axId val="353750624"/>
      </c:barChart>
      <c:catAx>
        <c:axId val="353754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3750624"/>
        <c:crosses val="autoZero"/>
        <c:auto val="1"/>
        <c:lblAlgn val="ctr"/>
        <c:lblOffset val="100"/>
        <c:noMultiLvlLbl val="0"/>
      </c:catAx>
      <c:valAx>
        <c:axId val="35375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3754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explosion val="15"/>
          <c:dPt>
            <c:idx val="0"/>
            <c:bubble3D val="0"/>
            <c:spPr>
              <a:solidFill>
                <a:srgbClr val="1CAE9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0A-4CF5-A7B0-3B63AD076A59}"/>
              </c:ext>
            </c:extLst>
          </c:dPt>
          <c:dPt>
            <c:idx val="1"/>
            <c:bubble3D val="0"/>
            <c:spPr>
              <a:solidFill>
                <a:srgbClr val="1CAE9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B0A-4CF5-A7B0-3B63AD076A59}"/>
              </c:ext>
            </c:extLst>
          </c:dPt>
          <c:dPt>
            <c:idx val="2"/>
            <c:bubble3D val="0"/>
            <c:spPr>
              <a:solidFill>
                <a:srgbClr val="1CAE9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B0A-4CF5-A7B0-3B63AD076A59}"/>
              </c:ext>
            </c:extLst>
          </c:dPt>
          <c:dPt>
            <c:idx val="3"/>
            <c:bubble3D val="0"/>
            <c:spPr>
              <a:solidFill>
                <a:srgbClr val="1CAE9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B0A-4CF5-A7B0-3B63AD076A59}"/>
              </c:ext>
            </c:extLst>
          </c:dPt>
          <c:dPt>
            <c:idx val="4"/>
            <c:bubble3D val="0"/>
            <c:spPr>
              <a:solidFill>
                <a:srgbClr val="1CAE9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B0A-4CF5-A7B0-3B63AD076A59}"/>
              </c:ext>
            </c:extLst>
          </c:dPt>
          <c:dPt>
            <c:idx val="5"/>
            <c:bubble3D val="0"/>
            <c:spPr>
              <a:solidFill>
                <a:srgbClr val="1CAE9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B0A-4CF5-A7B0-3B63AD076A59}"/>
              </c:ext>
            </c:extLst>
          </c:dPt>
          <c:dPt>
            <c:idx val="6"/>
            <c:bubble3D val="0"/>
            <c:spPr>
              <a:solidFill>
                <a:srgbClr val="1CAE9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B0A-4CF5-A7B0-3B63AD076A59}"/>
              </c:ext>
            </c:extLst>
          </c:dPt>
          <c:dPt>
            <c:idx val="7"/>
            <c:bubble3D val="0"/>
            <c:spPr>
              <a:solidFill>
                <a:srgbClr val="1CAE9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B0A-4CF5-A7B0-3B63AD076A59}"/>
              </c:ext>
            </c:extLst>
          </c:dPt>
          <c:dPt>
            <c:idx val="8"/>
            <c:bubble3D val="0"/>
            <c:spPr>
              <a:solidFill>
                <a:srgbClr val="CFE4E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B0A-4CF5-A7B0-3B63AD076A59}"/>
              </c:ext>
            </c:extLst>
          </c:dPt>
          <c:dPt>
            <c:idx val="9"/>
            <c:bubble3D val="0"/>
            <c:spPr>
              <a:solidFill>
                <a:srgbClr val="CFE4E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B0A-4CF5-A7B0-3B63AD076A59}"/>
              </c:ext>
            </c:extLst>
          </c:dPt>
          <c:dPt>
            <c:idx val="10"/>
            <c:bubble3D val="0"/>
            <c:spPr>
              <a:solidFill>
                <a:srgbClr val="CFE4E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B0A-4CF5-A7B0-3B63AD076A59}"/>
              </c:ext>
            </c:extLst>
          </c:dPt>
          <c:dPt>
            <c:idx val="11"/>
            <c:bubble3D val="0"/>
            <c:spPr>
              <a:solidFill>
                <a:srgbClr val="CFE4E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B0A-4CF5-A7B0-3B63AD076A59}"/>
              </c:ext>
            </c:extLst>
          </c:dPt>
          <c:cat>
            <c:strRef>
              <c:f>Sheet1!$A$2:$A$13</c:f>
              <c:strCache>
                <c:ptCount val="12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  <c:pt idx="4">
                  <c:v>第四季度</c:v>
                </c:pt>
                <c:pt idx="5">
                  <c:v>第四季度</c:v>
                </c:pt>
                <c:pt idx="6">
                  <c:v>第四季度</c:v>
                </c:pt>
                <c:pt idx="7">
                  <c:v>第四季度</c:v>
                </c:pt>
                <c:pt idx="8">
                  <c:v>第四季度</c:v>
                </c:pt>
                <c:pt idx="9">
                  <c:v>第四季度</c:v>
                </c:pt>
                <c:pt idx="10">
                  <c:v>第四季度</c:v>
                </c:pt>
                <c:pt idx="11">
                  <c:v>第四季度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B0A-4CF5-A7B0-3B63AD076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ACC571"/>
            </a:solidFill>
            <a:ln>
              <a:noFill/>
            </a:ln>
          </c:spPr>
          <c:explosion val="15"/>
          <c:dPt>
            <c:idx val="0"/>
            <c:bubble3D val="0"/>
            <c:spPr>
              <a:solidFill>
                <a:srgbClr val="ACC57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D2-475D-8BDA-00BE311F1A0B}"/>
              </c:ext>
            </c:extLst>
          </c:dPt>
          <c:dPt>
            <c:idx val="1"/>
            <c:bubble3D val="0"/>
            <c:spPr>
              <a:solidFill>
                <a:srgbClr val="ACC57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D2-475D-8BDA-00BE311F1A0B}"/>
              </c:ext>
            </c:extLst>
          </c:dPt>
          <c:dPt>
            <c:idx val="2"/>
            <c:bubble3D val="0"/>
            <c:spPr>
              <a:solidFill>
                <a:srgbClr val="ACC57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ED2-475D-8BDA-00BE311F1A0B}"/>
              </c:ext>
            </c:extLst>
          </c:dPt>
          <c:dPt>
            <c:idx val="3"/>
            <c:bubble3D val="0"/>
            <c:spPr>
              <a:solidFill>
                <a:srgbClr val="ACC57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D2-475D-8BDA-00BE311F1A0B}"/>
              </c:ext>
            </c:extLst>
          </c:dPt>
          <c:dPt>
            <c:idx val="4"/>
            <c:bubble3D val="0"/>
            <c:spPr>
              <a:solidFill>
                <a:srgbClr val="ACC57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ED2-475D-8BDA-00BE311F1A0B}"/>
              </c:ext>
            </c:extLst>
          </c:dPt>
          <c:dPt>
            <c:idx val="5"/>
            <c:bubble3D val="0"/>
            <c:spPr>
              <a:solidFill>
                <a:srgbClr val="ACC57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ED2-475D-8BDA-00BE311F1A0B}"/>
              </c:ext>
            </c:extLst>
          </c:dPt>
          <c:dPt>
            <c:idx val="6"/>
            <c:bubble3D val="0"/>
            <c:spPr>
              <a:solidFill>
                <a:srgbClr val="ECF0D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ED2-475D-8BDA-00BE311F1A0B}"/>
              </c:ext>
            </c:extLst>
          </c:dPt>
          <c:dPt>
            <c:idx val="7"/>
            <c:bubble3D val="0"/>
            <c:spPr>
              <a:solidFill>
                <a:srgbClr val="ECF0D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ED2-475D-8BDA-00BE311F1A0B}"/>
              </c:ext>
            </c:extLst>
          </c:dPt>
          <c:dPt>
            <c:idx val="8"/>
            <c:bubble3D val="0"/>
            <c:spPr>
              <a:solidFill>
                <a:srgbClr val="ECF0D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ED2-475D-8BDA-00BE311F1A0B}"/>
              </c:ext>
            </c:extLst>
          </c:dPt>
          <c:dPt>
            <c:idx val="9"/>
            <c:bubble3D val="0"/>
            <c:spPr>
              <a:solidFill>
                <a:srgbClr val="ECF0D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ED2-475D-8BDA-00BE311F1A0B}"/>
              </c:ext>
            </c:extLst>
          </c:dPt>
          <c:dPt>
            <c:idx val="10"/>
            <c:bubble3D val="0"/>
            <c:spPr>
              <a:solidFill>
                <a:srgbClr val="ECF0D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ED2-475D-8BDA-00BE311F1A0B}"/>
              </c:ext>
            </c:extLst>
          </c:dPt>
          <c:dPt>
            <c:idx val="11"/>
            <c:bubble3D val="0"/>
            <c:spPr>
              <a:solidFill>
                <a:srgbClr val="ECF0D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9ED2-475D-8BDA-00BE311F1A0B}"/>
              </c:ext>
            </c:extLst>
          </c:dPt>
          <c:cat>
            <c:strRef>
              <c:f>Sheet1!$A$2:$A$13</c:f>
              <c:strCache>
                <c:ptCount val="12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  <c:pt idx="4">
                  <c:v>第四季度</c:v>
                </c:pt>
                <c:pt idx="5">
                  <c:v>第四季度</c:v>
                </c:pt>
                <c:pt idx="6">
                  <c:v>第四季度</c:v>
                </c:pt>
                <c:pt idx="7">
                  <c:v>第四季度</c:v>
                </c:pt>
                <c:pt idx="8">
                  <c:v>第四季度</c:v>
                </c:pt>
                <c:pt idx="9">
                  <c:v>第四季度</c:v>
                </c:pt>
                <c:pt idx="10">
                  <c:v>第四季度</c:v>
                </c:pt>
                <c:pt idx="11">
                  <c:v>第四季度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ED2-475D-8BDA-00BE311F1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0.41335</cdr:x>
      <cdr:y>0.39774</cdr:y>
    </cdr:from>
    <cdr:to>
      <cdr:x>0.59198</cdr:x>
      <cdr:y>0.59998</cdr:y>
    </cdr:to>
    <cdr:sp macro="" textlink="">
      <cdr:nvSpPr>
        <cdr:cNvPr id="2" name="文本框 1"/>
        <cdr:cNvSpPr txBox="1"/>
      </cdr:nvSpPr>
      <cdr:spPr>
        <a:xfrm xmlns:a="http://schemas.openxmlformats.org/drawingml/2006/main">
          <a:off x="2782957" y="1785217"/>
          <a:ext cx="1202634" cy="907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CN" alt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616E7-FC1B-4BFB-BFFB-4CD01A94C692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1199F-87F0-45C4-AA74-6337DACE07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74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83C92-011B-4FD0-87DD-E6CE42527E8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539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1. </a:t>
            </a:r>
            <a:r>
              <a:rPr lang="zh-CN" altLang="en-US" dirty="0" smtClean="0"/>
              <a:t>在线按需扩缩节点，精确控制服务成本；</a:t>
            </a:r>
            <a:r>
              <a:rPr lang="en-US" altLang="zh-CN" dirty="0" smtClean="0"/>
              <a:t>2. </a:t>
            </a:r>
            <a:r>
              <a:rPr lang="zh-CN" altLang="en-US" dirty="0" smtClean="0"/>
              <a:t>在线写数据对服务影响小，及时响应需求变更；</a:t>
            </a:r>
            <a:r>
              <a:rPr lang="en-US" altLang="zh-CN" dirty="0" smtClean="0"/>
              <a:t>3. </a:t>
            </a:r>
            <a:r>
              <a:rPr lang="zh-CN" altLang="en-US" dirty="0" smtClean="0"/>
              <a:t>良好的可扩展性，缩短新功能开发周期；</a:t>
            </a:r>
            <a:r>
              <a:rPr lang="en-US" altLang="zh-CN" dirty="0" smtClean="0"/>
              <a:t>4. </a:t>
            </a:r>
            <a:r>
              <a:rPr lang="zh-CN" altLang="en-US" dirty="0" smtClean="0"/>
              <a:t>插件生态丰富，社区容易找到相似需求的插件，进一步缩短开发周期；</a:t>
            </a:r>
            <a:r>
              <a:rPr lang="en-US" altLang="zh-CN" dirty="0" smtClean="0"/>
              <a:t>5. </a:t>
            </a:r>
            <a:r>
              <a:rPr lang="zh-CN" altLang="en-US" dirty="0" smtClean="0"/>
              <a:t>易用性好，对开发人员要求不高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1199F-87F0-45C4-AA74-6337DACE07D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329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A8C0B-1A58-4701-BCBE-CF5CD5D5D37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478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数据加工技术升级，提高数据生产能力和效率；数据流程优化，开通数据出版直通车服务，缩短数据流转的周期，提高上线效率</a:t>
            </a:r>
            <a:r>
              <a:rPr lang="zh-CN" altLang="en-US" dirty="0" smtClean="0"/>
              <a:t>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47895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A8C0B-1A58-4701-BCBE-CF5CD5D5D37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370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1199F-87F0-45C4-AA74-6337DACE07DC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250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83C92-011B-4FD0-87DD-E6CE42527E8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654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3510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排除被知网独家的情况，我们目前能签约的极限比例是</a:t>
            </a:r>
            <a:r>
              <a:rPr lang="en-US" altLang="zh-CN" dirty="0" smtClean="0"/>
              <a:t>71%</a:t>
            </a:r>
            <a:r>
              <a:rPr lang="zh-CN" altLang="en-US" dirty="0" smtClean="0"/>
              <a:t>左右；今年退出知网独家与我们签约的</a:t>
            </a:r>
            <a:r>
              <a:rPr lang="en-US" altLang="zh-CN" dirty="0" smtClean="0"/>
              <a:t>45</a:t>
            </a:r>
            <a:r>
              <a:rPr lang="zh-CN" altLang="en-US" dirty="0" smtClean="0"/>
              <a:t>种，而新被知网独家的</a:t>
            </a:r>
            <a:r>
              <a:rPr lang="en-US" altLang="zh-CN" dirty="0" smtClean="0"/>
              <a:t>15</a:t>
            </a:r>
            <a:r>
              <a:rPr lang="zh-CN" altLang="en-US" dirty="0" smtClean="0"/>
              <a:t>种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1199F-87F0-45C4-AA74-6337DACE07D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875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990487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0C778-EDC3-499F-9035-FF517CE8DF6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28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\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0C778-EDC3-499F-9035-FF517CE8DF6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088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目前，维普中文期刊的字段著录标准为</a:t>
            </a:r>
            <a:r>
              <a:rPr lang="en-US" altLang="zh-CN" dirty="0"/>
              <a:t>3‰</a:t>
            </a:r>
            <a:r>
              <a:rPr lang="zh-CN" altLang="en-US" dirty="0"/>
              <a:t>，核心字段著录标准为</a:t>
            </a:r>
            <a:r>
              <a:rPr lang="en-US" altLang="zh-CN" dirty="0"/>
              <a:t>1‰</a:t>
            </a:r>
            <a:r>
              <a:rPr lang="zh-CN" altLang="en-US" dirty="0"/>
              <a:t>，广受国内外客户在数据评价场景的应用好评。</a:t>
            </a:r>
          </a:p>
        </p:txBody>
      </p:sp>
    </p:spTree>
    <p:extLst>
      <p:ext uri="{BB962C8B-B14F-4D97-AF65-F5344CB8AC3E}">
        <p14:creationId xmlns:p14="http://schemas.microsoft.com/office/powerpoint/2010/main" val="965100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\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0C778-EDC3-499F-9035-FF517CE8DF6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96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CC26-FD67-4B4B-A47B-2DA36E950E3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6127-97CF-4F5B-8787-906A41528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97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CC26-FD67-4B4B-A47B-2DA36E950E3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6127-97CF-4F5B-8787-906A41528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93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CC26-FD67-4B4B-A47B-2DA36E950E3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6127-97CF-4F5B-8787-906A41528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803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41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759960" y="6289040"/>
            <a:ext cx="2672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www.companyname.com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1232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33F9-86E0-4547-A34C-82E474ED5ED7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BCDB6-3A31-4307-BEAB-2877B707A3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61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CC26-FD67-4B4B-A47B-2DA36E950E3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6127-97CF-4F5B-8787-906A41528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74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CC26-FD67-4B4B-A47B-2DA36E950E3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6127-97CF-4F5B-8787-906A41528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05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CC26-FD67-4B4B-A47B-2DA36E950E3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6127-97CF-4F5B-8787-906A41528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3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CC26-FD67-4B4B-A47B-2DA36E950E3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6127-97CF-4F5B-8787-906A41528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09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CC26-FD67-4B4B-A47B-2DA36E950E3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6127-97CF-4F5B-8787-906A41528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947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CC26-FD67-4B4B-A47B-2DA36E950E3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6127-97CF-4F5B-8787-906A41528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97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CC26-FD67-4B4B-A47B-2DA36E950E3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6127-97CF-4F5B-8787-906A41528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14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CC26-FD67-4B4B-A47B-2DA36E950E3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6127-97CF-4F5B-8787-906A41528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14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5CC26-FD67-4B4B-A47B-2DA36E950E38}" type="datetimeFigureOut">
              <a:rPr lang="zh-CN" altLang="en-US" smtClean="0"/>
              <a:t>2022/2/22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6127-97CF-4F5B-8787-906A415286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72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hxqk.lib.pku.edu.cn/2020/introduction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mp.weixin.qq.com/s/3x8PxzQpwcHkxJ3u15si0Q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.cqvip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rot="10800000" flipV="1">
            <a:off x="0" y="0"/>
            <a:ext cx="12344400" cy="6876833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085070" y="1706936"/>
            <a:ext cx="4520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cs typeface="+mn-ea"/>
              </a:rPr>
              <a:t>2022</a:t>
            </a:r>
            <a:r>
              <a:rPr lang="zh-CN" altLang="en-US" sz="4800" b="1" spc="600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cs typeface="+mn-ea"/>
              </a:rPr>
              <a:t>产品培训</a:t>
            </a:r>
            <a:endParaRPr lang="zh-CN" altLang="en-US" sz="4800" b="1" spc="600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cs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85070" y="2852480"/>
            <a:ext cx="10625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0070C0"/>
                </a:solidFill>
              </a:rPr>
              <a:t>中文期刊服务平台产品使用与服务</a:t>
            </a:r>
            <a:endParaRPr lang="zh-CN" altLang="en-US" sz="5400" b="1" spc="600" dirty="0">
              <a:solidFill>
                <a:srgbClr val="0070C0"/>
              </a:solidFill>
              <a:latin typeface="+mn-ea"/>
              <a:cs typeface="+mn-ea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774398" y="4161072"/>
            <a:ext cx="3211275" cy="441385"/>
            <a:chOff x="1220558" y="4944851"/>
            <a:chExt cx="2648565" cy="441385"/>
          </a:xfrm>
        </p:grpSpPr>
        <p:sp>
          <p:nvSpPr>
            <p:cNvPr id="32" name="矩形 31"/>
            <p:cNvSpPr/>
            <p:nvPr/>
          </p:nvSpPr>
          <p:spPr>
            <a:xfrm>
              <a:off x="1220558" y="4944851"/>
              <a:ext cx="2130838" cy="44138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372905" y="4969093"/>
              <a:ext cx="24962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+mn-ea"/>
                  <a:cs typeface="+mn-ea"/>
                </a:rPr>
                <a:t>产品经理：黄远波</a:t>
              </a:r>
              <a:endParaRPr lang="zh-CN" altLang="en-US" sz="2000" b="1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sp>
        <p:nvSpPr>
          <p:cNvPr id="38" name="TextBox 65"/>
          <p:cNvSpPr txBox="1"/>
          <p:nvPr/>
        </p:nvSpPr>
        <p:spPr>
          <a:xfrm>
            <a:off x="8774399" y="8332409"/>
            <a:ext cx="857927" cy="362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755" dirty="0">
                <a:cs typeface="+mn-ea"/>
              </a:rPr>
              <a:t>延时符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22" y="167778"/>
            <a:ext cx="1143000" cy="1143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7129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9"/>
          <p:cNvGrpSpPr/>
          <p:nvPr/>
        </p:nvGrpSpPr>
        <p:grpSpPr>
          <a:xfrm>
            <a:off x="1236280" y="3593727"/>
            <a:ext cx="5663235" cy="352419"/>
            <a:chOff x="1113357" y="3872039"/>
            <a:chExt cx="6355774" cy="395467"/>
          </a:xfrm>
        </p:grpSpPr>
        <p:sp>
          <p:nvSpPr>
            <p:cNvPr id="17" name="矩形 16"/>
            <p:cNvSpPr/>
            <p:nvPr/>
          </p:nvSpPr>
          <p:spPr>
            <a:xfrm>
              <a:off x="1113357" y="3872041"/>
              <a:ext cx="6355774" cy="395465"/>
            </a:xfrm>
            <a:prstGeom prst="rect">
              <a:avLst/>
            </a:prstGeom>
            <a:solidFill>
              <a:srgbClr val="E96D7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77800" dist="139700" dir="5400000" sx="97000" sy="97000" algn="t" rotWithShape="0">
                <a:prstClr val="black">
                  <a:alpha val="22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113357" y="3872039"/>
              <a:ext cx="6254171" cy="395465"/>
            </a:xfrm>
            <a:prstGeom prst="rect">
              <a:avLst/>
            </a:prstGeom>
            <a:solidFill>
              <a:srgbClr val="35AC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文本框 12"/>
          <p:cNvSpPr txBox="1"/>
          <p:nvPr/>
        </p:nvSpPr>
        <p:spPr>
          <a:xfrm>
            <a:off x="1155539" y="3145860"/>
            <a:ext cx="3806852" cy="387702"/>
          </a:xfrm>
          <a:prstGeom prst="rect">
            <a:avLst/>
          </a:prstGeom>
          <a:noFill/>
        </p:spPr>
        <p:txBody>
          <a:bodyPr wrap="square" lIns="79151" tIns="39576" rIns="79151" bIns="39576" rtlCol="0">
            <a:spAutoFit/>
          </a:bodyPr>
          <a:lstStyle/>
          <a:p>
            <a:r>
              <a:rPr lang="en-US" altLang="zh-CN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CSSCI</a:t>
            </a:r>
            <a:r>
              <a:rPr lang="zh-CN" alt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</a:t>
            </a:r>
            <a:r>
              <a:rPr lang="en-US" altLang="zh-CN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2021-2022</a:t>
            </a:r>
            <a:r>
              <a:rPr lang="zh-CN" alt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文本框 14"/>
          <p:cNvSpPr txBox="1"/>
          <p:nvPr/>
        </p:nvSpPr>
        <p:spPr>
          <a:xfrm>
            <a:off x="1196539" y="4485657"/>
            <a:ext cx="3007161" cy="387702"/>
          </a:xfrm>
          <a:prstGeom prst="rect">
            <a:avLst/>
          </a:prstGeom>
          <a:noFill/>
        </p:spPr>
        <p:txBody>
          <a:bodyPr wrap="square" lIns="79151" tIns="39576" rIns="79151" bIns="39576" rtlCol="0">
            <a:spAutoFit/>
          </a:bodyPr>
          <a:lstStyle/>
          <a:p>
            <a:r>
              <a:rPr lang="en-US" altLang="zh-CN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CSCD</a:t>
            </a:r>
            <a:r>
              <a:rPr lang="zh-CN" alt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</a:t>
            </a:r>
            <a:r>
              <a:rPr lang="en-US" altLang="zh-CN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2021-2022</a:t>
            </a:r>
            <a:r>
              <a:rPr lang="zh-CN" alt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2" name="组合 11"/>
          <p:cNvGrpSpPr/>
          <p:nvPr/>
        </p:nvGrpSpPr>
        <p:grpSpPr>
          <a:xfrm>
            <a:off x="1236278" y="4946952"/>
            <a:ext cx="5663241" cy="352417"/>
            <a:chOff x="1113354" y="6239735"/>
            <a:chExt cx="6355780" cy="395466"/>
          </a:xfrm>
        </p:grpSpPr>
        <p:sp>
          <p:nvSpPr>
            <p:cNvPr id="23" name="矩形 22"/>
            <p:cNvSpPr/>
            <p:nvPr/>
          </p:nvSpPr>
          <p:spPr>
            <a:xfrm>
              <a:off x="1113359" y="6239735"/>
              <a:ext cx="6355775" cy="395466"/>
            </a:xfrm>
            <a:prstGeom prst="rect">
              <a:avLst/>
            </a:prstGeom>
            <a:solidFill>
              <a:srgbClr val="E96D7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77800" dist="139700" dir="5400000" sx="97000" sy="97000" algn="t" rotWithShape="0">
                <a:prstClr val="black">
                  <a:alpha val="22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113354" y="6239735"/>
              <a:ext cx="6226597" cy="395466"/>
            </a:xfrm>
            <a:prstGeom prst="rect">
              <a:avLst/>
            </a:prstGeom>
            <a:solidFill>
              <a:srgbClr val="35AC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196537" y="2257776"/>
            <a:ext cx="5702978" cy="361182"/>
            <a:chOff x="1196537" y="2257776"/>
            <a:chExt cx="5702978" cy="361182"/>
          </a:xfrm>
        </p:grpSpPr>
        <p:sp>
          <p:nvSpPr>
            <p:cNvPr id="26" name="矩形 25"/>
            <p:cNvSpPr/>
            <p:nvPr/>
          </p:nvSpPr>
          <p:spPr>
            <a:xfrm>
              <a:off x="1196546" y="2257776"/>
              <a:ext cx="5702969" cy="349480"/>
            </a:xfrm>
            <a:prstGeom prst="rect">
              <a:avLst/>
            </a:prstGeom>
            <a:solidFill>
              <a:srgbClr val="E96D7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77800" dist="139700" dir="5400000" sx="97000" sy="97000" algn="t" rotWithShape="0">
                <a:prstClr val="black">
                  <a:alpha val="22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 flipH="1">
              <a:off x="1196537" y="2257929"/>
              <a:ext cx="5612446" cy="361029"/>
            </a:xfrm>
            <a:prstGeom prst="rect">
              <a:avLst/>
            </a:prstGeom>
            <a:solidFill>
              <a:srgbClr val="35AC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3" name="文本框 11"/>
          <p:cNvSpPr txBox="1"/>
          <p:nvPr/>
        </p:nvSpPr>
        <p:spPr>
          <a:xfrm>
            <a:off x="1155541" y="1806313"/>
            <a:ext cx="2251960" cy="387702"/>
          </a:xfrm>
          <a:prstGeom prst="rect">
            <a:avLst/>
          </a:prstGeom>
          <a:noFill/>
        </p:spPr>
        <p:txBody>
          <a:bodyPr wrap="square" lIns="79151" tIns="39576" rIns="79151" bIns="39576" rtlCol="0">
            <a:spAutoFit/>
          </a:bodyPr>
          <a:lstStyle/>
          <a:p>
            <a:r>
              <a:rPr lang="zh-CN" alt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北大核心</a:t>
            </a:r>
            <a:r>
              <a:rPr lang="en-US" altLang="zh-CN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2020</a:t>
            </a:r>
            <a:r>
              <a:rPr lang="zh-CN" alt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版</a:t>
            </a:r>
            <a:endParaRPr lang="zh-CN" altLang="en-US" sz="2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圆角矩形标注 33"/>
          <p:cNvSpPr/>
          <p:nvPr/>
        </p:nvSpPr>
        <p:spPr>
          <a:xfrm>
            <a:off x="5960823" y="1799100"/>
            <a:ext cx="928399" cy="304665"/>
          </a:xfrm>
          <a:prstGeom prst="wedgeRoundRectCallout">
            <a:avLst>
              <a:gd name="adj1" fmla="val -21633"/>
              <a:gd name="adj2" fmla="val 78997"/>
              <a:gd name="adj3" fmla="val 16667"/>
            </a:avLst>
          </a:prstGeom>
          <a:solidFill>
            <a:srgbClr val="35ACA9"/>
          </a:solidFill>
          <a:ln w="12700" cap="flat" cmpd="sng" algn="ctr">
            <a:noFill/>
            <a:prstDash val="solid"/>
            <a:miter lim="800000"/>
          </a:ln>
          <a:effectLst>
            <a:outerShdw blurRad="177800" dist="139700" dir="5400000" sx="97000" sy="97000" algn="t" rotWithShape="0">
              <a:prstClr val="black">
                <a:alpha val="22000"/>
              </a:prstClr>
            </a:outerShdw>
          </a:effectLst>
        </p:spPr>
        <p:txBody>
          <a:bodyPr lIns="79151" tIns="39576" rIns="79151" bIns="3957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99.5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%</a:t>
            </a:r>
            <a:endParaRPr kumimoji="0" lang="zh-CN" alt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圆角矩形标注 34"/>
          <p:cNvSpPr/>
          <p:nvPr/>
        </p:nvSpPr>
        <p:spPr>
          <a:xfrm>
            <a:off x="5880584" y="3110164"/>
            <a:ext cx="928399" cy="304665"/>
          </a:xfrm>
          <a:prstGeom prst="wedgeRoundRectCallout">
            <a:avLst>
              <a:gd name="adj1" fmla="val -21633"/>
              <a:gd name="adj2" fmla="val 78997"/>
              <a:gd name="adj3" fmla="val 16667"/>
            </a:avLst>
          </a:prstGeom>
          <a:solidFill>
            <a:srgbClr val="35ACA9"/>
          </a:solidFill>
          <a:ln w="12700" cap="flat" cmpd="sng" algn="ctr">
            <a:noFill/>
            <a:prstDash val="solid"/>
            <a:miter lim="800000"/>
          </a:ln>
          <a:effectLst>
            <a:outerShdw blurRad="177800" dist="139700" dir="5400000" sx="97000" sy="97000" algn="t" rotWithShape="0">
              <a:prstClr val="black">
                <a:alpha val="22000"/>
              </a:prstClr>
            </a:outerShdw>
          </a:effectLst>
        </p:spPr>
        <p:txBody>
          <a:bodyPr lIns="79151" tIns="39576" rIns="79151" bIns="3957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98.8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%</a:t>
            </a:r>
            <a:endParaRPr kumimoji="0" lang="zh-CN" alt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圆角矩形标注 36"/>
          <p:cNvSpPr/>
          <p:nvPr/>
        </p:nvSpPr>
        <p:spPr>
          <a:xfrm>
            <a:off x="5751714" y="4514591"/>
            <a:ext cx="928399" cy="304665"/>
          </a:xfrm>
          <a:prstGeom prst="wedgeRoundRectCallout">
            <a:avLst>
              <a:gd name="adj1" fmla="val -21633"/>
              <a:gd name="adj2" fmla="val 78997"/>
              <a:gd name="adj3" fmla="val 16667"/>
            </a:avLst>
          </a:prstGeom>
          <a:solidFill>
            <a:srgbClr val="35ACA9"/>
          </a:solidFill>
          <a:ln w="12700" cap="flat" cmpd="sng" algn="ctr">
            <a:noFill/>
            <a:prstDash val="solid"/>
            <a:miter lim="800000"/>
          </a:ln>
          <a:effectLst>
            <a:outerShdw blurRad="177800" dist="139700" dir="5400000" sx="97000" sy="97000" algn="t" rotWithShape="0">
              <a:prstClr val="black">
                <a:alpha val="22000"/>
              </a:prstClr>
            </a:outerShdw>
          </a:effectLst>
        </p:spPr>
        <p:txBody>
          <a:bodyPr lIns="79151" tIns="39576" rIns="79151" bIns="3957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99%</a:t>
            </a:r>
            <a:endParaRPr kumimoji="0" lang="zh-CN" alt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左大括号 37"/>
          <p:cNvSpPr/>
          <p:nvPr/>
        </p:nvSpPr>
        <p:spPr>
          <a:xfrm>
            <a:off x="7324027" y="2023501"/>
            <a:ext cx="187853" cy="3536471"/>
          </a:xfrm>
          <a:prstGeom prst="leftBrace">
            <a:avLst>
              <a:gd name="adj1" fmla="val 19041"/>
              <a:gd name="adj2" fmla="val 50000"/>
            </a:avLst>
          </a:prstGeom>
          <a:noFill/>
          <a:ln w="6350" cap="flat" cmpd="sng" algn="ctr">
            <a:solidFill>
              <a:srgbClr val="E96D7C"/>
            </a:solidFill>
            <a:prstDash val="solid"/>
            <a:miter lim="800000"/>
          </a:ln>
          <a:effectLst/>
        </p:spPr>
        <p:txBody>
          <a:bodyPr lIns="121892" tIns="60947" rIns="121892" bIns="6094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0" cap="none" spc="0" normalizeH="0" baseline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文本框 7"/>
          <p:cNvSpPr txBox="1">
            <a:spLocks noChangeArrowheads="1"/>
          </p:cNvSpPr>
          <p:nvPr/>
        </p:nvSpPr>
        <p:spPr bwMode="auto">
          <a:xfrm>
            <a:off x="7700080" y="1693555"/>
            <a:ext cx="3941933" cy="120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2" tIns="60947" rIns="121892" bIns="60947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866349">
              <a:lnSpc>
                <a:spcPct val="120000"/>
              </a:lnSpc>
              <a:defRPr/>
            </a:pPr>
            <a:r>
              <a:rPr lang="zh-CN" altLang="en-US" sz="1800" dirty="0" smtClean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北大核心</a:t>
            </a:r>
            <a:r>
              <a:rPr lang="en-US" altLang="zh-CN" sz="1800" dirty="0" smtClean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2021</a:t>
            </a:r>
            <a:r>
              <a:rPr lang="zh-CN" altLang="en-US" sz="1800" dirty="0" smtClean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年发布最新“北大核心</a:t>
            </a:r>
            <a:r>
              <a:rPr lang="en-US" altLang="zh-CN" sz="1800" dirty="0" smtClean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2020</a:t>
            </a:r>
            <a:r>
              <a:rPr lang="zh-CN" altLang="en-US" sz="1800" dirty="0" smtClean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版”核心期刊目录</a:t>
            </a:r>
            <a:r>
              <a:rPr lang="en-US" altLang="zh-CN" sz="1800" dirty="0" smtClean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1990</a:t>
            </a:r>
            <a:r>
              <a:rPr lang="zh-CN" altLang="en-US" sz="1800" dirty="0" smtClean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种，维普收录</a:t>
            </a:r>
            <a:r>
              <a:rPr lang="en-US" altLang="zh-CN" sz="1800" dirty="0" smtClean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1981</a:t>
            </a:r>
            <a:r>
              <a:rPr lang="zh-CN" altLang="en-US" sz="1800" dirty="0" smtClean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种。</a:t>
            </a:r>
            <a:endParaRPr lang="zh-CN" altLang="en-US" sz="1800" dirty="0">
              <a:solidFill>
                <a:prstClr val="black">
                  <a:lumMod val="75000"/>
                </a:prst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文本框 7"/>
          <p:cNvSpPr txBox="1">
            <a:spLocks noChangeArrowheads="1"/>
          </p:cNvSpPr>
          <p:nvPr/>
        </p:nvSpPr>
        <p:spPr bwMode="auto">
          <a:xfrm>
            <a:off x="7700080" y="3260670"/>
            <a:ext cx="3726033" cy="96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2" tIns="60947" rIns="121892" bIns="60947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866349">
              <a:lnSpc>
                <a:spcPct val="120000"/>
              </a:lnSpc>
              <a:defRPr/>
            </a:pPr>
            <a:r>
              <a:rPr lang="en-US" altLang="zh-CN" sz="1800" dirty="0" smtClean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2021</a:t>
            </a:r>
            <a:r>
              <a:rPr lang="zh-CN" altLang="en-US" sz="1800" dirty="0" smtClean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最新公布</a:t>
            </a:r>
            <a:r>
              <a:rPr lang="en-US" altLang="zh-CN" sz="1800" dirty="0" smtClean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CSSCI</a:t>
            </a:r>
            <a:r>
              <a:rPr lang="zh-CN" altLang="en-US" sz="1800" dirty="0" smtClean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（南大核心）</a:t>
            </a:r>
            <a:r>
              <a:rPr lang="en-US" altLang="zh-CN" sz="1800" dirty="0" smtClean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814</a:t>
            </a:r>
            <a:r>
              <a:rPr lang="zh-CN" altLang="en-US" sz="1800" dirty="0" smtClean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种，维普收录</a:t>
            </a:r>
            <a:r>
              <a:rPr lang="en-US" altLang="zh-CN" sz="1800" dirty="0" smtClean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804</a:t>
            </a:r>
            <a:r>
              <a:rPr lang="zh-CN" altLang="en-US" sz="1800" dirty="0" smtClean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种。</a:t>
            </a:r>
            <a:endParaRPr lang="zh-CN" altLang="en-US" sz="1800" dirty="0">
              <a:solidFill>
                <a:prstClr val="black">
                  <a:lumMod val="75000"/>
                </a:prst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文本框 7"/>
          <p:cNvSpPr txBox="1">
            <a:spLocks noChangeArrowheads="1"/>
          </p:cNvSpPr>
          <p:nvPr/>
        </p:nvSpPr>
        <p:spPr bwMode="auto">
          <a:xfrm>
            <a:off x="7700080" y="4836856"/>
            <a:ext cx="3849985" cy="110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2" tIns="60947" rIns="121892" bIns="60947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defTabSz="866349">
              <a:lnSpc>
                <a:spcPct val="120000"/>
              </a:lnSpc>
              <a:defRPr/>
            </a:pPr>
            <a:r>
              <a:rPr lang="en-US" altLang="zh-CN" sz="1800" dirty="0" smtClean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2021</a:t>
            </a:r>
            <a:r>
              <a:rPr lang="zh-CN" altLang="en-US" sz="1800" dirty="0" smtClean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公布的最新中国科学引文数据库“</a:t>
            </a:r>
            <a:r>
              <a:rPr lang="en-US" altLang="zh-CN" sz="1800" dirty="0" smtClean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CSCD</a:t>
            </a:r>
            <a:r>
              <a:rPr lang="zh-CN" altLang="en-US" sz="1800" dirty="0" smtClean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（</a:t>
            </a:r>
            <a:r>
              <a:rPr lang="en-US" altLang="zh-CN" sz="1800" dirty="0" smtClean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2021-2022</a:t>
            </a:r>
            <a:r>
              <a:rPr lang="zh-CN" altLang="en-US" sz="1800" dirty="0" smtClean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）”期刊核心目录共</a:t>
            </a:r>
            <a:r>
              <a:rPr lang="en-US" altLang="zh-CN" sz="1800" dirty="0" smtClean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1262</a:t>
            </a:r>
            <a:r>
              <a:rPr lang="zh-CN" altLang="en-US" sz="1800" dirty="0" smtClean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，维普收录</a:t>
            </a:r>
            <a:r>
              <a:rPr lang="en-US" altLang="zh-CN" sz="1800" dirty="0" smtClean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1249</a:t>
            </a:r>
            <a:r>
              <a:rPr lang="zh-CN" altLang="en-US" sz="1800" dirty="0" smtClean="0">
                <a:solidFill>
                  <a:prstClr val="black">
                    <a:lumMod val="75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种</a:t>
            </a:r>
            <a:endParaRPr lang="zh-CN" altLang="en-US" sz="1800" dirty="0">
              <a:solidFill>
                <a:prstClr val="black">
                  <a:lumMod val="75000"/>
                </a:prst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05718" y="590464"/>
            <a:ext cx="68239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590464"/>
            <a:ext cx="1276066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631227" y="596276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核心期刊收录</a:t>
            </a:r>
            <a:endParaRPr lang="en-US" altLang="zh-CN" sz="20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68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33" grpId="0"/>
      <p:bldP spid="34" grpId="0" animBg="1"/>
      <p:bldP spid="35" grpId="0" animBg="1"/>
      <p:bldP spid="37" grpId="0" animBg="1"/>
      <p:bldP spid="38" grpId="0" animBg="1"/>
      <p:bldP spid="39" grpId="0"/>
      <p:bldP spid="40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椭圆 49"/>
          <p:cNvSpPr>
            <a:spLocks noChangeArrowheads="1"/>
          </p:cNvSpPr>
          <p:nvPr/>
        </p:nvSpPr>
        <p:spPr bwMode="auto">
          <a:xfrm>
            <a:off x="7140402" y="4221681"/>
            <a:ext cx="1079500" cy="1079500"/>
          </a:xfrm>
          <a:prstGeom prst="ellipse">
            <a:avLst/>
          </a:prstGeom>
          <a:gradFill rotWithShape="1">
            <a:gsLst>
              <a:gs pos="0">
                <a:srgbClr val="D0CECE"/>
              </a:gs>
              <a:gs pos="100000">
                <a:srgbClr val="F2F2F2"/>
              </a:gs>
            </a:gsLst>
            <a:lin ang="2700000" scaled="1"/>
          </a:gradFill>
          <a:ln w="28575">
            <a:solidFill>
              <a:srgbClr val="F2F2F2"/>
            </a:solidFill>
            <a:bevel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1267" name="椭圆 48"/>
          <p:cNvSpPr>
            <a:spLocks noChangeArrowheads="1"/>
          </p:cNvSpPr>
          <p:nvPr/>
        </p:nvSpPr>
        <p:spPr bwMode="auto">
          <a:xfrm>
            <a:off x="7136173" y="2395739"/>
            <a:ext cx="1081087" cy="1079500"/>
          </a:xfrm>
          <a:prstGeom prst="ellipse">
            <a:avLst/>
          </a:prstGeom>
          <a:gradFill rotWithShape="1">
            <a:gsLst>
              <a:gs pos="0">
                <a:srgbClr val="D0CECE"/>
              </a:gs>
              <a:gs pos="4999">
                <a:srgbClr val="D0CECE"/>
              </a:gs>
              <a:gs pos="100000">
                <a:srgbClr val="FFFFFF"/>
              </a:gs>
            </a:gsLst>
            <a:lin ang="2700000" scaled="1"/>
          </a:gradFill>
          <a:ln w="28575">
            <a:solidFill>
              <a:srgbClr val="F2F2F2"/>
            </a:solidFill>
            <a:bevel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1268" name="椭圆 47"/>
          <p:cNvSpPr>
            <a:spLocks noChangeArrowheads="1"/>
          </p:cNvSpPr>
          <p:nvPr/>
        </p:nvSpPr>
        <p:spPr bwMode="auto">
          <a:xfrm>
            <a:off x="3427331" y="3968339"/>
            <a:ext cx="1079500" cy="1081088"/>
          </a:xfrm>
          <a:prstGeom prst="ellipse">
            <a:avLst/>
          </a:prstGeom>
          <a:gradFill rotWithShape="1">
            <a:gsLst>
              <a:gs pos="0">
                <a:srgbClr val="D0CECE"/>
              </a:gs>
              <a:gs pos="4999">
                <a:srgbClr val="D0CECE"/>
              </a:gs>
              <a:gs pos="100000">
                <a:srgbClr val="FFFFFF"/>
              </a:gs>
            </a:gsLst>
            <a:lin ang="2700000" scaled="1"/>
          </a:gradFill>
          <a:ln w="28575">
            <a:solidFill>
              <a:srgbClr val="F2F2F2"/>
            </a:solidFill>
            <a:bevel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1269" name="椭圆 42"/>
          <p:cNvSpPr>
            <a:spLocks noChangeArrowheads="1"/>
          </p:cNvSpPr>
          <p:nvPr/>
        </p:nvSpPr>
        <p:spPr bwMode="auto">
          <a:xfrm>
            <a:off x="3421439" y="2241971"/>
            <a:ext cx="1079500" cy="1079500"/>
          </a:xfrm>
          <a:prstGeom prst="ellipse">
            <a:avLst/>
          </a:prstGeom>
          <a:gradFill rotWithShape="1">
            <a:gsLst>
              <a:gs pos="0">
                <a:srgbClr val="D0CECE"/>
              </a:gs>
              <a:gs pos="4999">
                <a:srgbClr val="D0CECE"/>
              </a:gs>
              <a:gs pos="100000">
                <a:srgbClr val="FFFFFF"/>
              </a:gs>
            </a:gsLst>
            <a:lin ang="2700000" scaled="1"/>
          </a:gradFill>
          <a:ln w="28575">
            <a:solidFill>
              <a:srgbClr val="F2F2F2"/>
            </a:solidFill>
            <a:bevel/>
            <a:headEnd/>
            <a:tailE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1270" name="组合 35"/>
          <p:cNvGrpSpPr>
            <a:grpSpLocks/>
          </p:cNvGrpSpPr>
          <p:nvPr/>
        </p:nvGrpSpPr>
        <p:grpSpPr bwMode="auto">
          <a:xfrm>
            <a:off x="3662626" y="4212020"/>
            <a:ext cx="695325" cy="593725"/>
            <a:chOff x="0" y="0"/>
            <a:chExt cx="695313" cy="594335"/>
          </a:xfrm>
        </p:grpSpPr>
        <p:sp>
          <p:nvSpPr>
            <p:cNvPr id="11303" name="Freeform 131"/>
            <p:cNvSpPr>
              <a:spLocks noChangeArrowheads="1"/>
            </p:cNvSpPr>
            <p:nvPr/>
          </p:nvSpPr>
          <p:spPr bwMode="auto">
            <a:xfrm>
              <a:off x="0" y="505617"/>
              <a:ext cx="695313" cy="88718"/>
            </a:xfrm>
            <a:custGeom>
              <a:avLst/>
              <a:gdLst>
                <a:gd name="T0" fmla="*/ 652708 w 408"/>
                <a:gd name="T1" fmla="*/ 0 h 52"/>
                <a:gd name="T2" fmla="*/ 618624 w 408"/>
                <a:gd name="T3" fmla="*/ 0 h 52"/>
                <a:gd name="T4" fmla="*/ 618624 w 408"/>
                <a:gd name="T5" fmla="*/ 29004 h 52"/>
                <a:gd name="T6" fmla="*/ 482288 w 408"/>
                <a:gd name="T7" fmla="*/ 29004 h 52"/>
                <a:gd name="T8" fmla="*/ 482288 w 408"/>
                <a:gd name="T9" fmla="*/ 0 h 52"/>
                <a:gd name="T10" fmla="*/ 405599 w 408"/>
                <a:gd name="T11" fmla="*/ 0 h 52"/>
                <a:gd name="T12" fmla="*/ 405599 w 408"/>
                <a:gd name="T13" fmla="*/ 23886 h 52"/>
                <a:gd name="T14" fmla="*/ 269263 w 408"/>
                <a:gd name="T15" fmla="*/ 23886 h 52"/>
                <a:gd name="T16" fmla="*/ 269263 w 408"/>
                <a:gd name="T17" fmla="*/ 0 h 52"/>
                <a:gd name="T18" fmla="*/ 195983 w 408"/>
                <a:gd name="T19" fmla="*/ 0 h 52"/>
                <a:gd name="T20" fmla="*/ 195983 w 408"/>
                <a:gd name="T21" fmla="*/ 25592 h 52"/>
                <a:gd name="T22" fmla="*/ 59647 w 408"/>
                <a:gd name="T23" fmla="*/ 25592 h 52"/>
                <a:gd name="T24" fmla="*/ 59647 w 408"/>
                <a:gd name="T25" fmla="*/ 0 h 52"/>
                <a:gd name="T26" fmla="*/ 44309 w 408"/>
                <a:gd name="T27" fmla="*/ 0 h 52"/>
                <a:gd name="T28" fmla="*/ 0 w 408"/>
                <a:gd name="T29" fmla="*/ 44359 h 52"/>
                <a:gd name="T30" fmla="*/ 0 w 408"/>
                <a:gd name="T31" fmla="*/ 46065 h 52"/>
                <a:gd name="T32" fmla="*/ 44309 w 408"/>
                <a:gd name="T33" fmla="*/ 88718 h 52"/>
                <a:gd name="T34" fmla="*/ 652708 w 408"/>
                <a:gd name="T35" fmla="*/ 88718 h 52"/>
                <a:gd name="T36" fmla="*/ 695313 w 408"/>
                <a:gd name="T37" fmla="*/ 46065 h 52"/>
                <a:gd name="T38" fmla="*/ 695313 w 408"/>
                <a:gd name="T39" fmla="*/ 44359 h 52"/>
                <a:gd name="T40" fmla="*/ 652708 w 408"/>
                <a:gd name="T41" fmla="*/ 0 h 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8"/>
                <a:gd name="T64" fmla="*/ 0 h 52"/>
                <a:gd name="T65" fmla="*/ 408 w 408"/>
                <a:gd name="T66" fmla="*/ 52 h 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8" h="52">
                  <a:moveTo>
                    <a:pt x="383" y="0"/>
                  </a:moveTo>
                  <a:cubicBezTo>
                    <a:pt x="363" y="0"/>
                    <a:pt x="363" y="0"/>
                    <a:pt x="363" y="0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283" y="17"/>
                    <a:pt x="283" y="17"/>
                    <a:pt x="283" y="17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14"/>
                    <a:pt x="238" y="14"/>
                    <a:pt x="238" y="14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97" y="52"/>
                    <a:pt x="408" y="41"/>
                    <a:pt x="408" y="27"/>
                  </a:cubicBezTo>
                  <a:cubicBezTo>
                    <a:pt x="408" y="26"/>
                    <a:pt x="408" y="26"/>
                    <a:pt x="408" y="26"/>
                  </a:cubicBezTo>
                  <a:cubicBezTo>
                    <a:pt x="408" y="12"/>
                    <a:pt x="397" y="0"/>
                    <a:pt x="383" y="0"/>
                  </a:cubicBezTo>
                  <a:close/>
                </a:path>
              </a:pathLst>
            </a:custGeom>
            <a:solidFill>
              <a:srgbClr val="52B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04" name="Rectangle 132"/>
            <p:cNvSpPr>
              <a:spLocks noChangeArrowheads="1"/>
            </p:cNvSpPr>
            <p:nvPr/>
          </p:nvSpPr>
          <p:spPr bwMode="auto">
            <a:xfrm>
              <a:off x="482537" y="0"/>
              <a:ext cx="136322" cy="505617"/>
            </a:xfrm>
            <a:prstGeom prst="rect">
              <a:avLst/>
            </a:prstGeom>
            <a:solidFill>
              <a:srgbClr val="52B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305" name="Rectangle 133"/>
            <p:cNvSpPr>
              <a:spLocks noChangeArrowheads="1"/>
            </p:cNvSpPr>
            <p:nvPr/>
          </p:nvSpPr>
          <p:spPr bwMode="auto">
            <a:xfrm>
              <a:off x="269759" y="147862"/>
              <a:ext cx="136322" cy="357755"/>
            </a:xfrm>
            <a:prstGeom prst="rect">
              <a:avLst/>
            </a:prstGeom>
            <a:solidFill>
              <a:srgbClr val="52B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306" name="Rectangle 134"/>
            <p:cNvSpPr>
              <a:spLocks noChangeArrowheads="1"/>
            </p:cNvSpPr>
            <p:nvPr/>
          </p:nvSpPr>
          <p:spPr bwMode="auto">
            <a:xfrm>
              <a:off x="59867" y="274086"/>
              <a:ext cx="136322" cy="231531"/>
            </a:xfrm>
            <a:prstGeom prst="rect">
              <a:avLst/>
            </a:prstGeom>
            <a:solidFill>
              <a:srgbClr val="52B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271" name="组合 36"/>
          <p:cNvGrpSpPr>
            <a:grpSpLocks/>
          </p:cNvGrpSpPr>
          <p:nvPr/>
        </p:nvGrpSpPr>
        <p:grpSpPr bwMode="auto">
          <a:xfrm>
            <a:off x="7363264" y="2662436"/>
            <a:ext cx="733425" cy="565150"/>
            <a:chOff x="0" y="0"/>
            <a:chExt cx="733541" cy="564040"/>
          </a:xfrm>
        </p:grpSpPr>
        <p:sp>
          <p:nvSpPr>
            <p:cNvPr id="11297" name="Freeform 250"/>
            <p:cNvSpPr>
              <a:spLocks noChangeArrowheads="1"/>
            </p:cNvSpPr>
            <p:nvPr/>
          </p:nvSpPr>
          <p:spPr bwMode="auto">
            <a:xfrm>
              <a:off x="641217" y="235137"/>
              <a:ext cx="92324" cy="93766"/>
            </a:xfrm>
            <a:custGeom>
              <a:avLst/>
              <a:gdLst>
                <a:gd name="T0" fmla="*/ 87195 w 54"/>
                <a:gd name="T1" fmla="*/ 3410 h 55"/>
                <a:gd name="T2" fmla="*/ 73517 w 54"/>
                <a:gd name="T3" fmla="*/ 0 h 55"/>
                <a:gd name="T4" fmla="*/ 61549 w 54"/>
                <a:gd name="T5" fmla="*/ 3410 h 55"/>
                <a:gd name="T6" fmla="*/ 47872 w 54"/>
                <a:gd name="T7" fmla="*/ 13639 h 55"/>
                <a:gd name="T8" fmla="*/ 49581 w 54"/>
                <a:gd name="T9" fmla="*/ 3410 h 55"/>
                <a:gd name="T10" fmla="*/ 42743 w 54"/>
                <a:gd name="T11" fmla="*/ 0 h 55"/>
                <a:gd name="T12" fmla="*/ 25646 w 54"/>
                <a:gd name="T13" fmla="*/ 15344 h 55"/>
                <a:gd name="T14" fmla="*/ 3419 w 54"/>
                <a:gd name="T15" fmla="*/ 80127 h 55"/>
                <a:gd name="T16" fmla="*/ 1710 w 54"/>
                <a:gd name="T17" fmla="*/ 90356 h 55"/>
                <a:gd name="T18" fmla="*/ 8549 w 54"/>
                <a:gd name="T19" fmla="*/ 93766 h 55"/>
                <a:gd name="T20" fmla="*/ 18807 w 54"/>
                <a:gd name="T21" fmla="*/ 90356 h 55"/>
                <a:gd name="T22" fmla="*/ 25646 w 54"/>
                <a:gd name="T23" fmla="*/ 80127 h 55"/>
                <a:gd name="T24" fmla="*/ 32484 w 54"/>
                <a:gd name="T25" fmla="*/ 59669 h 55"/>
                <a:gd name="T26" fmla="*/ 39323 w 54"/>
                <a:gd name="T27" fmla="*/ 42621 h 55"/>
                <a:gd name="T28" fmla="*/ 46162 w 54"/>
                <a:gd name="T29" fmla="*/ 30687 h 55"/>
                <a:gd name="T30" fmla="*/ 54711 w 54"/>
                <a:gd name="T31" fmla="*/ 22163 h 55"/>
                <a:gd name="T32" fmla="*/ 63259 w 54"/>
                <a:gd name="T33" fmla="*/ 20458 h 55"/>
                <a:gd name="T34" fmla="*/ 71808 w 54"/>
                <a:gd name="T35" fmla="*/ 22163 h 55"/>
                <a:gd name="T36" fmla="*/ 76937 w 54"/>
                <a:gd name="T37" fmla="*/ 23868 h 55"/>
                <a:gd name="T38" fmla="*/ 85485 w 54"/>
                <a:gd name="T39" fmla="*/ 20458 h 55"/>
                <a:gd name="T40" fmla="*/ 90614 w 54"/>
                <a:gd name="T41" fmla="*/ 13639 h 55"/>
                <a:gd name="T42" fmla="*/ 87195 w 54"/>
                <a:gd name="T43" fmla="*/ 3410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4"/>
                <a:gd name="T67" fmla="*/ 0 h 55"/>
                <a:gd name="T68" fmla="*/ 54 w 54"/>
                <a:gd name="T69" fmla="*/ 55 h 5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4" h="55">
                  <a:moveTo>
                    <a:pt x="51" y="2"/>
                  </a:moveTo>
                  <a:cubicBezTo>
                    <a:pt x="49" y="1"/>
                    <a:pt x="46" y="0"/>
                    <a:pt x="43" y="0"/>
                  </a:cubicBezTo>
                  <a:cubicBezTo>
                    <a:pt x="40" y="0"/>
                    <a:pt x="38" y="1"/>
                    <a:pt x="36" y="2"/>
                  </a:cubicBezTo>
                  <a:cubicBezTo>
                    <a:pt x="34" y="4"/>
                    <a:pt x="31" y="6"/>
                    <a:pt x="28" y="8"/>
                  </a:cubicBezTo>
                  <a:cubicBezTo>
                    <a:pt x="29" y="6"/>
                    <a:pt x="30" y="4"/>
                    <a:pt x="29" y="2"/>
                  </a:cubicBezTo>
                  <a:cubicBezTo>
                    <a:pt x="29" y="1"/>
                    <a:pt x="27" y="0"/>
                    <a:pt x="25" y="0"/>
                  </a:cubicBezTo>
                  <a:cubicBezTo>
                    <a:pt x="21" y="0"/>
                    <a:pt x="17" y="3"/>
                    <a:pt x="15" y="9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9"/>
                    <a:pt x="0" y="51"/>
                    <a:pt x="1" y="53"/>
                  </a:cubicBezTo>
                  <a:cubicBezTo>
                    <a:pt x="2" y="54"/>
                    <a:pt x="3" y="55"/>
                    <a:pt x="5" y="55"/>
                  </a:cubicBezTo>
                  <a:cubicBezTo>
                    <a:pt x="7" y="55"/>
                    <a:pt x="9" y="54"/>
                    <a:pt x="11" y="53"/>
                  </a:cubicBezTo>
                  <a:cubicBezTo>
                    <a:pt x="13" y="51"/>
                    <a:pt x="14" y="49"/>
                    <a:pt x="15" y="47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1" y="31"/>
                    <a:pt x="22" y="28"/>
                    <a:pt x="23" y="25"/>
                  </a:cubicBezTo>
                  <a:cubicBezTo>
                    <a:pt x="25" y="22"/>
                    <a:pt x="26" y="20"/>
                    <a:pt x="27" y="18"/>
                  </a:cubicBezTo>
                  <a:cubicBezTo>
                    <a:pt x="29" y="16"/>
                    <a:pt x="30" y="14"/>
                    <a:pt x="32" y="13"/>
                  </a:cubicBezTo>
                  <a:cubicBezTo>
                    <a:pt x="34" y="12"/>
                    <a:pt x="35" y="12"/>
                    <a:pt x="37" y="12"/>
                  </a:cubicBezTo>
                  <a:cubicBezTo>
                    <a:pt x="39" y="12"/>
                    <a:pt x="40" y="12"/>
                    <a:pt x="42" y="13"/>
                  </a:cubicBezTo>
                  <a:cubicBezTo>
                    <a:pt x="44" y="13"/>
                    <a:pt x="45" y="14"/>
                    <a:pt x="45" y="14"/>
                  </a:cubicBezTo>
                  <a:cubicBezTo>
                    <a:pt x="47" y="14"/>
                    <a:pt x="48" y="13"/>
                    <a:pt x="50" y="12"/>
                  </a:cubicBezTo>
                  <a:cubicBezTo>
                    <a:pt x="51" y="11"/>
                    <a:pt x="52" y="10"/>
                    <a:pt x="53" y="8"/>
                  </a:cubicBezTo>
                  <a:cubicBezTo>
                    <a:pt x="54" y="6"/>
                    <a:pt x="53" y="4"/>
                    <a:pt x="51" y="2"/>
                  </a:cubicBezTo>
                  <a:close/>
                </a:path>
              </a:pathLst>
            </a:custGeom>
            <a:solidFill>
              <a:srgbClr val="33B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98" name="Freeform 251"/>
            <p:cNvSpPr>
              <a:spLocks noChangeArrowheads="1"/>
            </p:cNvSpPr>
            <p:nvPr/>
          </p:nvSpPr>
          <p:spPr bwMode="auto">
            <a:xfrm>
              <a:off x="535910" y="201237"/>
              <a:ext cx="105307" cy="127667"/>
            </a:xfrm>
            <a:custGeom>
              <a:avLst/>
              <a:gdLst>
                <a:gd name="T0" fmla="*/ 98513 w 62"/>
                <a:gd name="T1" fmla="*/ 37449 h 75"/>
                <a:gd name="T2" fmla="*/ 84925 w 62"/>
                <a:gd name="T3" fmla="*/ 34045 h 75"/>
                <a:gd name="T4" fmla="*/ 73036 w 62"/>
                <a:gd name="T5" fmla="*/ 35747 h 75"/>
                <a:gd name="T6" fmla="*/ 61146 w 62"/>
                <a:gd name="T7" fmla="*/ 40853 h 75"/>
                <a:gd name="T8" fmla="*/ 50955 w 62"/>
                <a:gd name="T9" fmla="*/ 47662 h 75"/>
                <a:gd name="T10" fmla="*/ 62845 w 62"/>
                <a:gd name="T11" fmla="*/ 13618 h 75"/>
                <a:gd name="T12" fmla="*/ 62845 w 62"/>
                <a:gd name="T13" fmla="*/ 3404 h 75"/>
                <a:gd name="T14" fmla="*/ 56051 w 62"/>
                <a:gd name="T15" fmla="*/ 0 h 75"/>
                <a:gd name="T16" fmla="*/ 47558 w 62"/>
                <a:gd name="T17" fmla="*/ 3404 h 75"/>
                <a:gd name="T18" fmla="*/ 40764 w 62"/>
                <a:gd name="T19" fmla="*/ 13618 h 75"/>
                <a:gd name="T20" fmla="*/ 27176 w 62"/>
                <a:gd name="T21" fmla="*/ 49365 h 75"/>
                <a:gd name="T22" fmla="*/ 3397 w 62"/>
                <a:gd name="T23" fmla="*/ 114049 h 75"/>
                <a:gd name="T24" fmla="*/ 10191 w 62"/>
                <a:gd name="T25" fmla="*/ 127667 h 75"/>
                <a:gd name="T26" fmla="*/ 20382 w 62"/>
                <a:gd name="T27" fmla="*/ 124263 h 75"/>
                <a:gd name="T28" fmla="*/ 27176 w 62"/>
                <a:gd name="T29" fmla="*/ 114049 h 75"/>
                <a:gd name="T30" fmla="*/ 27176 w 62"/>
                <a:gd name="T31" fmla="*/ 112347 h 75"/>
                <a:gd name="T32" fmla="*/ 27176 w 62"/>
                <a:gd name="T33" fmla="*/ 112347 h 75"/>
                <a:gd name="T34" fmla="*/ 37367 w 62"/>
                <a:gd name="T35" fmla="*/ 83409 h 75"/>
                <a:gd name="T36" fmla="*/ 45860 w 62"/>
                <a:gd name="T37" fmla="*/ 64685 h 75"/>
                <a:gd name="T38" fmla="*/ 57749 w 62"/>
                <a:gd name="T39" fmla="*/ 56173 h 75"/>
                <a:gd name="T40" fmla="*/ 69639 w 62"/>
                <a:gd name="T41" fmla="*/ 52769 h 75"/>
                <a:gd name="T42" fmla="*/ 79830 w 62"/>
                <a:gd name="T43" fmla="*/ 57876 h 75"/>
                <a:gd name="T44" fmla="*/ 76433 w 62"/>
                <a:gd name="T45" fmla="*/ 74898 h 75"/>
                <a:gd name="T46" fmla="*/ 62845 w 62"/>
                <a:gd name="T47" fmla="*/ 114049 h 75"/>
                <a:gd name="T48" fmla="*/ 69639 w 62"/>
                <a:gd name="T49" fmla="*/ 127667 h 75"/>
                <a:gd name="T50" fmla="*/ 78131 w 62"/>
                <a:gd name="T51" fmla="*/ 124263 h 75"/>
                <a:gd name="T52" fmla="*/ 84925 w 62"/>
                <a:gd name="T53" fmla="*/ 114049 h 75"/>
                <a:gd name="T54" fmla="*/ 101910 w 62"/>
                <a:gd name="T55" fmla="*/ 69791 h 75"/>
                <a:gd name="T56" fmla="*/ 105307 w 62"/>
                <a:gd name="T57" fmla="*/ 57876 h 75"/>
                <a:gd name="T58" fmla="*/ 105307 w 62"/>
                <a:gd name="T59" fmla="*/ 49365 h 75"/>
                <a:gd name="T60" fmla="*/ 98513 w 62"/>
                <a:gd name="T61" fmla="*/ 37449 h 7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2"/>
                <a:gd name="T94" fmla="*/ 0 h 75"/>
                <a:gd name="T95" fmla="*/ 62 w 62"/>
                <a:gd name="T96" fmla="*/ 75 h 7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2" h="75">
                  <a:moveTo>
                    <a:pt x="58" y="22"/>
                  </a:moveTo>
                  <a:cubicBezTo>
                    <a:pt x="56" y="21"/>
                    <a:pt x="53" y="20"/>
                    <a:pt x="50" y="20"/>
                  </a:cubicBezTo>
                  <a:cubicBezTo>
                    <a:pt x="47" y="20"/>
                    <a:pt x="45" y="20"/>
                    <a:pt x="43" y="21"/>
                  </a:cubicBezTo>
                  <a:cubicBezTo>
                    <a:pt x="41" y="22"/>
                    <a:pt x="39" y="22"/>
                    <a:pt x="36" y="24"/>
                  </a:cubicBezTo>
                  <a:cubicBezTo>
                    <a:pt x="34" y="25"/>
                    <a:pt x="32" y="26"/>
                    <a:pt x="30" y="2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6"/>
                    <a:pt x="38" y="4"/>
                    <a:pt x="37" y="2"/>
                  </a:cubicBezTo>
                  <a:cubicBezTo>
                    <a:pt x="37" y="1"/>
                    <a:pt x="35" y="0"/>
                    <a:pt x="33" y="0"/>
                  </a:cubicBezTo>
                  <a:cubicBezTo>
                    <a:pt x="31" y="0"/>
                    <a:pt x="29" y="1"/>
                    <a:pt x="28" y="2"/>
                  </a:cubicBezTo>
                  <a:cubicBezTo>
                    <a:pt x="26" y="4"/>
                    <a:pt x="25" y="6"/>
                    <a:pt x="24" y="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72"/>
                    <a:pt x="2" y="75"/>
                    <a:pt x="6" y="75"/>
                  </a:cubicBezTo>
                  <a:cubicBezTo>
                    <a:pt x="8" y="75"/>
                    <a:pt x="10" y="74"/>
                    <a:pt x="12" y="73"/>
                  </a:cubicBezTo>
                  <a:cubicBezTo>
                    <a:pt x="13" y="71"/>
                    <a:pt x="15" y="69"/>
                    <a:pt x="16" y="6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44"/>
                    <a:pt x="26" y="40"/>
                    <a:pt x="27" y="38"/>
                  </a:cubicBezTo>
                  <a:cubicBezTo>
                    <a:pt x="29" y="36"/>
                    <a:pt x="31" y="34"/>
                    <a:pt x="34" y="33"/>
                  </a:cubicBezTo>
                  <a:cubicBezTo>
                    <a:pt x="36" y="31"/>
                    <a:pt x="38" y="31"/>
                    <a:pt x="41" y="31"/>
                  </a:cubicBezTo>
                  <a:cubicBezTo>
                    <a:pt x="44" y="31"/>
                    <a:pt x="46" y="32"/>
                    <a:pt x="47" y="34"/>
                  </a:cubicBezTo>
                  <a:cubicBezTo>
                    <a:pt x="47" y="36"/>
                    <a:pt x="47" y="40"/>
                    <a:pt x="45" y="44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5" y="72"/>
                    <a:pt x="36" y="75"/>
                    <a:pt x="41" y="75"/>
                  </a:cubicBezTo>
                  <a:cubicBezTo>
                    <a:pt x="43" y="75"/>
                    <a:pt x="45" y="74"/>
                    <a:pt x="46" y="73"/>
                  </a:cubicBezTo>
                  <a:cubicBezTo>
                    <a:pt x="48" y="71"/>
                    <a:pt x="49" y="69"/>
                    <a:pt x="50" y="67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1" y="38"/>
                    <a:pt x="61" y="36"/>
                    <a:pt x="62" y="34"/>
                  </a:cubicBezTo>
                  <a:cubicBezTo>
                    <a:pt x="62" y="32"/>
                    <a:pt x="62" y="30"/>
                    <a:pt x="62" y="29"/>
                  </a:cubicBezTo>
                  <a:cubicBezTo>
                    <a:pt x="61" y="26"/>
                    <a:pt x="60" y="24"/>
                    <a:pt x="58" y="22"/>
                  </a:cubicBezTo>
                  <a:close/>
                </a:path>
              </a:pathLst>
            </a:custGeom>
            <a:solidFill>
              <a:srgbClr val="33B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99" name="Freeform 252"/>
            <p:cNvSpPr>
              <a:spLocks noEditPoints="1" noChangeArrowheads="1"/>
            </p:cNvSpPr>
            <p:nvPr/>
          </p:nvSpPr>
          <p:spPr bwMode="auto">
            <a:xfrm>
              <a:off x="393818" y="201237"/>
              <a:ext cx="109634" cy="127667"/>
            </a:xfrm>
            <a:custGeom>
              <a:avLst/>
              <a:gdLst>
                <a:gd name="T0" fmla="*/ 99356 w 64"/>
                <a:gd name="T1" fmla="*/ 0 h 75"/>
                <a:gd name="T2" fmla="*/ 90791 w 64"/>
                <a:gd name="T3" fmla="*/ 3404 h 75"/>
                <a:gd name="T4" fmla="*/ 80512 w 64"/>
                <a:gd name="T5" fmla="*/ 11916 h 75"/>
                <a:gd name="T6" fmla="*/ 66808 w 64"/>
                <a:gd name="T7" fmla="*/ 23831 h 75"/>
                <a:gd name="T8" fmla="*/ 13704 w 64"/>
                <a:gd name="T9" fmla="*/ 71494 h 75"/>
                <a:gd name="T10" fmla="*/ 8565 w 64"/>
                <a:gd name="T11" fmla="*/ 74898 h 75"/>
                <a:gd name="T12" fmla="*/ 5139 w 64"/>
                <a:gd name="T13" fmla="*/ 78302 h 75"/>
                <a:gd name="T14" fmla="*/ 3426 w 64"/>
                <a:gd name="T15" fmla="*/ 81707 h 75"/>
                <a:gd name="T16" fmla="*/ 0 w 64"/>
                <a:gd name="T17" fmla="*/ 85111 h 75"/>
                <a:gd name="T18" fmla="*/ 1713 w 64"/>
                <a:gd name="T19" fmla="*/ 95325 h 75"/>
                <a:gd name="T20" fmla="*/ 11991 w 64"/>
                <a:gd name="T21" fmla="*/ 98729 h 75"/>
                <a:gd name="T22" fmla="*/ 54817 w 64"/>
                <a:gd name="T23" fmla="*/ 98729 h 75"/>
                <a:gd name="T24" fmla="*/ 47965 w 64"/>
                <a:gd name="T25" fmla="*/ 114049 h 75"/>
                <a:gd name="T26" fmla="*/ 47965 w 64"/>
                <a:gd name="T27" fmla="*/ 124263 h 75"/>
                <a:gd name="T28" fmla="*/ 54817 w 64"/>
                <a:gd name="T29" fmla="*/ 127667 h 75"/>
                <a:gd name="T30" fmla="*/ 63382 w 64"/>
                <a:gd name="T31" fmla="*/ 124263 h 75"/>
                <a:gd name="T32" fmla="*/ 70234 w 64"/>
                <a:gd name="T33" fmla="*/ 114049 h 75"/>
                <a:gd name="T34" fmla="*/ 73660 w 64"/>
                <a:gd name="T35" fmla="*/ 103836 h 75"/>
                <a:gd name="T36" fmla="*/ 73660 w 64"/>
                <a:gd name="T37" fmla="*/ 103836 h 75"/>
                <a:gd name="T38" fmla="*/ 75373 w 64"/>
                <a:gd name="T39" fmla="*/ 98729 h 75"/>
                <a:gd name="T40" fmla="*/ 80512 w 64"/>
                <a:gd name="T41" fmla="*/ 98729 h 75"/>
                <a:gd name="T42" fmla="*/ 90791 w 64"/>
                <a:gd name="T43" fmla="*/ 97027 h 75"/>
                <a:gd name="T44" fmla="*/ 97643 w 64"/>
                <a:gd name="T45" fmla="*/ 90218 h 75"/>
                <a:gd name="T46" fmla="*/ 95930 w 64"/>
                <a:gd name="T47" fmla="*/ 81707 h 75"/>
                <a:gd name="T48" fmla="*/ 85652 w 64"/>
                <a:gd name="T49" fmla="*/ 80005 h 75"/>
                <a:gd name="T50" fmla="*/ 82226 w 64"/>
                <a:gd name="T51" fmla="*/ 80005 h 75"/>
                <a:gd name="T52" fmla="*/ 106208 w 64"/>
                <a:gd name="T53" fmla="*/ 15320 h 75"/>
                <a:gd name="T54" fmla="*/ 99356 w 64"/>
                <a:gd name="T55" fmla="*/ 0 h 75"/>
                <a:gd name="T56" fmla="*/ 71947 w 64"/>
                <a:gd name="T57" fmla="*/ 49365 h 75"/>
                <a:gd name="T58" fmla="*/ 61669 w 64"/>
                <a:gd name="T59" fmla="*/ 80005 h 75"/>
                <a:gd name="T60" fmla="*/ 25695 w 64"/>
                <a:gd name="T61" fmla="*/ 80005 h 75"/>
                <a:gd name="T62" fmla="*/ 70234 w 64"/>
                <a:gd name="T63" fmla="*/ 39151 h 75"/>
                <a:gd name="T64" fmla="*/ 78799 w 64"/>
                <a:gd name="T65" fmla="*/ 32342 h 75"/>
                <a:gd name="T66" fmla="*/ 71947 w 64"/>
                <a:gd name="T67" fmla="*/ 49365 h 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"/>
                <a:gd name="T103" fmla="*/ 0 h 75"/>
                <a:gd name="T104" fmla="*/ 64 w 64"/>
                <a:gd name="T105" fmla="*/ 75 h 7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" h="75">
                  <a:moveTo>
                    <a:pt x="58" y="0"/>
                  </a:moveTo>
                  <a:cubicBezTo>
                    <a:pt x="56" y="0"/>
                    <a:pt x="55" y="1"/>
                    <a:pt x="53" y="2"/>
                  </a:cubicBezTo>
                  <a:cubicBezTo>
                    <a:pt x="52" y="3"/>
                    <a:pt x="50" y="5"/>
                    <a:pt x="47" y="7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43"/>
                    <a:pt x="6" y="44"/>
                    <a:pt x="5" y="44"/>
                  </a:cubicBezTo>
                  <a:cubicBezTo>
                    <a:pt x="5" y="45"/>
                    <a:pt x="4" y="46"/>
                    <a:pt x="3" y="46"/>
                  </a:cubicBezTo>
                  <a:cubicBezTo>
                    <a:pt x="3" y="47"/>
                    <a:pt x="2" y="48"/>
                    <a:pt x="2" y="48"/>
                  </a:cubicBezTo>
                  <a:cubicBezTo>
                    <a:pt x="1" y="49"/>
                    <a:pt x="1" y="50"/>
                    <a:pt x="0" y="50"/>
                  </a:cubicBezTo>
                  <a:cubicBezTo>
                    <a:pt x="0" y="53"/>
                    <a:pt x="0" y="55"/>
                    <a:pt x="1" y="56"/>
                  </a:cubicBezTo>
                  <a:cubicBezTo>
                    <a:pt x="2" y="58"/>
                    <a:pt x="4" y="58"/>
                    <a:pt x="7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0"/>
                    <a:pt x="27" y="72"/>
                    <a:pt x="28" y="73"/>
                  </a:cubicBezTo>
                  <a:cubicBezTo>
                    <a:pt x="29" y="74"/>
                    <a:pt x="30" y="75"/>
                    <a:pt x="32" y="75"/>
                  </a:cubicBezTo>
                  <a:cubicBezTo>
                    <a:pt x="34" y="75"/>
                    <a:pt x="35" y="74"/>
                    <a:pt x="37" y="73"/>
                  </a:cubicBezTo>
                  <a:cubicBezTo>
                    <a:pt x="39" y="72"/>
                    <a:pt x="40" y="70"/>
                    <a:pt x="41" y="67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0" y="58"/>
                    <a:pt x="52" y="58"/>
                    <a:pt x="53" y="57"/>
                  </a:cubicBezTo>
                  <a:cubicBezTo>
                    <a:pt x="55" y="56"/>
                    <a:pt x="56" y="55"/>
                    <a:pt x="57" y="53"/>
                  </a:cubicBezTo>
                  <a:cubicBezTo>
                    <a:pt x="57" y="50"/>
                    <a:pt x="57" y="49"/>
                    <a:pt x="56" y="48"/>
                  </a:cubicBezTo>
                  <a:cubicBezTo>
                    <a:pt x="55" y="48"/>
                    <a:pt x="53" y="47"/>
                    <a:pt x="50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4" y="3"/>
                    <a:pt x="63" y="0"/>
                    <a:pt x="58" y="0"/>
                  </a:cubicBezTo>
                  <a:close/>
                  <a:moveTo>
                    <a:pt x="42" y="29"/>
                  </a:moveTo>
                  <a:cubicBezTo>
                    <a:pt x="36" y="47"/>
                    <a:pt x="36" y="47"/>
                    <a:pt x="36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2" y="29"/>
                  </a:lnTo>
                  <a:close/>
                </a:path>
              </a:pathLst>
            </a:custGeom>
            <a:solidFill>
              <a:srgbClr val="33B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00" name="Freeform 253"/>
            <p:cNvSpPr>
              <a:spLocks noChangeArrowheads="1"/>
            </p:cNvSpPr>
            <p:nvPr/>
          </p:nvSpPr>
          <p:spPr bwMode="auto">
            <a:xfrm>
              <a:off x="288511" y="202679"/>
              <a:ext cx="116126" cy="124782"/>
            </a:xfrm>
            <a:custGeom>
              <a:avLst/>
              <a:gdLst>
                <a:gd name="T0" fmla="*/ 63186 w 68"/>
                <a:gd name="T1" fmla="*/ 82048 h 73"/>
                <a:gd name="T2" fmla="*/ 87095 w 68"/>
                <a:gd name="T3" fmla="*/ 66664 h 73"/>
                <a:gd name="T4" fmla="*/ 102464 w 68"/>
                <a:gd name="T5" fmla="*/ 54699 h 73"/>
                <a:gd name="T6" fmla="*/ 114418 w 68"/>
                <a:gd name="T7" fmla="*/ 35896 h 73"/>
                <a:gd name="T8" fmla="*/ 116126 w 68"/>
                <a:gd name="T9" fmla="*/ 22221 h 73"/>
                <a:gd name="T10" fmla="*/ 112711 w 68"/>
                <a:gd name="T11" fmla="*/ 11965 h 73"/>
                <a:gd name="T12" fmla="*/ 105880 w 68"/>
                <a:gd name="T13" fmla="*/ 3419 h 73"/>
                <a:gd name="T14" fmla="*/ 85387 w 68"/>
                <a:gd name="T15" fmla="*/ 0 h 73"/>
                <a:gd name="T16" fmla="*/ 64894 w 68"/>
                <a:gd name="T17" fmla="*/ 3419 h 73"/>
                <a:gd name="T18" fmla="*/ 49524 w 68"/>
                <a:gd name="T19" fmla="*/ 11965 h 73"/>
                <a:gd name="T20" fmla="*/ 37570 w 68"/>
                <a:gd name="T21" fmla="*/ 22221 h 73"/>
                <a:gd name="T22" fmla="*/ 30739 w 68"/>
                <a:gd name="T23" fmla="*/ 34187 h 73"/>
                <a:gd name="T24" fmla="*/ 30739 w 68"/>
                <a:gd name="T25" fmla="*/ 42734 h 73"/>
                <a:gd name="T26" fmla="*/ 35862 w 68"/>
                <a:gd name="T27" fmla="*/ 46152 h 73"/>
                <a:gd name="T28" fmla="*/ 44401 w 68"/>
                <a:gd name="T29" fmla="*/ 42734 h 73"/>
                <a:gd name="T30" fmla="*/ 51232 w 68"/>
                <a:gd name="T31" fmla="*/ 34187 h 73"/>
                <a:gd name="T32" fmla="*/ 58063 w 68"/>
                <a:gd name="T33" fmla="*/ 27349 h 73"/>
                <a:gd name="T34" fmla="*/ 78556 w 68"/>
                <a:gd name="T35" fmla="*/ 17093 h 73"/>
                <a:gd name="T36" fmla="*/ 87095 w 68"/>
                <a:gd name="T37" fmla="*/ 18803 h 73"/>
                <a:gd name="T38" fmla="*/ 92218 w 68"/>
                <a:gd name="T39" fmla="*/ 25640 h 73"/>
                <a:gd name="T40" fmla="*/ 90510 w 68"/>
                <a:gd name="T41" fmla="*/ 35896 h 73"/>
                <a:gd name="T42" fmla="*/ 83679 w 68"/>
                <a:gd name="T43" fmla="*/ 46152 h 73"/>
                <a:gd name="T44" fmla="*/ 73433 w 68"/>
                <a:gd name="T45" fmla="*/ 56408 h 73"/>
                <a:gd name="T46" fmla="*/ 58063 w 68"/>
                <a:gd name="T47" fmla="*/ 64955 h 73"/>
                <a:gd name="T48" fmla="*/ 40986 w 68"/>
                <a:gd name="T49" fmla="*/ 76920 h 73"/>
                <a:gd name="T50" fmla="*/ 13662 w 68"/>
                <a:gd name="T51" fmla="*/ 95723 h 73"/>
                <a:gd name="T52" fmla="*/ 6831 w 68"/>
                <a:gd name="T53" fmla="*/ 104270 h 73"/>
                <a:gd name="T54" fmla="*/ 1708 w 68"/>
                <a:gd name="T55" fmla="*/ 112817 h 73"/>
                <a:gd name="T56" fmla="*/ 1708 w 68"/>
                <a:gd name="T57" fmla="*/ 121363 h 73"/>
                <a:gd name="T58" fmla="*/ 10246 w 68"/>
                <a:gd name="T59" fmla="*/ 124782 h 73"/>
                <a:gd name="T60" fmla="*/ 71725 w 68"/>
                <a:gd name="T61" fmla="*/ 124782 h 73"/>
                <a:gd name="T62" fmla="*/ 81971 w 68"/>
                <a:gd name="T63" fmla="*/ 121363 h 73"/>
                <a:gd name="T64" fmla="*/ 87095 w 68"/>
                <a:gd name="T65" fmla="*/ 114526 h 73"/>
                <a:gd name="T66" fmla="*/ 87095 w 68"/>
                <a:gd name="T67" fmla="*/ 107689 h 73"/>
                <a:gd name="T68" fmla="*/ 76848 w 68"/>
                <a:gd name="T69" fmla="*/ 104270 h 73"/>
                <a:gd name="T70" fmla="*/ 32447 w 68"/>
                <a:gd name="T71" fmla="*/ 104270 h 73"/>
                <a:gd name="T72" fmla="*/ 39278 w 68"/>
                <a:gd name="T73" fmla="*/ 99142 h 73"/>
                <a:gd name="T74" fmla="*/ 63186 w 68"/>
                <a:gd name="T75" fmla="*/ 82048 h 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8"/>
                <a:gd name="T115" fmla="*/ 0 h 73"/>
                <a:gd name="T116" fmla="*/ 68 w 68"/>
                <a:gd name="T117" fmla="*/ 73 h 7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8" h="73">
                  <a:moveTo>
                    <a:pt x="37" y="48"/>
                  </a:moveTo>
                  <a:cubicBezTo>
                    <a:pt x="43" y="44"/>
                    <a:pt x="48" y="41"/>
                    <a:pt x="51" y="39"/>
                  </a:cubicBezTo>
                  <a:cubicBezTo>
                    <a:pt x="53" y="38"/>
                    <a:pt x="56" y="35"/>
                    <a:pt x="60" y="32"/>
                  </a:cubicBezTo>
                  <a:cubicBezTo>
                    <a:pt x="63" y="28"/>
                    <a:pt x="65" y="25"/>
                    <a:pt x="67" y="21"/>
                  </a:cubicBezTo>
                  <a:cubicBezTo>
                    <a:pt x="68" y="18"/>
                    <a:pt x="68" y="15"/>
                    <a:pt x="68" y="13"/>
                  </a:cubicBezTo>
                  <a:cubicBezTo>
                    <a:pt x="68" y="11"/>
                    <a:pt x="67" y="8"/>
                    <a:pt x="66" y="7"/>
                  </a:cubicBezTo>
                  <a:cubicBezTo>
                    <a:pt x="65" y="5"/>
                    <a:pt x="64" y="3"/>
                    <a:pt x="62" y="2"/>
                  </a:cubicBezTo>
                  <a:cubicBezTo>
                    <a:pt x="59" y="1"/>
                    <a:pt x="55" y="0"/>
                    <a:pt x="50" y="0"/>
                  </a:cubicBezTo>
                  <a:cubicBezTo>
                    <a:pt x="46" y="0"/>
                    <a:pt x="42" y="0"/>
                    <a:pt x="38" y="2"/>
                  </a:cubicBezTo>
                  <a:cubicBezTo>
                    <a:pt x="35" y="3"/>
                    <a:pt x="31" y="5"/>
                    <a:pt x="29" y="7"/>
                  </a:cubicBezTo>
                  <a:cubicBezTo>
                    <a:pt x="26" y="9"/>
                    <a:pt x="23" y="11"/>
                    <a:pt x="22" y="13"/>
                  </a:cubicBezTo>
                  <a:cubicBezTo>
                    <a:pt x="20" y="16"/>
                    <a:pt x="18" y="18"/>
                    <a:pt x="18" y="20"/>
                  </a:cubicBezTo>
                  <a:cubicBezTo>
                    <a:pt x="17" y="22"/>
                    <a:pt x="17" y="24"/>
                    <a:pt x="18" y="25"/>
                  </a:cubicBezTo>
                  <a:cubicBezTo>
                    <a:pt x="18" y="26"/>
                    <a:pt x="19" y="27"/>
                    <a:pt x="21" y="27"/>
                  </a:cubicBezTo>
                  <a:cubicBezTo>
                    <a:pt x="23" y="27"/>
                    <a:pt x="25" y="26"/>
                    <a:pt x="26" y="25"/>
                  </a:cubicBezTo>
                  <a:cubicBezTo>
                    <a:pt x="27" y="23"/>
                    <a:pt x="29" y="22"/>
                    <a:pt x="30" y="20"/>
                  </a:cubicBezTo>
                  <a:cubicBezTo>
                    <a:pt x="32" y="17"/>
                    <a:pt x="33" y="16"/>
                    <a:pt x="34" y="16"/>
                  </a:cubicBezTo>
                  <a:cubicBezTo>
                    <a:pt x="37" y="12"/>
                    <a:pt x="41" y="10"/>
                    <a:pt x="46" y="10"/>
                  </a:cubicBezTo>
                  <a:cubicBezTo>
                    <a:pt x="48" y="10"/>
                    <a:pt x="50" y="10"/>
                    <a:pt x="51" y="11"/>
                  </a:cubicBezTo>
                  <a:cubicBezTo>
                    <a:pt x="52" y="12"/>
                    <a:pt x="53" y="13"/>
                    <a:pt x="54" y="15"/>
                  </a:cubicBezTo>
                  <a:cubicBezTo>
                    <a:pt x="54" y="17"/>
                    <a:pt x="54" y="19"/>
                    <a:pt x="53" y="21"/>
                  </a:cubicBezTo>
                  <a:cubicBezTo>
                    <a:pt x="52" y="23"/>
                    <a:pt x="51" y="25"/>
                    <a:pt x="49" y="27"/>
                  </a:cubicBezTo>
                  <a:cubicBezTo>
                    <a:pt x="48" y="29"/>
                    <a:pt x="46" y="31"/>
                    <a:pt x="43" y="33"/>
                  </a:cubicBezTo>
                  <a:cubicBezTo>
                    <a:pt x="41" y="35"/>
                    <a:pt x="38" y="36"/>
                    <a:pt x="34" y="38"/>
                  </a:cubicBezTo>
                  <a:cubicBezTo>
                    <a:pt x="33" y="39"/>
                    <a:pt x="29" y="42"/>
                    <a:pt x="24" y="45"/>
                  </a:cubicBezTo>
                  <a:cubicBezTo>
                    <a:pt x="20" y="48"/>
                    <a:pt x="14" y="52"/>
                    <a:pt x="8" y="56"/>
                  </a:cubicBezTo>
                  <a:cubicBezTo>
                    <a:pt x="7" y="58"/>
                    <a:pt x="5" y="59"/>
                    <a:pt x="4" y="61"/>
                  </a:cubicBezTo>
                  <a:cubicBezTo>
                    <a:pt x="2" y="63"/>
                    <a:pt x="1" y="65"/>
                    <a:pt x="1" y="66"/>
                  </a:cubicBezTo>
                  <a:cubicBezTo>
                    <a:pt x="0" y="68"/>
                    <a:pt x="0" y="69"/>
                    <a:pt x="1" y="71"/>
                  </a:cubicBezTo>
                  <a:cubicBezTo>
                    <a:pt x="2" y="72"/>
                    <a:pt x="4" y="73"/>
                    <a:pt x="6" y="73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5" y="73"/>
                    <a:pt x="46" y="72"/>
                    <a:pt x="48" y="71"/>
                  </a:cubicBezTo>
                  <a:cubicBezTo>
                    <a:pt x="49" y="70"/>
                    <a:pt x="50" y="68"/>
                    <a:pt x="51" y="67"/>
                  </a:cubicBezTo>
                  <a:cubicBezTo>
                    <a:pt x="52" y="65"/>
                    <a:pt x="51" y="64"/>
                    <a:pt x="51" y="63"/>
                  </a:cubicBezTo>
                  <a:cubicBezTo>
                    <a:pt x="50" y="62"/>
                    <a:pt x="48" y="61"/>
                    <a:pt x="45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21" y="60"/>
                    <a:pt x="22" y="59"/>
                    <a:pt x="23" y="58"/>
                  </a:cubicBezTo>
                  <a:cubicBezTo>
                    <a:pt x="26" y="56"/>
                    <a:pt x="30" y="52"/>
                    <a:pt x="37" y="48"/>
                  </a:cubicBezTo>
                  <a:close/>
                </a:path>
              </a:pathLst>
            </a:custGeom>
            <a:solidFill>
              <a:srgbClr val="33B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01" name="Freeform 254"/>
            <p:cNvSpPr>
              <a:spLocks noEditPoints="1" noChangeArrowheads="1"/>
            </p:cNvSpPr>
            <p:nvPr/>
          </p:nvSpPr>
          <p:spPr bwMode="auto">
            <a:xfrm>
              <a:off x="0" y="0"/>
              <a:ext cx="537353" cy="564040"/>
            </a:xfrm>
            <a:custGeom>
              <a:avLst/>
              <a:gdLst>
                <a:gd name="T0" fmla="*/ 283177 w 315"/>
                <a:gd name="T1" fmla="*/ 0 h 331"/>
                <a:gd name="T2" fmla="*/ 0 w 315"/>
                <a:gd name="T3" fmla="*/ 281168 h 331"/>
                <a:gd name="T4" fmla="*/ 283177 w 315"/>
                <a:gd name="T5" fmla="*/ 564040 h 331"/>
                <a:gd name="T6" fmla="*/ 527118 w 315"/>
                <a:gd name="T7" fmla="*/ 422604 h 331"/>
                <a:gd name="T8" fmla="*/ 404294 w 315"/>
                <a:gd name="T9" fmla="*/ 422604 h 331"/>
                <a:gd name="T10" fmla="*/ 283177 w 315"/>
                <a:gd name="T11" fmla="*/ 468613 h 331"/>
                <a:gd name="T12" fmla="*/ 95529 w 315"/>
                <a:gd name="T13" fmla="*/ 281168 h 331"/>
                <a:gd name="T14" fmla="*/ 283177 w 315"/>
                <a:gd name="T15" fmla="*/ 95427 h 331"/>
                <a:gd name="T16" fmla="*/ 423059 w 315"/>
                <a:gd name="T17" fmla="*/ 158476 h 331"/>
                <a:gd name="T18" fmla="*/ 423059 w 315"/>
                <a:gd name="T19" fmla="*/ 158476 h 331"/>
                <a:gd name="T20" fmla="*/ 537353 w 315"/>
                <a:gd name="T21" fmla="*/ 158476 h 331"/>
                <a:gd name="T22" fmla="*/ 283177 w 315"/>
                <a:gd name="T23" fmla="*/ 0 h 331"/>
                <a:gd name="T24" fmla="*/ 59706 w 315"/>
                <a:gd name="T25" fmla="*/ 298208 h 331"/>
                <a:gd name="T26" fmla="*/ 42647 w 315"/>
                <a:gd name="T27" fmla="*/ 281168 h 331"/>
                <a:gd name="T28" fmla="*/ 59706 w 315"/>
                <a:gd name="T29" fmla="*/ 264127 h 331"/>
                <a:gd name="T30" fmla="*/ 75059 w 315"/>
                <a:gd name="T31" fmla="*/ 281168 h 331"/>
                <a:gd name="T32" fmla="*/ 59706 w 315"/>
                <a:gd name="T33" fmla="*/ 298208 h 331"/>
                <a:gd name="T34" fmla="*/ 278059 w 315"/>
                <a:gd name="T35" fmla="*/ 482246 h 331"/>
                <a:gd name="T36" fmla="*/ 293412 w 315"/>
                <a:gd name="T37" fmla="*/ 497582 h 331"/>
                <a:gd name="T38" fmla="*/ 278059 w 315"/>
                <a:gd name="T39" fmla="*/ 514623 h 331"/>
                <a:gd name="T40" fmla="*/ 261000 w 315"/>
                <a:gd name="T41" fmla="*/ 497582 h 331"/>
                <a:gd name="T42" fmla="*/ 278059 w 315"/>
                <a:gd name="T43" fmla="*/ 482246 h 331"/>
                <a:gd name="T44" fmla="*/ 284882 w 315"/>
                <a:gd name="T45" fmla="*/ 76682 h 331"/>
                <a:gd name="T46" fmla="*/ 269529 w 315"/>
                <a:gd name="T47" fmla="*/ 59642 h 331"/>
                <a:gd name="T48" fmla="*/ 284882 w 315"/>
                <a:gd name="T49" fmla="*/ 42601 h 331"/>
                <a:gd name="T50" fmla="*/ 301941 w 315"/>
                <a:gd name="T51" fmla="*/ 59642 h 331"/>
                <a:gd name="T52" fmla="*/ 284882 w 315"/>
                <a:gd name="T53" fmla="*/ 76682 h 33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15"/>
                <a:gd name="T82" fmla="*/ 0 h 331"/>
                <a:gd name="T83" fmla="*/ 315 w 315"/>
                <a:gd name="T84" fmla="*/ 331 h 33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15" h="331">
                  <a:moveTo>
                    <a:pt x="166" y="0"/>
                  </a:moveTo>
                  <a:cubicBezTo>
                    <a:pt x="74" y="0"/>
                    <a:pt x="0" y="74"/>
                    <a:pt x="0" y="165"/>
                  </a:cubicBezTo>
                  <a:cubicBezTo>
                    <a:pt x="0" y="257"/>
                    <a:pt x="74" y="331"/>
                    <a:pt x="166" y="331"/>
                  </a:cubicBezTo>
                  <a:cubicBezTo>
                    <a:pt x="227" y="331"/>
                    <a:pt x="280" y="298"/>
                    <a:pt x="309" y="248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18" y="265"/>
                    <a:pt x="193" y="275"/>
                    <a:pt x="166" y="275"/>
                  </a:cubicBezTo>
                  <a:cubicBezTo>
                    <a:pt x="105" y="275"/>
                    <a:pt x="56" y="226"/>
                    <a:pt x="56" y="165"/>
                  </a:cubicBezTo>
                  <a:cubicBezTo>
                    <a:pt x="56" y="105"/>
                    <a:pt x="105" y="56"/>
                    <a:pt x="166" y="56"/>
                  </a:cubicBezTo>
                  <a:cubicBezTo>
                    <a:pt x="199" y="56"/>
                    <a:pt x="228" y="70"/>
                    <a:pt x="248" y="93"/>
                  </a:cubicBezTo>
                  <a:cubicBezTo>
                    <a:pt x="248" y="93"/>
                    <a:pt x="248" y="93"/>
                    <a:pt x="248" y="93"/>
                  </a:cubicBezTo>
                  <a:cubicBezTo>
                    <a:pt x="315" y="93"/>
                    <a:pt x="315" y="93"/>
                    <a:pt x="315" y="93"/>
                  </a:cubicBezTo>
                  <a:cubicBezTo>
                    <a:pt x="288" y="38"/>
                    <a:pt x="231" y="0"/>
                    <a:pt x="166" y="0"/>
                  </a:cubicBezTo>
                  <a:close/>
                  <a:moveTo>
                    <a:pt x="35" y="175"/>
                  </a:moveTo>
                  <a:cubicBezTo>
                    <a:pt x="29" y="175"/>
                    <a:pt x="25" y="171"/>
                    <a:pt x="25" y="165"/>
                  </a:cubicBezTo>
                  <a:cubicBezTo>
                    <a:pt x="25" y="160"/>
                    <a:pt x="29" y="155"/>
                    <a:pt x="35" y="155"/>
                  </a:cubicBezTo>
                  <a:cubicBezTo>
                    <a:pt x="40" y="155"/>
                    <a:pt x="44" y="160"/>
                    <a:pt x="44" y="165"/>
                  </a:cubicBezTo>
                  <a:cubicBezTo>
                    <a:pt x="44" y="171"/>
                    <a:pt x="40" y="175"/>
                    <a:pt x="35" y="175"/>
                  </a:cubicBezTo>
                  <a:close/>
                  <a:moveTo>
                    <a:pt x="163" y="283"/>
                  </a:moveTo>
                  <a:cubicBezTo>
                    <a:pt x="168" y="283"/>
                    <a:pt x="172" y="287"/>
                    <a:pt x="172" y="292"/>
                  </a:cubicBezTo>
                  <a:cubicBezTo>
                    <a:pt x="172" y="298"/>
                    <a:pt x="168" y="302"/>
                    <a:pt x="163" y="302"/>
                  </a:cubicBezTo>
                  <a:cubicBezTo>
                    <a:pt x="157" y="302"/>
                    <a:pt x="153" y="298"/>
                    <a:pt x="153" y="292"/>
                  </a:cubicBezTo>
                  <a:cubicBezTo>
                    <a:pt x="153" y="287"/>
                    <a:pt x="157" y="283"/>
                    <a:pt x="163" y="283"/>
                  </a:cubicBezTo>
                  <a:close/>
                  <a:moveTo>
                    <a:pt x="167" y="45"/>
                  </a:moveTo>
                  <a:cubicBezTo>
                    <a:pt x="162" y="45"/>
                    <a:pt x="158" y="40"/>
                    <a:pt x="158" y="35"/>
                  </a:cubicBezTo>
                  <a:cubicBezTo>
                    <a:pt x="158" y="30"/>
                    <a:pt x="162" y="25"/>
                    <a:pt x="167" y="25"/>
                  </a:cubicBezTo>
                  <a:cubicBezTo>
                    <a:pt x="173" y="25"/>
                    <a:pt x="177" y="30"/>
                    <a:pt x="177" y="35"/>
                  </a:cubicBezTo>
                  <a:cubicBezTo>
                    <a:pt x="177" y="40"/>
                    <a:pt x="173" y="45"/>
                    <a:pt x="167" y="45"/>
                  </a:cubicBezTo>
                  <a:close/>
                </a:path>
              </a:pathLst>
            </a:custGeom>
            <a:solidFill>
              <a:srgbClr val="F79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02" name="Freeform 255"/>
            <p:cNvSpPr>
              <a:spLocks noChangeArrowheads="1"/>
            </p:cNvSpPr>
            <p:nvPr/>
          </p:nvSpPr>
          <p:spPr bwMode="auto">
            <a:xfrm>
              <a:off x="148583" y="263988"/>
              <a:ext cx="144977" cy="98816"/>
            </a:xfrm>
            <a:custGeom>
              <a:avLst/>
              <a:gdLst>
                <a:gd name="T0" fmla="*/ 80164 w 85"/>
                <a:gd name="T1" fmla="*/ 88594 h 58"/>
                <a:gd name="T2" fmla="*/ 85281 w 85"/>
                <a:gd name="T3" fmla="*/ 95409 h 58"/>
                <a:gd name="T4" fmla="*/ 95514 w 85"/>
                <a:gd name="T5" fmla="*/ 93705 h 58"/>
                <a:gd name="T6" fmla="*/ 143271 w 85"/>
                <a:gd name="T7" fmla="*/ 11926 h 58"/>
                <a:gd name="T8" fmla="*/ 139860 w 85"/>
                <a:gd name="T9" fmla="*/ 1704 h 58"/>
                <a:gd name="T10" fmla="*/ 139860 w 85"/>
                <a:gd name="T11" fmla="*/ 1704 h 58"/>
                <a:gd name="T12" fmla="*/ 138155 w 85"/>
                <a:gd name="T13" fmla="*/ 1704 h 58"/>
                <a:gd name="T14" fmla="*/ 134743 w 85"/>
                <a:gd name="T15" fmla="*/ 0 h 58"/>
                <a:gd name="T16" fmla="*/ 8528 w 85"/>
                <a:gd name="T17" fmla="*/ 0 h 58"/>
                <a:gd name="T18" fmla="*/ 1706 w 85"/>
                <a:gd name="T19" fmla="*/ 3407 h 58"/>
                <a:gd name="T20" fmla="*/ 0 w 85"/>
                <a:gd name="T21" fmla="*/ 8519 h 58"/>
                <a:gd name="T22" fmla="*/ 8528 w 85"/>
                <a:gd name="T23" fmla="*/ 17037 h 58"/>
                <a:gd name="T24" fmla="*/ 121098 w 85"/>
                <a:gd name="T25" fmla="*/ 17037 h 58"/>
                <a:gd name="T26" fmla="*/ 80164 w 85"/>
                <a:gd name="T27" fmla="*/ 86890 h 58"/>
                <a:gd name="T28" fmla="*/ 80164 w 85"/>
                <a:gd name="T29" fmla="*/ 88594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"/>
                <a:gd name="T46" fmla="*/ 0 h 58"/>
                <a:gd name="T47" fmla="*/ 85 w 85"/>
                <a:gd name="T48" fmla="*/ 58 h 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" h="58">
                  <a:moveTo>
                    <a:pt x="47" y="52"/>
                  </a:moveTo>
                  <a:cubicBezTo>
                    <a:pt x="47" y="54"/>
                    <a:pt x="48" y="55"/>
                    <a:pt x="50" y="56"/>
                  </a:cubicBezTo>
                  <a:cubicBezTo>
                    <a:pt x="52" y="58"/>
                    <a:pt x="55" y="57"/>
                    <a:pt x="56" y="55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5" y="5"/>
                    <a:pt x="84" y="3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2" y="1"/>
                    <a:pt x="82" y="1"/>
                    <a:pt x="81" y="1"/>
                  </a:cubicBezTo>
                  <a:cubicBezTo>
                    <a:pt x="81" y="1"/>
                    <a:pt x="80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2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272" name="组合 16"/>
          <p:cNvGrpSpPr>
            <a:grpSpLocks/>
          </p:cNvGrpSpPr>
          <p:nvPr/>
        </p:nvGrpSpPr>
        <p:grpSpPr bwMode="auto">
          <a:xfrm>
            <a:off x="3619500" y="2380065"/>
            <a:ext cx="669925" cy="711038"/>
            <a:chOff x="0" y="46162"/>
            <a:chExt cx="670069" cy="710460"/>
          </a:xfrm>
        </p:grpSpPr>
        <p:sp>
          <p:nvSpPr>
            <p:cNvPr id="11285" name="Oval 648"/>
            <p:cNvSpPr>
              <a:spLocks noChangeArrowheads="1"/>
            </p:cNvSpPr>
            <p:nvPr/>
          </p:nvSpPr>
          <p:spPr bwMode="auto">
            <a:xfrm>
              <a:off x="466668" y="87275"/>
              <a:ext cx="189697" cy="219269"/>
            </a:xfrm>
            <a:prstGeom prst="ellipse">
              <a:avLst/>
            </a:prstGeom>
            <a:solidFill>
              <a:srgbClr val="DC4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87" name="Freeform 650"/>
            <p:cNvSpPr>
              <a:spLocks noChangeArrowheads="1"/>
            </p:cNvSpPr>
            <p:nvPr/>
          </p:nvSpPr>
          <p:spPr bwMode="auto">
            <a:xfrm>
              <a:off x="427719" y="313756"/>
              <a:ext cx="242350" cy="325297"/>
            </a:xfrm>
            <a:custGeom>
              <a:avLst/>
              <a:gdLst>
                <a:gd name="T0" fmla="*/ 121175 w 142"/>
                <a:gd name="T1" fmla="*/ 5109 h 191"/>
                <a:gd name="T2" fmla="*/ 97281 w 142"/>
                <a:gd name="T3" fmla="*/ 165203 h 191"/>
                <a:gd name="T4" fmla="*/ 25600 w 142"/>
                <a:gd name="T5" fmla="*/ 209484 h 191"/>
                <a:gd name="T6" fmla="*/ 25600 w 142"/>
                <a:gd name="T7" fmla="*/ 144766 h 191"/>
                <a:gd name="T8" fmla="*/ 121175 w 142"/>
                <a:gd name="T9" fmla="*/ 5109 h 191"/>
                <a:gd name="T10" fmla="*/ 0 w 142"/>
                <a:gd name="T11" fmla="*/ 165203 h 191"/>
                <a:gd name="T12" fmla="*/ 0 w 142"/>
                <a:gd name="T13" fmla="*/ 255469 h 191"/>
                <a:gd name="T14" fmla="*/ 121175 w 142"/>
                <a:gd name="T15" fmla="*/ 325297 h 191"/>
                <a:gd name="T16" fmla="*/ 242350 w 142"/>
                <a:gd name="T17" fmla="*/ 277609 h 191"/>
                <a:gd name="T18" fmla="*/ 242350 w 142"/>
                <a:gd name="T19" fmla="*/ 83453 h 191"/>
                <a:gd name="T20" fmla="*/ 121175 w 142"/>
                <a:gd name="T21" fmla="*/ 5109 h 1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2"/>
                <a:gd name="T34" fmla="*/ 0 h 191"/>
                <a:gd name="T35" fmla="*/ 142 w 142"/>
                <a:gd name="T36" fmla="*/ 191 h 1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2" h="191">
                  <a:moveTo>
                    <a:pt x="71" y="3"/>
                  </a:moveTo>
                  <a:cubicBezTo>
                    <a:pt x="57" y="97"/>
                    <a:pt x="57" y="97"/>
                    <a:pt x="57" y="97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16" y="3"/>
                    <a:pt x="0" y="97"/>
                    <a:pt x="0" y="97"/>
                  </a:cubicBezTo>
                  <a:cubicBezTo>
                    <a:pt x="0" y="97"/>
                    <a:pt x="0" y="128"/>
                    <a:pt x="0" y="150"/>
                  </a:cubicBezTo>
                  <a:cubicBezTo>
                    <a:pt x="0" y="173"/>
                    <a:pt x="8" y="191"/>
                    <a:pt x="71" y="191"/>
                  </a:cubicBezTo>
                  <a:cubicBezTo>
                    <a:pt x="134" y="191"/>
                    <a:pt x="142" y="163"/>
                    <a:pt x="142" y="163"/>
                  </a:cubicBezTo>
                  <a:cubicBezTo>
                    <a:pt x="142" y="163"/>
                    <a:pt x="142" y="98"/>
                    <a:pt x="142" y="49"/>
                  </a:cubicBezTo>
                  <a:cubicBezTo>
                    <a:pt x="142" y="0"/>
                    <a:pt x="71" y="3"/>
                    <a:pt x="71" y="3"/>
                  </a:cubicBezTo>
                  <a:close/>
                </a:path>
              </a:pathLst>
            </a:custGeom>
            <a:solidFill>
              <a:srgbClr val="DC4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88" name="Oval 651"/>
            <p:cNvSpPr>
              <a:spLocks noChangeArrowheads="1"/>
            </p:cNvSpPr>
            <p:nvPr/>
          </p:nvSpPr>
          <p:spPr bwMode="auto">
            <a:xfrm>
              <a:off x="393818" y="47604"/>
              <a:ext cx="21638" cy="23802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89" name="Oval 652"/>
            <p:cNvSpPr>
              <a:spLocks noChangeArrowheads="1"/>
            </p:cNvSpPr>
            <p:nvPr/>
          </p:nvSpPr>
          <p:spPr bwMode="auto">
            <a:xfrm>
              <a:off x="359197" y="47604"/>
              <a:ext cx="23802" cy="23802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90" name="Oval 653"/>
            <p:cNvSpPr>
              <a:spLocks noChangeArrowheads="1"/>
            </p:cNvSpPr>
            <p:nvPr/>
          </p:nvSpPr>
          <p:spPr bwMode="auto">
            <a:xfrm>
              <a:off x="323854" y="46162"/>
              <a:ext cx="23802" cy="23802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91" name="Oval 654"/>
            <p:cNvSpPr>
              <a:spLocks noChangeArrowheads="1"/>
            </p:cNvSpPr>
            <p:nvPr/>
          </p:nvSpPr>
          <p:spPr bwMode="auto">
            <a:xfrm>
              <a:off x="325297" y="218548"/>
              <a:ext cx="22360" cy="216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92" name="Oval 655"/>
            <p:cNvSpPr>
              <a:spLocks noChangeArrowheads="1"/>
            </p:cNvSpPr>
            <p:nvPr/>
          </p:nvSpPr>
          <p:spPr bwMode="auto">
            <a:xfrm>
              <a:off x="289233" y="219990"/>
              <a:ext cx="22360" cy="2236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93" name="Oval 656"/>
            <p:cNvSpPr>
              <a:spLocks noChangeArrowheads="1"/>
            </p:cNvSpPr>
            <p:nvPr/>
          </p:nvSpPr>
          <p:spPr bwMode="auto">
            <a:xfrm>
              <a:off x="255333" y="219990"/>
              <a:ext cx="23802" cy="2236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94" name="Freeform 657"/>
            <p:cNvSpPr>
              <a:spLocks noChangeArrowheads="1"/>
            </p:cNvSpPr>
            <p:nvPr/>
          </p:nvSpPr>
          <p:spPr bwMode="auto">
            <a:xfrm>
              <a:off x="0" y="431325"/>
              <a:ext cx="240186" cy="325297"/>
            </a:xfrm>
            <a:custGeom>
              <a:avLst/>
              <a:gdLst>
                <a:gd name="T0" fmla="*/ 120945 w 141"/>
                <a:gd name="T1" fmla="*/ 5109 h 191"/>
                <a:gd name="T2" fmla="*/ 216338 w 141"/>
                <a:gd name="T3" fmla="*/ 143063 h 191"/>
                <a:gd name="T4" fmla="*/ 216338 w 141"/>
                <a:gd name="T5" fmla="*/ 207781 h 191"/>
                <a:gd name="T6" fmla="*/ 144793 w 141"/>
                <a:gd name="T7" fmla="*/ 165203 h 191"/>
                <a:gd name="T8" fmla="*/ 120945 w 141"/>
                <a:gd name="T9" fmla="*/ 5109 h 191"/>
                <a:gd name="T10" fmla="*/ 0 w 141"/>
                <a:gd name="T11" fmla="*/ 81750 h 191"/>
                <a:gd name="T12" fmla="*/ 0 w 141"/>
                <a:gd name="T13" fmla="*/ 277609 h 191"/>
                <a:gd name="T14" fmla="*/ 120945 w 141"/>
                <a:gd name="T15" fmla="*/ 325297 h 191"/>
                <a:gd name="T16" fmla="*/ 240186 w 141"/>
                <a:gd name="T17" fmla="*/ 255469 h 191"/>
                <a:gd name="T18" fmla="*/ 240186 w 141"/>
                <a:gd name="T19" fmla="*/ 165203 h 191"/>
                <a:gd name="T20" fmla="*/ 120945 w 141"/>
                <a:gd name="T21" fmla="*/ 5109 h 1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1"/>
                <a:gd name="T34" fmla="*/ 0 h 191"/>
                <a:gd name="T35" fmla="*/ 141 w 141"/>
                <a:gd name="T36" fmla="*/ 191 h 1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1" h="191">
                  <a:moveTo>
                    <a:pt x="71" y="3"/>
                  </a:moveTo>
                  <a:cubicBezTo>
                    <a:pt x="127" y="84"/>
                    <a:pt x="127" y="84"/>
                    <a:pt x="127" y="84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3"/>
                    <a:pt x="0" y="0"/>
                    <a:pt x="0" y="48"/>
                  </a:cubicBezTo>
                  <a:cubicBezTo>
                    <a:pt x="0" y="98"/>
                    <a:pt x="0" y="163"/>
                    <a:pt x="0" y="163"/>
                  </a:cubicBezTo>
                  <a:cubicBezTo>
                    <a:pt x="0" y="163"/>
                    <a:pt x="8" y="191"/>
                    <a:pt x="71" y="191"/>
                  </a:cubicBezTo>
                  <a:cubicBezTo>
                    <a:pt x="134" y="191"/>
                    <a:pt x="141" y="173"/>
                    <a:pt x="141" y="150"/>
                  </a:cubicBezTo>
                  <a:cubicBezTo>
                    <a:pt x="141" y="127"/>
                    <a:pt x="141" y="97"/>
                    <a:pt x="141" y="97"/>
                  </a:cubicBezTo>
                  <a:cubicBezTo>
                    <a:pt x="141" y="97"/>
                    <a:pt x="126" y="3"/>
                    <a:pt x="71" y="3"/>
                  </a:cubicBezTo>
                  <a:close/>
                </a:path>
              </a:pathLst>
            </a:custGeom>
            <a:solidFill>
              <a:srgbClr val="DC4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96" name="Oval 659"/>
            <p:cNvSpPr>
              <a:spLocks noChangeArrowheads="1"/>
            </p:cNvSpPr>
            <p:nvPr/>
          </p:nvSpPr>
          <p:spPr bwMode="auto">
            <a:xfrm>
              <a:off x="13704" y="202679"/>
              <a:ext cx="188975" cy="222154"/>
            </a:xfrm>
            <a:prstGeom prst="ellipse">
              <a:avLst/>
            </a:prstGeom>
            <a:solidFill>
              <a:srgbClr val="DC4E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273" name="组合 37"/>
          <p:cNvGrpSpPr>
            <a:grpSpLocks/>
          </p:cNvGrpSpPr>
          <p:nvPr/>
        </p:nvGrpSpPr>
        <p:grpSpPr bwMode="auto">
          <a:xfrm>
            <a:off x="7288040" y="4455043"/>
            <a:ext cx="808037" cy="600075"/>
            <a:chOff x="0" y="0"/>
            <a:chExt cx="808555" cy="601547"/>
          </a:xfrm>
        </p:grpSpPr>
        <p:sp>
          <p:nvSpPr>
            <p:cNvPr id="11281" name="Freeform 389"/>
            <p:cNvSpPr>
              <a:spLocks noEditPoints="1" noChangeArrowheads="1"/>
            </p:cNvSpPr>
            <p:nvPr/>
          </p:nvSpPr>
          <p:spPr bwMode="auto">
            <a:xfrm>
              <a:off x="562598" y="357755"/>
              <a:ext cx="245957" cy="243792"/>
            </a:xfrm>
            <a:custGeom>
              <a:avLst/>
              <a:gdLst>
                <a:gd name="T0" fmla="*/ 218628 w 144"/>
                <a:gd name="T1" fmla="*/ 110815 h 143"/>
                <a:gd name="T2" fmla="*/ 245957 w 144"/>
                <a:gd name="T3" fmla="*/ 97176 h 143"/>
                <a:gd name="T4" fmla="*/ 237417 w 144"/>
                <a:gd name="T5" fmla="*/ 73308 h 143"/>
                <a:gd name="T6" fmla="*/ 206672 w 144"/>
                <a:gd name="T7" fmla="*/ 76718 h 143"/>
                <a:gd name="T8" fmla="*/ 196424 w 144"/>
                <a:gd name="T9" fmla="*/ 59669 h 143"/>
                <a:gd name="T10" fmla="*/ 206672 w 144"/>
                <a:gd name="T11" fmla="*/ 30687 h 143"/>
                <a:gd name="T12" fmla="*/ 189592 w 144"/>
                <a:gd name="T13" fmla="*/ 17048 h 143"/>
                <a:gd name="T14" fmla="*/ 165679 w 144"/>
                <a:gd name="T15" fmla="*/ 39211 h 143"/>
                <a:gd name="T16" fmla="*/ 145183 w 144"/>
                <a:gd name="T17" fmla="*/ 32392 h 143"/>
                <a:gd name="T18" fmla="*/ 136643 w 144"/>
                <a:gd name="T19" fmla="*/ 0 h 143"/>
                <a:gd name="T20" fmla="*/ 111022 w 144"/>
                <a:gd name="T21" fmla="*/ 0 h 143"/>
                <a:gd name="T22" fmla="*/ 102482 w 144"/>
                <a:gd name="T23" fmla="*/ 32392 h 143"/>
                <a:gd name="T24" fmla="*/ 80278 w 144"/>
                <a:gd name="T25" fmla="*/ 35802 h 143"/>
                <a:gd name="T26" fmla="*/ 58073 w 144"/>
                <a:gd name="T27" fmla="*/ 17048 h 143"/>
                <a:gd name="T28" fmla="*/ 39285 w 144"/>
                <a:gd name="T29" fmla="*/ 32392 h 143"/>
                <a:gd name="T30" fmla="*/ 49533 w 144"/>
                <a:gd name="T31" fmla="*/ 61374 h 143"/>
                <a:gd name="T32" fmla="*/ 40993 w 144"/>
                <a:gd name="T33" fmla="*/ 73308 h 143"/>
                <a:gd name="T34" fmla="*/ 6832 w 144"/>
                <a:gd name="T35" fmla="*/ 73308 h 143"/>
                <a:gd name="T36" fmla="*/ 0 w 144"/>
                <a:gd name="T37" fmla="*/ 92061 h 143"/>
                <a:gd name="T38" fmla="*/ 29037 w 144"/>
                <a:gd name="T39" fmla="*/ 109110 h 143"/>
                <a:gd name="T40" fmla="*/ 27329 w 144"/>
                <a:gd name="T41" fmla="*/ 129568 h 143"/>
                <a:gd name="T42" fmla="*/ 0 w 144"/>
                <a:gd name="T43" fmla="*/ 148321 h 143"/>
                <a:gd name="T44" fmla="*/ 8540 w 144"/>
                <a:gd name="T45" fmla="*/ 170484 h 143"/>
                <a:gd name="T46" fmla="*/ 39285 w 144"/>
                <a:gd name="T47" fmla="*/ 167074 h 143"/>
                <a:gd name="T48" fmla="*/ 49533 w 144"/>
                <a:gd name="T49" fmla="*/ 184123 h 143"/>
                <a:gd name="T50" fmla="*/ 39285 w 144"/>
                <a:gd name="T51" fmla="*/ 213105 h 143"/>
                <a:gd name="T52" fmla="*/ 58073 w 144"/>
                <a:gd name="T53" fmla="*/ 226744 h 143"/>
                <a:gd name="T54" fmla="*/ 83694 w 144"/>
                <a:gd name="T55" fmla="*/ 207990 h 143"/>
                <a:gd name="T56" fmla="*/ 102482 w 144"/>
                <a:gd name="T57" fmla="*/ 214810 h 143"/>
                <a:gd name="T58" fmla="*/ 111022 w 144"/>
                <a:gd name="T59" fmla="*/ 243792 h 143"/>
                <a:gd name="T60" fmla="*/ 133227 w 144"/>
                <a:gd name="T61" fmla="*/ 243792 h 143"/>
                <a:gd name="T62" fmla="*/ 141767 w 144"/>
                <a:gd name="T63" fmla="*/ 213105 h 143"/>
                <a:gd name="T64" fmla="*/ 165679 w 144"/>
                <a:gd name="T65" fmla="*/ 207990 h 143"/>
                <a:gd name="T66" fmla="*/ 186176 w 144"/>
                <a:gd name="T67" fmla="*/ 226744 h 143"/>
                <a:gd name="T68" fmla="*/ 204964 w 144"/>
                <a:gd name="T69" fmla="*/ 213105 h 143"/>
                <a:gd name="T70" fmla="*/ 194716 w 144"/>
                <a:gd name="T71" fmla="*/ 184123 h 143"/>
                <a:gd name="T72" fmla="*/ 206672 w 144"/>
                <a:gd name="T73" fmla="*/ 170484 h 143"/>
                <a:gd name="T74" fmla="*/ 239125 w 144"/>
                <a:gd name="T75" fmla="*/ 170484 h 143"/>
                <a:gd name="T76" fmla="*/ 245957 w 144"/>
                <a:gd name="T77" fmla="*/ 148321 h 143"/>
                <a:gd name="T78" fmla="*/ 218628 w 144"/>
                <a:gd name="T79" fmla="*/ 132977 h 143"/>
                <a:gd name="T80" fmla="*/ 218628 w 144"/>
                <a:gd name="T81" fmla="*/ 110815 h 143"/>
                <a:gd name="T82" fmla="*/ 122979 w 144"/>
                <a:gd name="T83" fmla="*/ 172189 h 143"/>
                <a:gd name="T84" fmla="*/ 73445 w 144"/>
                <a:gd name="T85" fmla="*/ 122748 h 143"/>
                <a:gd name="T86" fmla="*/ 122979 w 144"/>
                <a:gd name="T87" fmla="*/ 73308 h 143"/>
                <a:gd name="T88" fmla="*/ 172512 w 144"/>
                <a:gd name="T89" fmla="*/ 122748 h 143"/>
                <a:gd name="T90" fmla="*/ 122979 w 144"/>
                <a:gd name="T91" fmla="*/ 172189 h 14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4"/>
                <a:gd name="T139" fmla="*/ 0 h 143"/>
                <a:gd name="T140" fmla="*/ 144 w 144"/>
                <a:gd name="T141" fmla="*/ 143 h 14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4" h="143">
                  <a:moveTo>
                    <a:pt x="128" y="65"/>
                  </a:moveTo>
                  <a:cubicBezTo>
                    <a:pt x="144" y="57"/>
                    <a:pt x="144" y="57"/>
                    <a:pt x="144" y="57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5" y="143"/>
                    <a:pt x="65" y="143"/>
                    <a:pt x="65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83" y="125"/>
                    <a:pt x="83" y="125"/>
                    <a:pt x="83" y="125"/>
                  </a:cubicBezTo>
                  <a:cubicBezTo>
                    <a:pt x="97" y="122"/>
                    <a:pt x="97" y="122"/>
                    <a:pt x="97" y="122"/>
                  </a:cubicBezTo>
                  <a:cubicBezTo>
                    <a:pt x="109" y="133"/>
                    <a:pt x="109" y="133"/>
                    <a:pt x="109" y="133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4" y="87"/>
                    <a:pt x="144" y="87"/>
                    <a:pt x="144" y="87"/>
                  </a:cubicBezTo>
                  <a:cubicBezTo>
                    <a:pt x="128" y="78"/>
                    <a:pt x="128" y="78"/>
                    <a:pt x="128" y="78"/>
                  </a:cubicBezTo>
                  <a:lnTo>
                    <a:pt x="128" y="65"/>
                  </a:lnTo>
                  <a:close/>
                  <a:moveTo>
                    <a:pt x="72" y="101"/>
                  </a:moveTo>
                  <a:cubicBezTo>
                    <a:pt x="56" y="101"/>
                    <a:pt x="43" y="88"/>
                    <a:pt x="43" y="72"/>
                  </a:cubicBezTo>
                  <a:cubicBezTo>
                    <a:pt x="43" y="56"/>
                    <a:pt x="56" y="43"/>
                    <a:pt x="72" y="43"/>
                  </a:cubicBezTo>
                  <a:cubicBezTo>
                    <a:pt x="88" y="43"/>
                    <a:pt x="101" y="56"/>
                    <a:pt x="101" y="72"/>
                  </a:cubicBezTo>
                  <a:cubicBezTo>
                    <a:pt x="101" y="88"/>
                    <a:pt x="88" y="101"/>
                    <a:pt x="72" y="101"/>
                  </a:cubicBezTo>
                  <a:close/>
                </a:path>
              </a:pathLst>
            </a:custGeom>
            <a:solidFill>
              <a:srgbClr val="94D0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82" name="Freeform 390"/>
            <p:cNvSpPr>
              <a:spLocks noEditPoints="1" noChangeArrowheads="1"/>
            </p:cNvSpPr>
            <p:nvPr/>
          </p:nvSpPr>
          <p:spPr bwMode="auto">
            <a:xfrm>
              <a:off x="642660" y="437817"/>
              <a:ext cx="85832" cy="83668"/>
            </a:xfrm>
            <a:custGeom>
              <a:avLst/>
              <a:gdLst>
                <a:gd name="T0" fmla="*/ 42916 w 50"/>
                <a:gd name="T1" fmla="*/ 0 h 49"/>
                <a:gd name="T2" fmla="*/ 0 w 50"/>
                <a:gd name="T3" fmla="*/ 42688 h 49"/>
                <a:gd name="T4" fmla="*/ 42916 w 50"/>
                <a:gd name="T5" fmla="*/ 83668 h 49"/>
                <a:gd name="T6" fmla="*/ 85832 w 50"/>
                <a:gd name="T7" fmla="*/ 42688 h 49"/>
                <a:gd name="T8" fmla="*/ 42916 w 50"/>
                <a:gd name="T9" fmla="*/ 0 h 49"/>
                <a:gd name="T10" fmla="*/ 42916 w 50"/>
                <a:gd name="T11" fmla="*/ 73423 h 49"/>
                <a:gd name="T12" fmla="*/ 10300 w 50"/>
                <a:gd name="T13" fmla="*/ 42688 h 49"/>
                <a:gd name="T14" fmla="*/ 42916 w 50"/>
                <a:gd name="T15" fmla="*/ 10245 h 49"/>
                <a:gd name="T16" fmla="*/ 75532 w 50"/>
                <a:gd name="T17" fmla="*/ 42688 h 49"/>
                <a:gd name="T18" fmla="*/ 42916 w 50"/>
                <a:gd name="T19" fmla="*/ 73423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49"/>
                <a:gd name="T32" fmla="*/ 50 w 50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49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39" y="49"/>
                    <a:pt x="50" y="38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3"/>
                  </a:moveTo>
                  <a:cubicBezTo>
                    <a:pt x="15" y="43"/>
                    <a:pt x="6" y="35"/>
                    <a:pt x="6" y="25"/>
                  </a:cubicBezTo>
                  <a:cubicBezTo>
                    <a:pt x="6" y="14"/>
                    <a:pt x="15" y="6"/>
                    <a:pt x="25" y="6"/>
                  </a:cubicBezTo>
                  <a:cubicBezTo>
                    <a:pt x="35" y="6"/>
                    <a:pt x="44" y="14"/>
                    <a:pt x="44" y="25"/>
                  </a:cubicBezTo>
                  <a:cubicBezTo>
                    <a:pt x="44" y="35"/>
                    <a:pt x="35" y="43"/>
                    <a:pt x="25" y="4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83" name="Freeform 391"/>
            <p:cNvSpPr>
              <a:spLocks noEditPoints="1" noChangeArrowheads="1"/>
            </p:cNvSpPr>
            <p:nvPr/>
          </p:nvSpPr>
          <p:spPr bwMode="auto">
            <a:xfrm>
              <a:off x="0" y="0"/>
              <a:ext cx="598662" cy="595056"/>
            </a:xfrm>
            <a:custGeom>
              <a:avLst/>
              <a:gdLst>
                <a:gd name="T0" fmla="*/ 581606 w 351"/>
                <a:gd name="T1" fmla="*/ 414323 h 349"/>
                <a:gd name="T2" fmla="*/ 598662 w 351"/>
                <a:gd name="T3" fmla="*/ 363172 h 349"/>
                <a:gd name="T4" fmla="*/ 533850 w 351"/>
                <a:gd name="T5" fmla="*/ 322251 h 349"/>
                <a:gd name="T6" fmla="*/ 533850 w 351"/>
                <a:gd name="T7" fmla="*/ 271100 h 349"/>
                <a:gd name="T8" fmla="*/ 598662 w 351"/>
                <a:gd name="T9" fmla="*/ 233589 h 349"/>
                <a:gd name="T10" fmla="*/ 578195 w 351"/>
                <a:gd name="T11" fmla="*/ 180733 h 349"/>
                <a:gd name="T12" fmla="*/ 503149 w 351"/>
                <a:gd name="T13" fmla="*/ 185848 h 349"/>
                <a:gd name="T14" fmla="*/ 477565 w 351"/>
                <a:gd name="T15" fmla="*/ 146633 h 349"/>
                <a:gd name="T16" fmla="*/ 503149 w 351"/>
                <a:gd name="T17" fmla="*/ 71611 h 349"/>
                <a:gd name="T18" fmla="*/ 460509 w 351"/>
                <a:gd name="T19" fmla="*/ 39216 h 349"/>
                <a:gd name="T20" fmla="*/ 402519 w 351"/>
                <a:gd name="T21" fmla="*/ 93777 h 349"/>
                <a:gd name="T22" fmla="*/ 351351 w 351"/>
                <a:gd name="T23" fmla="*/ 80136 h 349"/>
                <a:gd name="T24" fmla="*/ 330884 w 351"/>
                <a:gd name="T25" fmla="*/ 0 h 349"/>
                <a:gd name="T26" fmla="*/ 271189 w 351"/>
                <a:gd name="T27" fmla="*/ 0 h 349"/>
                <a:gd name="T28" fmla="*/ 250722 w 351"/>
                <a:gd name="T29" fmla="*/ 78431 h 349"/>
                <a:gd name="T30" fmla="*/ 196143 w 351"/>
                <a:gd name="T31" fmla="*/ 86957 h 349"/>
                <a:gd name="T32" fmla="*/ 143270 w 351"/>
                <a:gd name="T33" fmla="*/ 39216 h 349"/>
                <a:gd name="T34" fmla="*/ 93807 w 351"/>
                <a:gd name="T35" fmla="*/ 80136 h 349"/>
                <a:gd name="T36" fmla="*/ 121097 w 351"/>
                <a:gd name="T37" fmla="*/ 148338 h 349"/>
                <a:gd name="T38" fmla="*/ 97219 w 351"/>
                <a:gd name="T39" fmla="*/ 180733 h 349"/>
                <a:gd name="T40" fmla="*/ 17056 w 351"/>
                <a:gd name="T41" fmla="*/ 177323 h 349"/>
                <a:gd name="T42" fmla="*/ 0 w 351"/>
                <a:gd name="T43" fmla="*/ 225064 h 349"/>
                <a:gd name="T44" fmla="*/ 69929 w 351"/>
                <a:gd name="T45" fmla="*/ 265985 h 349"/>
                <a:gd name="T46" fmla="*/ 64812 w 351"/>
                <a:gd name="T47" fmla="*/ 317136 h 349"/>
                <a:gd name="T48" fmla="*/ 0 w 351"/>
                <a:gd name="T49" fmla="*/ 359762 h 349"/>
                <a:gd name="T50" fmla="*/ 20467 w 351"/>
                <a:gd name="T51" fmla="*/ 416028 h 349"/>
                <a:gd name="T52" fmla="*/ 93807 w 351"/>
                <a:gd name="T53" fmla="*/ 407503 h 349"/>
                <a:gd name="T54" fmla="*/ 117686 w 351"/>
                <a:gd name="T55" fmla="*/ 450128 h 349"/>
                <a:gd name="T56" fmla="*/ 93807 w 351"/>
                <a:gd name="T57" fmla="*/ 518330 h 349"/>
                <a:gd name="T58" fmla="*/ 143270 w 351"/>
                <a:gd name="T59" fmla="*/ 552430 h 349"/>
                <a:gd name="T60" fmla="*/ 202965 w 351"/>
                <a:gd name="T61" fmla="*/ 504689 h 349"/>
                <a:gd name="T62" fmla="*/ 249016 w 351"/>
                <a:gd name="T63" fmla="*/ 523445 h 349"/>
                <a:gd name="T64" fmla="*/ 269483 w 351"/>
                <a:gd name="T65" fmla="*/ 595056 h 349"/>
                <a:gd name="T66" fmla="*/ 324062 w 351"/>
                <a:gd name="T67" fmla="*/ 595056 h 349"/>
                <a:gd name="T68" fmla="*/ 344529 w 351"/>
                <a:gd name="T69" fmla="*/ 520035 h 349"/>
                <a:gd name="T70" fmla="*/ 402519 w 351"/>
                <a:gd name="T71" fmla="*/ 506394 h 349"/>
                <a:gd name="T72" fmla="*/ 453687 w 351"/>
                <a:gd name="T73" fmla="*/ 552430 h 349"/>
                <a:gd name="T74" fmla="*/ 499738 w 351"/>
                <a:gd name="T75" fmla="*/ 521740 h 349"/>
                <a:gd name="T76" fmla="*/ 472448 w 351"/>
                <a:gd name="T77" fmla="*/ 451833 h 349"/>
                <a:gd name="T78" fmla="*/ 504855 w 351"/>
                <a:gd name="T79" fmla="*/ 414323 h 349"/>
                <a:gd name="T80" fmla="*/ 581606 w 351"/>
                <a:gd name="T81" fmla="*/ 414323 h 349"/>
                <a:gd name="T82" fmla="*/ 298478 w 351"/>
                <a:gd name="T83" fmla="*/ 419438 h 349"/>
                <a:gd name="T84" fmla="*/ 177381 w 351"/>
                <a:gd name="T85" fmla="*/ 298381 h 349"/>
                <a:gd name="T86" fmla="*/ 298478 w 351"/>
                <a:gd name="T87" fmla="*/ 175618 h 349"/>
                <a:gd name="T88" fmla="*/ 421281 w 351"/>
                <a:gd name="T89" fmla="*/ 298381 h 349"/>
                <a:gd name="T90" fmla="*/ 298478 w 351"/>
                <a:gd name="T91" fmla="*/ 419438 h 34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1"/>
                <a:gd name="T139" fmla="*/ 0 h 349"/>
                <a:gd name="T140" fmla="*/ 351 w 351"/>
                <a:gd name="T141" fmla="*/ 349 h 34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1" h="349">
                  <a:moveTo>
                    <a:pt x="341" y="243"/>
                  </a:moveTo>
                  <a:cubicBezTo>
                    <a:pt x="351" y="213"/>
                    <a:pt x="351" y="213"/>
                    <a:pt x="351" y="213"/>
                  </a:cubicBezTo>
                  <a:cubicBezTo>
                    <a:pt x="313" y="189"/>
                    <a:pt x="313" y="189"/>
                    <a:pt x="313" y="189"/>
                  </a:cubicBezTo>
                  <a:cubicBezTo>
                    <a:pt x="313" y="159"/>
                    <a:pt x="313" y="159"/>
                    <a:pt x="313" y="159"/>
                  </a:cubicBezTo>
                  <a:cubicBezTo>
                    <a:pt x="351" y="137"/>
                    <a:pt x="351" y="137"/>
                    <a:pt x="351" y="137"/>
                  </a:cubicBezTo>
                  <a:cubicBezTo>
                    <a:pt x="339" y="106"/>
                    <a:pt x="339" y="106"/>
                    <a:pt x="339" y="106"/>
                  </a:cubicBezTo>
                  <a:cubicBezTo>
                    <a:pt x="295" y="109"/>
                    <a:pt x="295" y="109"/>
                    <a:pt x="295" y="109"/>
                  </a:cubicBezTo>
                  <a:cubicBezTo>
                    <a:pt x="280" y="86"/>
                    <a:pt x="280" y="86"/>
                    <a:pt x="280" y="86"/>
                  </a:cubicBezTo>
                  <a:cubicBezTo>
                    <a:pt x="295" y="42"/>
                    <a:pt x="295" y="42"/>
                    <a:pt x="295" y="42"/>
                  </a:cubicBezTo>
                  <a:cubicBezTo>
                    <a:pt x="270" y="23"/>
                    <a:pt x="270" y="23"/>
                    <a:pt x="270" y="23"/>
                  </a:cubicBezTo>
                  <a:cubicBezTo>
                    <a:pt x="236" y="55"/>
                    <a:pt x="236" y="55"/>
                    <a:pt x="236" y="55"/>
                  </a:cubicBezTo>
                  <a:cubicBezTo>
                    <a:pt x="206" y="47"/>
                    <a:pt x="206" y="47"/>
                    <a:pt x="206" y="47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12" y="244"/>
                    <a:pt x="12" y="244"/>
                    <a:pt x="12" y="244"/>
                  </a:cubicBezTo>
                  <a:cubicBezTo>
                    <a:pt x="55" y="239"/>
                    <a:pt x="55" y="239"/>
                    <a:pt x="55" y="239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55" y="304"/>
                    <a:pt x="55" y="304"/>
                    <a:pt x="55" y="304"/>
                  </a:cubicBezTo>
                  <a:cubicBezTo>
                    <a:pt x="84" y="324"/>
                    <a:pt x="84" y="324"/>
                    <a:pt x="84" y="324"/>
                  </a:cubicBezTo>
                  <a:cubicBezTo>
                    <a:pt x="119" y="296"/>
                    <a:pt x="119" y="296"/>
                    <a:pt x="119" y="296"/>
                  </a:cubicBezTo>
                  <a:cubicBezTo>
                    <a:pt x="146" y="307"/>
                    <a:pt x="146" y="307"/>
                    <a:pt x="146" y="307"/>
                  </a:cubicBezTo>
                  <a:cubicBezTo>
                    <a:pt x="158" y="349"/>
                    <a:pt x="158" y="349"/>
                    <a:pt x="158" y="349"/>
                  </a:cubicBezTo>
                  <a:cubicBezTo>
                    <a:pt x="190" y="349"/>
                    <a:pt x="190" y="349"/>
                    <a:pt x="190" y="349"/>
                  </a:cubicBezTo>
                  <a:cubicBezTo>
                    <a:pt x="202" y="305"/>
                    <a:pt x="202" y="305"/>
                    <a:pt x="202" y="305"/>
                  </a:cubicBezTo>
                  <a:cubicBezTo>
                    <a:pt x="236" y="297"/>
                    <a:pt x="236" y="297"/>
                    <a:pt x="236" y="297"/>
                  </a:cubicBezTo>
                  <a:cubicBezTo>
                    <a:pt x="266" y="324"/>
                    <a:pt x="266" y="324"/>
                    <a:pt x="266" y="324"/>
                  </a:cubicBezTo>
                  <a:cubicBezTo>
                    <a:pt x="293" y="306"/>
                    <a:pt x="293" y="306"/>
                    <a:pt x="293" y="306"/>
                  </a:cubicBezTo>
                  <a:cubicBezTo>
                    <a:pt x="277" y="265"/>
                    <a:pt x="277" y="265"/>
                    <a:pt x="277" y="265"/>
                  </a:cubicBezTo>
                  <a:cubicBezTo>
                    <a:pt x="296" y="243"/>
                    <a:pt x="296" y="243"/>
                    <a:pt x="296" y="243"/>
                  </a:cubicBezTo>
                  <a:lnTo>
                    <a:pt x="341" y="243"/>
                  </a:lnTo>
                  <a:close/>
                  <a:moveTo>
                    <a:pt x="175" y="246"/>
                  </a:moveTo>
                  <a:cubicBezTo>
                    <a:pt x="136" y="246"/>
                    <a:pt x="104" y="214"/>
                    <a:pt x="104" y="175"/>
                  </a:cubicBezTo>
                  <a:cubicBezTo>
                    <a:pt x="104" y="135"/>
                    <a:pt x="136" y="103"/>
                    <a:pt x="175" y="103"/>
                  </a:cubicBezTo>
                  <a:cubicBezTo>
                    <a:pt x="215" y="103"/>
                    <a:pt x="247" y="135"/>
                    <a:pt x="247" y="175"/>
                  </a:cubicBezTo>
                  <a:cubicBezTo>
                    <a:pt x="247" y="214"/>
                    <a:pt x="215" y="246"/>
                    <a:pt x="175" y="246"/>
                  </a:cubicBezTo>
                  <a:close/>
                </a:path>
              </a:pathLst>
            </a:custGeom>
            <a:solidFill>
              <a:srgbClr val="94D0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84" name="Freeform 392"/>
            <p:cNvSpPr>
              <a:spLocks noEditPoints="1" noChangeArrowheads="1"/>
            </p:cNvSpPr>
            <p:nvPr/>
          </p:nvSpPr>
          <p:spPr bwMode="auto">
            <a:xfrm>
              <a:off x="196188" y="194024"/>
              <a:ext cx="206286" cy="206286"/>
            </a:xfrm>
            <a:custGeom>
              <a:avLst/>
              <a:gdLst>
                <a:gd name="T0" fmla="*/ 102291 w 121"/>
                <a:gd name="T1" fmla="*/ 0 h 121"/>
                <a:gd name="T2" fmla="*/ 0 w 121"/>
                <a:gd name="T3" fmla="*/ 103995 h 121"/>
                <a:gd name="T4" fmla="*/ 102291 w 121"/>
                <a:gd name="T5" fmla="*/ 206286 h 121"/>
                <a:gd name="T6" fmla="*/ 206286 w 121"/>
                <a:gd name="T7" fmla="*/ 103995 h 121"/>
                <a:gd name="T8" fmla="*/ 102291 w 121"/>
                <a:gd name="T9" fmla="*/ 0 h 121"/>
                <a:gd name="T10" fmla="*/ 102291 w 121"/>
                <a:gd name="T11" fmla="*/ 180713 h 121"/>
                <a:gd name="T12" fmla="*/ 25573 w 121"/>
                <a:gd name="T13" fmla="*/ 103995 h 121"/>
                <a:gd name="T14" fmla="*/ 102291 w 121"/>
                <a:gd name="T15" fmla="*/ 25573 h 121"/>
                <a:gd name="T16" fmla="*/ 180713 w 121"/>
                <a:gd name="T17" fmla="*/ 103995 h 121"/>
                <a:gd name="T18" fmla="*/ 102291 w 121"/>
                <a:gd name="T19" fmla="*/ 180713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1"/>
                <a:gd name="T32" fmla="*/ 121 w 121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06"/>
                  </a:moveTo>
                  <a:cubicBezTo>
                    <a:pt x="35" y="106"/>
                    <a:pt x="15" y="86"/>
                    <a:pt x="15" y="61"/>
                  </a:cubicBezTo>
                  <a:cubicBezTo>
                    <a:pt x="15" y="35"/>
                    <a:pt x="35" y="15"/>
                    <a:pt x="60" y="15"/>
                  </a:cubicBezTo>
                  <a:cubicBezTo>
                    <a:pt x="86" y="15"/>
                    <a:pt x="106" y="35"/>
                    <a:pt x="106" y="61"/>
                  </a:cubicBezTo>
                  <a:cubicBezTo>
                    <a:pt x="106" y="86"/>
                    <a:pt x="86" y="106"/>
                    <a:pt x="60" y="10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274" name="MH_SubTitle_1"/>
          <p:cNvSpPr>
            <a:spLocks noChangeArrowheads="1"/>
          </p:cNvSpPr>
          <p:nvPr/>
        </p:nvSpPr>
        <p:spPr bwMode="auto">
          <a:xfrm>
            <a:off x="640623" y="2435847"/>
            <a:ext cx="2554811" cy="90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电子期刊原件高清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PDF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加工，约占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2/3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，纸质期刊扫描工具优化，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PDF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全文更高清。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5" name="MH_SubTitle_1"/>
          <p:cNvSpPr>
            <a:spLocks noChangeArrowheads="1"/>
          </p:cNvSpPr>
          <p:nvPr/>
        </p:nvSpPr>
        <p:spPr bwMode="auto">
          <a:xfrm>
            <a:off x="819150" y="4398963"/>
            <a:ext cx="24812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正合作成果，带来全新的全文阅读体验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6" name="MH_SubTitle_1"/>
          <p:cNvSpPr>
            <a:spLocks noChangeArrowheads="1"/>
          </p:cNvSpPr>
          <p:nvPr/>
        </p:nvSpPr>
        <p:spPr bwMode="auto">
          <a:xfrm>
            <a:off x="8505725" y="2577225"/>
            <a:ext cx="3312172" cy="108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电子期刊加工流程更简洁高效；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 eaLnBrk="1" hangingPunct="1">
              <a:lnSpc>
                <a:spcPct val="120000"/>
              </a:lnSpc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数据中心加工平台系统流程改造，将大幅提升电子刊和纸质期刊加工上线时效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7" name="MH_SubTitle_1"/>
          <p:cNvSpPr>
            <a:spLocks noChangeArrowheads="1"/>
          </p:cNvSpPr>
          <p:nvPr/>
        </p:nvSpPr>
        <p:spPr bwMode="auto">
          <a:xfrm>
            <a:off x="8400132" y="4398963"/>
            <a:ext cx="3437973" cy="188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传统的数据更新模式下，数据时效包含数据加工时效与数据上网时效两部分。数据加工时效得到有效提高的基础上，如何加快数据更新上网的速度，数据时效提升下阶段的重点目标。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80" name="文本框 45"/>
          <p:cNvSpPr>
            <a:spLocks noChangeArrowheads="1"/>
          </p:cNvSpPr>
          <p:nvPr/>
        </p:nvSpPr>
        <p:spPr bwMode="auto">
          <a:xfrm>
            <a:off x="902365" y="111415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>
              <a:defRPr/>
            </a:pPr>
            <a:endParaRPr lang="en-US" altLang="zh-CN" sz="24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48" name="图片 4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2" t="12353" r="19977" b="42084"/>
          <a:stretch/>
        </p:blipFill>
        <p:spPr bwMode="auto">
          <a:xfrm>
            <a:off x="4844921" y="2320647"/>
            <a:ext cx="1818290" cy="175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49" name="文本框 45"/>
          <p:cNvSpPr>
            <a:spLocks noChangeArrowheads="1"/>
          </p:cNvSpPr>
          <p:nvPr/>
        </p:nvSpPr>
        <p:spPr bwMode="auto">
          <a:xfrm>
            <a:off x="4867917" y="4620432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数据加工线</a:t>
            </a:r>
            <a:endParaRPr lang="zh-CN" altLang="en-US" sz="2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0" name="文本框 45"/>
          <p:cNvSpPr>
            <a:spLocks noChangeArrowheads="1"/>
          </p:cNvSpPr>
          <p:nvPr/>
        </p:nvSpPr>
        <p:spPr bwMode="auto">
          <a:xfrm>
            <a:off x="1689821" y="1951315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数据质量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" name="文本框 45"/>
          <p:cNvSpPr>
            <a:spLocks noChangeArrowheads="1"/>
          </p:cNvSpPr>
          <p:nvPr/>
        </p:nvSpPr>
        <p:spPr bwMode="auto">
          <a:xfrm>
            <a:off x="10097829" y="2022643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数据时效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" name="文本框 45"/>
          <p:cNvSpPr>
            <a:spLocks noChangeArrowheads="1"/>
          </p:cNvSpPr>
          <p:nvPr/>
        </p:nvSpPr>
        <p:spPr bwMode="auto">
          <a:xfrm>
            <a:off x="1689821" y="3942210"/>
            <a:ext cx="1343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HTML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阅读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3" name="文本框 45"/>
          <p:cNvSpPr>
            <a:spLocks noChangeArrowheads="1"/>
          </p:cNvSpPr>
          <p:nvPr/>
        </p:nvSpPr>
        <p:spPr bwMode="auto">
          <a:xfrm>
            <a:off x="9174500" y="3942210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期刊快速上网系统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405718" y="590464"/>
            <a:ext cx="68239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0" y="590464"/>
            <a:ext cx="1276066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631227" y="596276"/>
            <a:ext cx="2605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b="1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数据加工</a:t>
            </a:r>
            <a:r>
              <a:rPr lang="en-US" altLang="zh-CN" sz="2000" b="1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-</a:t>
            </a:r>
            <a:r>
              <a:rPr lang="zh-CN" altLang="en-US" sz="2000" b="1" kern="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数字化生产</a:t>
            </a:r>
            <a:endParaRPr lang="en-US" altLang="zh-CN" sz="20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535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1405718" y="590464"/>
            <a:ext cx="68239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0" y="590464"/>
            <a:ext cx="1276066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473958" y="602088"/>
            <a:ext cx="5028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数字化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生产</a:t>
            </a:r>
            <a:r>
              <a:rPr lang="en-US" altLang="zh-CN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期刊基础元数据产量</a:t>
            </a:r>
            <a:endParaRPr lang="zh-CN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A7519088-4884-4BC9-AABF-24B1389CD0D8}"/>
              </a:ext>
            </a:extLst>
          </p:cNvPr>
          <p:cNvGraphicFramePr/>
          <p:nvPr>
            <p:extLst/>
          </p:nvPr>
        </p:nvGraphicFramePr>
        <p:xfrm>
          <a:off x="1276066" y="1198880"/>
          <a:ext cx="9534174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AFA7784E-B70B-486C-8DF0-7A41AC1A7F0D}"/>
              </a:ext>
            </a:extLst>
          </p:cNvPr>
          <p:cNvSpPr txBox="1"/>
          <p:nvPr/>
        </p:nvSpPr>
        <p:spPr>
          <a:xfrm>
            <a:off x="2382407" y="5681297"/>
            <a:ext cx="7935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kern="0" dirty="0">
                <a:solidFill>
                  <a:srgbClr val="000000"/>
                </a:solidFill>
                <a:ea typeface="宋体" panose="02010600030101010101" pitchFamily="2" charset="-122"/>
              </a:rPr>
              <a:t>注：</a:t>
            </a:r>
            <a:r>
              <a:rPr lang="en-US" altLang="zh-CN" sz="1600" b="1" kern="0" dirty="0">
                <a:solidFill>
                  <a:srgbClr val="000000"/>
                </a:solidFill>
                <a:ea typeface="宋体" panose="02010600030101010101" pitchFamily="2" charset="-122"/>
              </a:rPr>
              <a:t>2020</a:t>
            </a:r>
            <a:r>
              <a:rPr lang="zh-CN" altLang="zh-CN" sz="1600" b="1" kern="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年与</a:t>
            </a:r>
            <a:r>
              <a:rPr lang="en-US" altLang="zh-CN" sz="1600" b="1" kern="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2021</a:t>
            </a:r>
            <a:r>
              <a:rPr lang="zh-CN" altLang="zh-CN" sz="1600" b="1" kern="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年送刊量下降</a:t>
            </a:r>
            <a:r>
              <a:rPr lang="en-US" altLang="zh-CN" sz="1600" b="1" kern="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2%</a:t>
            </a:r>
            <a:r>
              <a:rPr lang="zh-CN" altLang="zh-CN" sz="1600" b="1" kern="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，但是题录加工量下降</a:t>
            </a:r>
            <a:r>
              <a:rPr lang="en-US" altLang="zh-CN" sz="1600" b="1" kern="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18%</a:t>
            </a:r>
            <a:r>
              <a:rPr lang="zh-CN" altLang="zh-CN" sz="1600" b="1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1600" b="1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参考文献增加</a:t>
            </a:r>
            <a:r>
              <a:rPr lang="en-US" altLang="zh-CN" sz="1600" b="1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10.3%</a:t>
            </a:r>
            <a:r>
              <a:rPr lang="zh-CN" altLang="en-US" sz="1600" b="1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1600" b="1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600" b="1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1600" b="1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主要原因在于期刊的单期发文量由</a:t>
            </a:r>
            <a:r>
              <a:rPr lang="en-US" altLang="zh-CN" sz="1600" b="1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40</a:t>
            </a:r>
            <a:r>
              <a:rPr lang="zh-CN" altLang="zh-CN" sz="1600" b="1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篇下降到</a:t>
            </a:r>
            <a:r>
              <a:rPr lang="en-US" altLang="zh-CN" sz="1600" b="1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35</a:t>
            </a:r>
            <a:r>
              <a:rPr lang="zh-CN" altLang="zh-CN" sz="1600" b="1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篇</a:t>
            </a:r>
            <a:r>
              <a:rPr lang="zh-CN" altLang="en-US" sz="1600" b="1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341027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1405718" y="590464"/>
            <a:ext cx="68239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0" y="590464"/>
            <a:ext cx="1276066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473958" y="602088"/>
            <a:ext cx="4622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数字化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生产</a:t>
            </a:r>
            <a:r>
              <a:rPr lang="en-US" altLang="zh-CN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期刊</a:t>
            </a:r>
            <a:r>
              <a:rPr lang="zh-CN" altLang="zh-CN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元数据质量</a:t>
            </a:r>
          </a:p>
          <a:p>
            <a:pPr>
              <a:defRPr/>
            </a:pPr>
            <a:endParaRPr lang="zh-CN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84A3AD4B-A39A-4B2F-86CB-064AED939393}"/>
              </a:ext>
            </a:extLst>
          </p:cNvPr>
          <p:cNvGraphicFramePr/>
          <p:nvPr>
            <p:extLst/>
          </p:nvPr>
        </p:nvGraphicFramePr>
        <p:xfrm>
          <a:off x="1042034" y="1114425"/>
          <a:ext cx="9859646" cy="456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6776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C2FD0E1-B7E4-420B-805F-A5E1FEFA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74098"/>
            <a:ext cx="5169594" cy="4333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20E791DB-3988-4C96-A792-7EB4483D12BC}"/>
              </a:ext>
            </a:extLst>
          </p:cNvPr>
          <p:cNvSpPr txBox="1"/>
          <p:nvPr/>
        </p:nvSpPr>
        <p:spPr>
          <a:xfrm>
            <a:off x="6096000" y="5559468"/>
            <a:ext cx="51695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上海交通大学</a:t>
            </a:r>
            <a:r>
              <a:rPr lang="en-US" altLang="zh-CN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【</a:t>
            </a:r>
            <a:r>
              <a:rPr lang="zh-CN" altLang="en-US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机构库数据</a:t>
            </a:r>
            <a:r>
              <a:rPr lang="en-US" altLang="zh-CN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】</a:t>
            </a:r>
            <a:r>
              <a:rPr lang="zh-CN" altLang="en-US" sz="18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18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</a:p>
          <a:p>
            <a:pPr algn="ctr"/>
            <a:r>
              <a:rPr lang="en-US" altLang="zh-CN" sz="14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  <a:hlinkClick r:id="rId4"/>
              </a:rPr>
              <a:t>https://mp.weixin.qq.com/s/3x8PxzQpwcHkxJ3u15si0Q</a:t>
            </a:r>
            <a:endParaRPr lang="en-US" altLang="zh-CN" sz="1400" dirty="0">
              <a:solidFill>
                <a:srgbClr val="333333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C1EB97D-23C2-453D-A535-333A52809D92}"/>
              </a:ext>
            </a:extLst>
          </p:cNvPr>
          <p:cNvGrpSpPr/>
          <p:nvPr/>
        </p:nvGrpSpPr>
        <p:grpSpPr>
          <a:xfrm>
            <a:off x="794331" y="1074098"/>
            <a:ext cx="5014783" cy="4338655"/>
            <a:chOff x="467659" y="896235"/>
            <a:chExt cx="5234351" cy="4663233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1B48FBE7-FDEC-4B8B-B734-0A36841ED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7659" y="896235"/>
              <a:ext cx="5234350" cy="18161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2BB8757-0898-4676-9516-8684D1FD1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55431"/>
            <a:stretch/>
          </p:blipFill>
          <p:spPr>
            <a:xfrm>
              <a:off x="467659" y="2730523"/>
              <a:ext cx="5234350" cy="8094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0B62FA-F4B3-4A7D-8487-109A0FD0F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7660" y="3556233"/>
              <a:ext cx="5234350" cy="20032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325A7B25-13C7-4D8D-B9F3-8A1815D3CABB}"/>
              </a:ext>
            </a:extLst>
          </p:cNvPr>
          <p:cNvSpPr txBox="1"/>
          <p:nvPr/>
        </p:nvSpPr>
        <p:spPr>
          <a:xfrm>
            <a:off x="757382" y="5559467"/>
            <a:ext cx="50517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北大核心期刊评价：</a:t>
            </a:r>
            <a:r>
              <a:rPr lang="en-US" altLang="zh-CN" sz="18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</a:p>
          <a:p>
            <a:pPr algn="ctr"/>
            <a:r>
              <a:rPr lang="en-US" altLang="zh-CN" sz="14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  <a:hlinkClick r:id="rId8"/>
              </a:rPr>
              <a:t>http://hxqk.lib.pku.edu.cn/2020/introduction</a:t>
            </a:r>
            <a:endParaRPr lang="en-US" altLang="zh-CN" sz="1400" dirty="0">
              <a:solidFill>
                <a:srgbClr val="333333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05718" y="259000"/>
            <a:ext cx="68239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259000"/>
            <a:ext cx="1276066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73958" y="270624"/>
            <a:ext cx="4622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数字化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生产</a:t>
            </a:r>
            <a:r>
              <a:rPr lang="en-US" altLang="zh-CN" sz="20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期刊</a:t>
            </a:r>
            <a:r>
              <a:rPr lang="zh-CN" altLang="zh-CN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元数据质量</a:t>
            </a:r>
          </a:p>
          <a:p>
            <a:pPr>
              <a:defRPr/>
            </a:pPr>
            <a:endParaRPr lang="zh-CN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1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1405718" y="590464"/>
            <a:ext cx="68239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0" y="590464"/>
            <a:ext cx="1276066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473958" y="602088"/>
            <a:ext cx="4622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数字化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生产</a:t>
            </a:r>
            <a:r>
              <a:rPr lang="en-US" altLang="zh-CN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期刊</a:t>
            </a:r>
            <a:r>
              <a:rPr lang="zh-CN" altLang="zh-CN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元数据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时效</a:t>
            </a:r>
            <a:endParaRPr lang="zh-CN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zh-CN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C123BD01-7BB8-4430-B7EA-AA3DB3D4E728}"/>
              </a:ext>
            </a:extLst>
          </p:cNvPr>
          <p:cNvGraphicFramePr/>
          <p:nvPr>
            <p:extLst/>
          </p:nvPr>
        </p:nvGraphicFramePr>
        <p:xfrm>
          <a:off x="1405717" y="1454784"/>
          <a:ext cx="9326123" cy="4316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4236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00" y="2476787"/>
            <a:ext cx="7005899" cy="3740511"/>
          </a:xfrm>
          <a:prstGeom prst="rect">
            <a:avLst/>
          </a:prstGeom>
          <a:ln>
            <a:solidFill>
              <a:srgbClr val="35ACA9"/>
            </a:solidFill>
          </a:ln>
        </p:spPr>
      </p:pic>
      <p:sp>
        <p:nvSpPr>
          <p:cNvPr id="8" name="矩形 7"/>
          <p:cNvSpPr/>
          <p:nvPr/>
        </p:nvSpPr>
        <p:spPr>
          <a:xfrm>
            <a:off x="969916" y="1760360"/>
            <a:ext cx="707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成果</a:t>
            </a:r>
            <a:r>
              <a:rPr lang="zh-CN" altLang="zh-CN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r>
              <a:rPr lang="zh-CN" altLang="en-US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以</a:t>
            </a:r>
            <a:r>
              <a:rPr lang="en-US" altLang="zh-CN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《</a:t>
            </a:r>
            <a:r>
              <a:rPr lang="zh-CN" altLang="en-US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沉积学报</a:t>
            </a:r>
            <a:r>
              <a:rPr lang="en-US" altLang="zh-CN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》</a:t>
            </a:r>
            <a:r>
              <a:rPr lang="zh-CN" altLang="en-US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为例，数据加工到数据上线时间大大提升！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8046718" y="3112171"/>
            <a:ext cx="5020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spc="3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期刊加工开始时间：</a:t>
            </a:r>
            <a:endParaRPr lang="en-US" altLang="zh-CN" sz="16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en-US" sz="2000" b="1" spc="3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2020_09_07</a:t>
            </a:r>
            <a:endParaRPr lang="id-ID" sz="2000" b="1" spc="3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8046719" y="4143499"/>
            <a:ext cx="5020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spc="3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期刊加工结束时间：</a:t>
            </a:r>
            <a:endParaRPr lang="en-US" altLang="zh-CN" sz="1600" b="1" spc="3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en-US" sz="2000" b="1" spc="3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2020_09_14</a:t>
            </a:r>
            <a:endParaRPr lang="id-ID" sz="2000" b="1" spc="3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" name="TextBox 24"/>
          <p:cNvSpPr txBox="1"/>
          <p:nvPr/>
        </p:nvSpPr>
        <p:spPr>
          <a:xfrm>
            <a:off x="8046718" y="5214015"/>
            <a:ext cx="5020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spc="3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上线至维普中文期刊服务平台！</a:t>
            </a:r>
            <a:endParaRPr lang="id-ID" sz="2000" b="1" spc="3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05718" y="590464"/>
            <a:ext cx="68239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590464"/>
            <a:ext cx="1276066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03609" y="590464"/>
            <a:ext cx="46220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数据快速上线</a:t>
            </a:r>
            <a:endParaRPr lang="id-ID" altLang="zh-CN" sz="2000" b="1" spc="3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8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8" y="0"/>
            <a:ext cx="12164521" cy="687352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5231757"/>
            <a:ext cx="12192000" cy="16262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2939970" y="4670688"/>
            <a:ext cx="6319776" cy="960698"/>
            <a:chOff x="2939970" y="5492490"/>
            <a:chExt cx="6319776" cy="960698"/>
          </a:xfrm>
        </p:grpSpPr>
        <p:sp>
          <p:nvSpPr>
            <p:cNvPr id="6" name="椭圆 5"/>
            <p:cNvSpPr/>
            <p:nvPr/>
          </p:nvSpPr>
          <p:spPr>
            <a:xfrm>
              <a:off x="2997843" y="5550363"/>
              <a:ext cx="844952" cy="844952"/>
            </a:xfrm>
            <a:prstGeom prst="ellipse">
              <a:avLst/>
            </a:prstGeom>
            <a:solidFill>
              <a:srgbClr val="1CA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2939970" y="5492490"/>
              <a:ext cx="960698" cy="960698"/>
            </a:xfrm>
            <a:prstGeom prst="ellipse">
              <a:avLst/>
            </a:prstGeom>
            <a:noFill/>
            <a:ln>
              <a:solidFill>
                <a:schemeClr val="bg1">
                  <a:alpha val="4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4791919" y="5550363"/>
              <a:ext cx="844952" cy="844952"/>
            </a:xfrm>
            <a:prstGeom prst="ellipse">
              <a:avLst/>
            </a:prstGeom>
            <a:solidFill>
              <a:srgbClr val="AAC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734046" y="5492490"/>
              <a:ext cx="960698" cy="960698"/>
            </a:xfrm>
            <a:prstGeom prst="ellipse">
              <a:avLst/>
            </a:prstGeom>
            <a:noFill/>
            <a:ln>
              <a:solidFill>
                <a:schemeClr val="bg1">
                  <a:alpha val="4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551271" y="5550363"/>
              <a:ext cx="844952" cy="844952"/>
            </a:xfrm>
            <a:prstGeom prst="ellipse">
              <a:avLst/>
            </a:prstGeom>
            <a:solidFill>
              <a:srgbClr val="F6A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6493398" y="5492490"/>
              <a:ext cx="960698" cy="960698"/>
            </a:xfrm>
            <a:prstGeom prst="ellipse">
              <a:avLst/>
            </a:prstGeom>
            <a:noFill/>
            <a:ln>
              <a:solidFill>
                <a:schemeClr val="bg1">
                  <a:alpha val="4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8356921" y="5550363"/>
              <a:ext cx="844952" cy="844952"/>
            </a:xfrm>
            <a:prstGeom prst="ellipse">
              <a:avLst/>
            </a:prstGeom>
            <a:solidFill>
              <a:srgbClr val="CB4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8299048" y="5492490"/>
              <a:ext cx="960698" cy="960698"/>
            </a:xfrm>
            <a:prstGeom prst="ellipse">
              <a:avLst/>
            </a:prstGeom>
            <a:noFill/>
            <a:ln>
              <a:solidFill>
                <a:schemeClr val="bg1">
                  <a:alpha val="4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025201" y="4929431"/>
            <a:ext cx="378388" cy="476437"/>
            <a:chOff x="6098443" y="4495115"/>
            <a:chExt cx="378388" cy="476437"/>
          </a:xfrm>
          <a:solidFill>
            <a:schemeClr val="bg1"/>
          </a:solidFill>
        </p:grpSpPr>
        <p:sp>
          <p:nvSpPr>
            <p:cNvPr id="19" name="Freeform 66"/>
            <p:cNvSpPr>
              <a:spLocks noEditPoints="1"/>
            </p:cNvSpPr>
            <p:nvPr/>
          </p:nvSpPr>
          <p:spPr bwMode="auto">
            <a:xfrm>
              <a:off x="6098443" y="4495115"/>
              <a:ext cx="378388" cy="476437"/>
            </a:xfrm>
            <a:custGeom>
              <a:avLst/>
              <a:gdLst>
                <a:gd name="T0" fmla="*/ 0 w 138"/>
                <a:gd name="T1" fmla="*/ 69 h 174"/>
                <a:gd name="T2" fmla="*/ 138 w 138"/>
                <a:gd name="T3" fmla="*/ 69 h 174"/>
                <a:gd name="T4" fmla="*/ 114 w 138"/>
                <a:gd name="T5" fmla="*/ 81 h 174"/>
                <a:gd name="T6" fmla="*/ 110 w 138"/>
                <a:gd name="T7" fmla="*/ 89 h 174"/>
                <a:gd name="T8" fmla="*/ 101 w 138"/>
                <a:gd name="T9" fmla="*/ 89 h 174"/>
                <a:gd name="T10" fmla="*/ 101 w 138"/>
                <a:gd name="T11" fmla="*/ 101 h 174"/>
                <a:gd name="T12" fmla="*/ 94 w 138"/>
                <a:gd name="T13" fmla="*/ 107 h 174"/>
                <a:gd name="T14" fmla="*/ 85 w 138"/>
                <a:gd name="T15" fmla="*/ 102 h 174"/>
                <a:gd name="T16" fmla="*/ 79 w 138"/>
                <a:gd name="T17" fmla="*/ 112 h 174"/>
                <a:gd name="T18" fmla="*/ 70 w 138"/>
                <a:gd name="T19" fmla="*/ 114 h 174"/>
                <a:gd name="T20" fmla="*/ 65 w 138"/>
                <a:gd name="T21" fmla="*/ 105 h 174"/>
                <a:gd name="T22" fmla="*/ 55 w 138"/>
                <a:gd name="T23" fmla="*/ 111 h 174"/>
                <a:gd name="T24" fmla="*/ 47 w 138"/>
                <a:gd name="T25" fmla="*/ 108 h 174"/>
                <a:gd name="T26" fmla="*/ 47 w 138"/>
                <a:gd name="T27" fmla="*/ 98 h 174"/>
                <a:gd name="T28" fmla="*/ 35 w 138"/>
                <a:gd name="T29" fmla="*/ 98 h 174"/>
                <a:gd name="T30" fmla="*/ 29 w 138"/>
                <a:gd name="T31" fmla="*/ 91 h 174"/>
                <a:gd name="T32" fmla="*/ 34 w 138"/>
                <a:gd name="T33" fmla="*/ 83 h 174"/>
                <a:gd name="T34" fmla="*/ 24 w 138"/>
                <a:gd name="T35" fmla="*/ 77 h 174"/>
                <a:gd name="T36" fmla="*/ 23 w 138"/>
                <a:gd name="T37" fmla="*/ 68 h 174"/>
                <a:gd name="T38" fmla="*/ 31 w 138"/>
                <a:gd name="T39" fmla="*/ 63 h 174"/>
                <a:gd name="T40" fmla="*/ 25 w 138"/>
                <a:gd name="T41" fmla="*/ 53 h 174"/>
                <a:gd name="T42" fmla="*/ 28 w 138"/>
                <a:gd name="T43" fmla="*/ 45 h 174"/>
                <a:gd name="T44" fmla="*/ 38 w 138"/>
                <a:gd name="T45" fmla="*/ 44 h 174"/>
                <a:gd name="T46" fmla="*/ 38 w 138"/>
                <a:gd name="T47" fmla="*/ 32 h 174"/>
                <a:gd name="T48" fmla="*/ 45 w 138"/>
                <a:gd name="T49" fmla="*/ 27 h 174"/>
                <a:gd name="T50" fmla="*/ 54 w 138"/>
                <a:gd name="T51" fmla="*/ 32 h 174"/>
                <a:gd name="T52" fmla="*/ 59 w 138"/>
                <a:gd name="T53" fmla="*/ 21 h 174"/>
                <a:gd name="T54" fmla="*/ 68 w 138"/>
                <a:gd name="T55" fmla="*/ 20 h 174"/>
                <a:gd name="T56" fmla="*/ 73 w 138"/>
                <a:gd name="T57" fmla="*/ 29 h 174"/>
                <a:gd name="T58" fmla="*/ 83 w 138"/>
                <a:gd name="T59" fmla="*/ 22 h 174"/>
                <a:gd name="T60" fmla="*/ 92 w 138"/>
                <a:gd name="T61" fmla="*/ 26 h 174"/>
                <a:gd name="T62" fmla="*/ 92 w 138"/>
                <a:gd name="T63" fmla="*/ 36 h 174"/>
                <a:gd name="T64" fmla="*/ 104 w 138"/>
                <a:gd name="T65" fmla="*/ 35 h 174"/>
                <a:gd name="T66" fmla="*/ 109 w 138"/>
                <a:gd name="T67" fmla="*/ 43 h 174"/>
                <a:gd name="T68" fmla="*/ 105 w 138"/>
                <a:gd name="T69" fmla="*/ 51 h 174"/>
                <a:gd name="T70" fmla="*/ 115 w 138"/>
                <a:gd name="T71" fmla="*/ 57 h 174"/>
                <a:gd name="T72" fmla="*/ 116 w 138"/>
                <a:gd name="T73" fmla="*/ 66 h 174"/>
                <a:gd name="T74" fmla="*/ 108 w 138"/>
                <a:gd name="T75" fmla="*/ 71 h 174"/>
                <a:gd name="T76" fmla="*/ 114 w 138"/>
                <a:gd name="T77" fmla="*/ 8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8" h="174"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0" y="107"/>
                    <a:pt x="69" y="174"/>
                    <a:pt x="69" y="174"/>
                  </a:cubicBezTo>
                  <a:cubicBezTo>
                    <a:pt x="69" y="174"/>
                    <a:pt x="138" y="107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  <a:close/>
                  <a:moveTo>
                    <a:pt x="114" y="81"/>
                  </a:moveTo>
                  <a:cubicBezTo>
                    <a:pt x="113" y="83"/>
                    <a:pt x="113" y="83"/>
                    <a:pt x="113" y="83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09" y="92"/>
                    <a:pt x="109" y="92"/>
                    <a:pt x="109" y="92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99" y="91"/>
                    <a:pt x="98" y="93"/>
                    <a:pt x="97" y="94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99" y="103"/>
                    <a:pt x="99" y="103"/>
                    <a:pt x="99" y="103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85" y="102"/>
                    <a:pt x="85" y="102"/>
                    <a:pt x="85" y="102"/>
                  </a:cubicBezTo>
                  <a:cubicBezTo>
                    <a:pt x="83" y="103"/>
                    <a:pt x="81" y="103"/>
                    <a:pt x="79" y="104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5" y="105"/>
                    <a:pt x="65" y="105"/>
                    <a:pt x="65" y="105"/>
                  </a:cubicBezTo>
                  <a:cubicBezTo>
                    <a:pt x="63" y="105"/>
                    <a:pt x="61" y="105"/>
                    <a:pt x="60" y="104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5" y="97"/>
                    <a:pt x="44" y="96"/>
                    <a:pt x="42" y="94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3" y="81"/>
                    <a:pt x="32" y="79"/>
                    <a:pt x="32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1"/>
                    <a:pt x="31" y="59"/>
                    <a:pt x="32" y="57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3"/>
                    <a:pt x="41" y="41"/>
                    <a:pt x="42" y="4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1"/>
                    <a:pt x="57" y="30"/>
                    <a:pt x="59" y="3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5" y="29"/>
                    <a:pt x="77" y="29"/>
                    <a:pt x="79" y="30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3" y="37"/>
                    <a:pt x="95" y="38"/>
                    <a:pt x="96" y="39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5" y="53"/>
                    <a:pt x="106" y="55"/>
                    <a:pt x="107" y="57"/>
                  </a:cubicBezTo>
                  <a:cubicBezTo>
                    <a:pt x="115" y="57"/>
                    <a:pt x="115" y="57"/>
                    <a:pt x="115" y="57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3"/>
                    <a:pt x="107" y="75"/>
                    <a:pt x="107" y="77"/>
                  </a:cubicBezTo>
                  <a:lnTo>
                    <a:pt x="114" y="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7"/>
            <p:cNvSpPr>
              <a:spLocks noEditPoints="1"/>
            </p:cNvSpPr>
            <p:nvPr/>
          </p:nvSpPr>
          <p:spPr bwMode="auto">
            <a:xfrm>
              <a:off x="6202016" y="4590402"/>
              <a:ext cx="174003" cy="172622"/>
            </a:xfrm>
            <a:custGeom>
              <a:avLst/>
              <a:gdLst>
                <a:gd name="T0" fmla="*/ 31 w 63"/>
                <a:gd name="T1" fmla="*/ 0 h 63"/>
                <a:gd name="T2" fmla="*/ 0 w 63"/>
                <a:gd name="T3" fmla="*/ 32 h 63"/>
                <a:gd name="T4" fmla="*/ 31 w 63"/>
                <a:gd name="T5" fmla="*/ 63 h 63"/>
                <a:gd name="T6" fmla="*/ 63 w 63"/>
                <a:gd name="T7" fmla="*/ 32 h 63"/>
                <a:gd name="T8" fmla="*/ 31 w 63"/>
                <a:gd name="T9" fmla="*/ 0 h 63"/>
                <a:gd name="T10" fmla="*/ 31 w 63"/>
                <a:gd name="T11" fmla="*/ 46 h 63"/>
                <a:gd name="T12" fmla="*/ 17 w 63"/>
                <a:gd name="T13" fmla="*/ 32 h 63"/>
                <a:gd name="T14" fmla="*/ 31 w 63"/>
                <a:gd name="T15" fmla="*/ 18 h 63"/>
                <a:gd name="T16" fmla="*/ 46 w 63"/>
                <a:gd name="T17" fmla="*/ 32 h 63"/>
                <a:gd name="T18" fmla="*/ 31 w 63"/>
                <a:gd name="T19" fmla="*/ 4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3">
                  <a:moveTo>
                    <a:pt x="31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3"/>
                    <a:pt x="31" y="63"/>
                  </a:cubicBezTo>
                  <a:cubicBezTo>
                    <a:pt x="49" y="63"/>
                    <a:pt x="63" y="49"/>
                    <a:pt x="63" y="32"/>
                  </a:cubicBezTo>
                  <a:cubicBezTo>
                    <a:pt x="63" y="14"/>
                    <a:pt x="49" y="0"/>
                    <a:pt x="31" y="0"/>
                  </a:cubicBezTo>
                  <a:close/>
                  <a:moveTo>
                    <a:pt x="31" y="46"/>
                  </a:moveTo>
                  <a:cubicBezTo>
                    <a:pt x="23" y="46"/>
                    <a:pt x="17" y="40"/>
                    <a:pt x="17" y="32"/>
                  </a:cubicBezTo>
                  <a:cubicBezTo>
                    <a:pt x="17" y="24"/>
                    <a:pt x="23" y="18"/>
                    <a:pt x="31" y="18"/>
                  </a:cubicBezTo>
                  <a:cubicBezTo>
                    <a:pt x="39" y="18"/>
                    <a:pt x="46" y="24"/>
                    <a:pt x="46" y="32"/>
                  </a:cubicBezTo>
                  <a:cubicBezTo>
                    <a:pt x="46" y="40"/>
                    <a:pt x="39" y="46"/>
                    <a:pt x="31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738981" y="4906095"/>
            <a:ext cx="460472" cy="533606"/>
            <a:chOff x="3750781" y="541374"/>
            <a:chExt cx="469532" cy="544105"/>
          </a:xfrm>
          <a:solidFill>
            <a:schemeClr val="bg1"/>
          </a:solidFill>
        </p:grpSpPr>
        <p:sp>
          <p:nvSpPr>
            <p:cNvPr id="22" name="Freeform 63"/>
            <p:cNvSpPr>
              <a:spLocks noEditPoints="1"/>
            </p:cNvSpPr>
            <p:nvPr/>
          </p:nvSpPr>
          <p:spPr bwMode="auto">
            <a:xfrm>
              <a:off x="3750781" y="541374"/>
              <a:ext cx="469532" cy="544105"/>
            </a:xfrm>
            <a:custGeom>
              <a:avLst/>
              <a:gdLst>
                <a:gd name="T0" fmla="*/ 22 w 171"/>
                <a:gd name="T1" fmla="*/ 64 h 198"/>
                <a:gd name="T2" fmla="*/ 8 w 171"/>
                <a:gd name="T3" fmla="*/ 102 h 198"/>
                <a:gd name="T4" fmla="*/ 16 w 171"/>
                <a:gd name="T5" fmla="*/ 121 h 198"/>
                <a:gd name="T6" fmla="*/ 10 w 171"/>
                <a:gd name="T7" fmla="*/ 131 h 198"/>
                <a:gd name="T8" fmla="*/ 17 w 171"/>
                <a:gd name="T9" fmla="*/ 162 h 198"/>
                <a:gd name="T10" fmla="*/ 83 w 171"/>
                <a:gd name="T11" fmla="*/ 198 h 198"/>
                <a:gd name="T12" fmla="*/ 123 w 171"/>
                <a:gd name="T13" fmla="*/ 13 h 198"/>
                <a:gd name="T14" fmla="*/ 91 w 171"/>
                <a:gd name="T15" fmla="*/ 89 h 198"/>
                <a:gd name="T16" fmla="*/ 84 w 171"/>
                <a:gd name="T17" fmla="*/ 98 h 198"/>
                <a:gd name="T18" fmla="*/ 74 w 171"/>
                <a:gd name="T19" fmla="*/ 92 h 198"/>
                <a:gd name="T20" fmla="*/ 63 w 171"/>
                <a:gd name="T21" fmla="*/ 96 h 198"/>
                <a:gd name="T22" fmla="*/ 58 w 171"/>
                <a:gd name="T23" fmla="*/ 86 h 198"/>
                <a:gd name="T24" fmla="*/ 46 w 171"/>
                <a:gd name="T25" fmla="*/ 84 h 198"/>
                <a:gd name="T26" fmla="*/ 47 w 171"/>
                <a:gd name="T27" fmla="*/ 73 h 198"/>
                <a:gd name="T28" fmla="*/ 37 w 171"/>
                <a:gd name="T29" fmla="*/ 65 h 198"/>
                <a:gd name="T30" fmla="*/ 44 w 171"/>
                <a:gd name="T31" fmla="*/ 55 h 198"/>
                <a:gd name="T32" fmla="*/ 40 w 171"/>
                <a:gd name="T33" fmla="*/ 44 h 198"/>
                <a:gd name="T34" fmla="*/ 50 w 171"/>
                <a:gd name="T35" fmla="*/ 39 h 198"/>
                <a:gd name="T36" fmla="*/ 52 w 171"/>
                <a:gd name="T37" fmla="*/ 28 h 198"/>
                <a:gd name="T38" fmla="*/ 64 w 171"/>
                <a:gd name="T39" fmla="*/ 28 h 198"/>
                <a:gd name="T40" fmla="*/ 71 w 171"/>
                <a:gd name="T41" fmla="*/ 19 h 198"/>
                <a:gd name="T42" fmla="*/ 81 w 171"/>
                <a:gd name="T43" fmla="*/ 26 h 198"/>
                <a:gd name="T44" fmla="*/ 91 w 171"/>
                <a:gd name="T45" fmla="*/ 21 h 198"/>
                <a:gd name="T46" fmla="*/ 97 w 171"/>
                <a:gd name="T47" fmla="*/ 32 h 198"/>
                <a:gd name="T48" fmla="*/ 108 w 171"/>
                <a:gd name="T49" fmla="*/ 33 h 198"/>
                <a:gd name="T50" fmla="*/ 108 w 171"/>
                <a:gd name="T51" fmla="*/ 45 h 198"/>
                <a:gd name="T52" fmla="*/ 117 w 171"/>
                <a:gd name="T53" fmla="*/ 52 h 198"/>
                <a:gd name="T54" fmla="*/ 111 w 171"/>
                <a:gd name="T55" fmla="*/ 62 h 198"/>
                <a:gd name="T56" fmla="*/ 115 w 171"/>
                <a:gd name="T57" fmla="*/ 73 h 198"/>
                <a:gd name="T58" fmla="*/ 104 w 171"/>
                <a:gd name="T59" fmla="*/ 78 h 198"/>
                <a:gd name="T60" fmla="*/ 103 w 171"/>
                <a:gd name="T61" fmla="*/ 90 h 198"/>
                <a:gd name="T62" fmla="*/ 138 w 171"/>
                <a:gd name="T63" fmla="*/ 104 h 198"/>
                <a:gd name="T64" fmla="*/ 139 w 171"/>
                <a:gd name="T65" fmla="*/ 113 h 198"/>
                <a:gd name="T66" fmla="*/ 131 w 171"/>
                <a:gd name="T67" fmla="*/ 119 h 198"/>
                <a:gd name="T68" fmla="*/ 123 w 171"/>
                <a:gd name="T69" fmla="*/ 116 h 198"/>
                <a:gd name="T70" fmla="*/ 119 w 171"/>
                <a:gd name="T71" fmla="*/ 122 h 198"/>
                <a:gd name="T72" fmla="*/ 114 w 171"/>
                <a:gd name="T73" fmla="*/ 113 h 198"/>
                <a:gd name="T74" fmla="*/ 105 w 171"/>
                <a:gd name="T75" fmla="*/ 109 h 198"/>
                <a:gd name="T76" fmla="*/ 104 w 171"/>
                <a:gd name="T77" fmla="*/ 100 h 198"/>
                <a:gd name="T78" fmla="*/ 111 w 171"/>
                <a:gd name="T79" fmla="*/ 94 h 198"/>
                <a:gd name="T80" fmla="*/ 113 w 171"/>
                <a:gd name="T81" fmla="*/ 84 h 198"/>
                <a:gd name="T82" fmla="*/ 121 w 171"/>
                <a:gd name="T83" fmla="*/ 87 h 198"/>
                <a:gd name="T84" fmla="*/ 126 w 171"/>
                <a:gd name="T85" fmla="*/ 82 h 198"/>
                <a:gd name="T86" fmla="*/ 134 w 171"/>
                <a:gd name="T87" fmla="*/ 86 h 198"/>
                <a:gd name="T88" fmla="*/ 136 w 171"/>
                <a:gd name="T89" fmla="*/ 94 h 198"/>
                <a:gd name="T90" fmla="*/ 144 w 171"/>
                <a:gd name="T91" fmla="*/ 10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1" h="198">
                  <a:moveTo>
                    <a:pt x="123" y="13"/>
                  </a:moveTo>
                  <a:cubicBezTo>
                    <a:pt x="95" y="1"/>
                    <a:pt x="72" y="0"/>
                    <a:pt x="47" y="16"/>
                  </a:cubicBezTo>
                  <a:cubicBezTo>
                    <a:pt x="28" y="29"/>
                    <a:pt x="22" y="60"/>
                    <a:pt x="22" y="64"/>
                  </a:cubicBezTo>
                  <a:cubicBezTo>
                    <a:pt x="22" y="68"/>
                    <a:pt x="26" y="73"/>
                    <a:pt x="14" y="82"/>
                  </a:cubicBezTo>
                  <a:cubicBezTo>
                    <a:pt x="2" y="90"/>
                    <a:pt x="0" y="88"/>
                    <a:pt x="1" y="93"/>
                  </a:cubicBezTo>
                  <a:cubicBezTo>
                    <a:pt x="2" y="97"/>
                    <a:pt x="6" y="100"/>
                    <a:pt x="8" y="102"/>
                  </a:cubicBezTo>
                  <a:cubicBezTo>
                    <a:pt x="10" y="104"/>
                    <a:pt x="11" y="106"/>
                    <a:pt x="9" y="109"/>
                  </a:cubicBezTo>
                  <a:cubicBezTo>
                    <a:pt x="7" y="111"/>
                    <a:pt x="4" y="111"/>
                    <a:pt x="6" y="116"/>
                  </a:cubicBezTo>
                  <a:cubicBezTo>
                    <a:pt x="8" y="120"/>
                    <a:pt x="14" y="120"/>
                    <a:pt x="16" y="121"/>
                  </a:cubicBezTo>
                  <a:cubicBezTo>
                    <a:pt x="16" y="121"/>
                    <a:pt x="10" y="120"/>
                    <a:pt x="8" y="121"/>
                  </a:cubicBezTo>
                  <a:cubicBezTo>
                    <a:pt x="6" y="122"/>
                    <a:pt x="4" y="125"/>
                    <a:pt x="5" y="127"/>
                  </a:cubicBezTo>
                  <a:cubicBezTo>
                    <a:pt x="6" y="129"/>
                    <a:pt x="9" y="130"/>
                    <a:pt x="10" y="131"/>
                  </a:cubicBezTo>
                  <a:cubicBezTo>
                    <a:pt x="11" y="131"/>
                    <a:pt x="11" y="135"/>
                    <a:pt x="11" y="136"/>
                  </a:cubicBezTo>
                  <a:cubicBezTo>
                    <a:pt x="11" y="140"/>
                    <a:pt x="9" y="143"/>
                    <a:pt x="7" y="147"/>
                  </a:cubicBezTo>
                  <a:cubicBezTo>
                    <a:pt x="5" y="151"/>
                    <a:pt x="8" y="160"/>
                    <a:pt x="17" y="162"/>
                  </a:cubicBezTo>
                  <a:cubicBezTo>
                    <a:pt x="26" y="164"/>
                    <a:pt x="30" y="164"/>
                    <a:pt x="36" y="164"/>
                  </a:cubicBezTo>
                  <a:cubicBezTo>
                    <a:pt x="48" y="165"/>
                    <a:pt x="57" y="183"/>
                    <a:pt x="58" y="197"/>
                  </a:cubicBezTo>
                  <a:cubicBezTo>
                    <a:pt x="63" y="198"/>
                    <a:pt x="78" y="198"/>
                    <a:pt x="83" y="198"/>
                  </a:cubicBezTo>
                  <a:cubicBezTo>
                    <a:pt x="100" y="198"/>
                    <a:pt x="117" y="194"/>
                    <a:pt x="131" y="186"/>
                  </a:cubicBezTo>
                  <a:cubicBezTo>
                    <a:pt x="124" y="144"/>
                    <a:pt x="147" y="140"/>
                    <a:pt x="159" y="100"/>
                  </a:cubicBezTo>
                  <a:cubicBezTo>
                    <a:pt x="164" y="83"/>
                    <a:pt x="171" y="35"/>
                    <a:pt x="123" y="13"/>
                  </a:cubicBezTo>
                  <a:close/>
                  <a:moveTo>
                    <a:pt x="98" y="93"/>
                  </a:moveTo>
                  <a:cubicBezTo>
                    <a:pt x="97" y="95"/>
                    <a:pt x="97" y="95"/>
                    <a:pt x="97" y="95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89" y="90"/>
                    <a:pt x="88" y="90"/>
                    <a:pt x="86" y="91"/>
                  </a:cubicBezTo>
                  <a:cubicBezTo>
                    <a:pt x="86" y="98"/>
                    <a:pt x="86" y="98"/>
                    <a:pt x="86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2" y="92"/>
                    <a:pt x="70" y="91"/>
                    <a:pt x="69" y="91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6" y="85"/>
                    <a:pt x="55" y="84"/>
                    <a:pt x="54" y="82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6" y="71"/>
                    <a:pt x="45" y="69"/>
                    <a:pt x="45" y="68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4"/>
                    <a:pt x="44" y="52"/>
                    <a:pt x="45" y="50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1" y="38"/>
                    <a:pt x="52" y="36"/>
                    <a:pt x="54" y="35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5" y="28"/>
                    <a:pt x="67" y="27"/>
                    <a:pt x="68" y="27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2" y="26"/>
                    <a:pt x="84" y="26"/>
                    <a:pt x="86" y="26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8" y="33"/>
                    <a:pt x="100" y="34"/>
                    <a:pt x="101" y="35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9" y="46"/>
                    <a:pt x="109" y="48"/>
                    <a:pt x="110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64"/>
                    <a:pt x="110" y="66"/>
                    <a:pt x="110" y="67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3" y="80"/>
                    <a:pt x="102" y="81"/>
                    <a:pt x="101" y="82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3" y="90"/>
                    <a:pt x="103" y="90"/>
                    <a:pt x="103" y="90"/>
                  </a:cubicBezTo>
                  <a:lnTo>
                    <a:pt x="98" y="93"/>
                  </a:lnTo>
                  <a:close/>
                  <a:moveTo>
                    <a:pt x="142" y="103"/>
                  </a:moveTo>
                  <a:cubicBezTo>
                    <a:pt x="138" y="104"/>
                    <a:pt x="138" y="104"/>
                    <a:pt x="138" y="104"/>
                  </a:cubicBezTo>
                  <a:cubicBezTo>
                    <a:pt x="137" y="106"/>
                    <a:pt x="137" y="107"/>
                    <a:pt x="136" y="109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39" y="114"/>
                    <a:pt x="139" y="115"/>
                    <a:pt x="139" y="115"/>
                  </a:cubicBezTo>
                  <a:cubicBezTo>
                    <a:pt x="134" y="119"/>
                    <a:pt x="134" y="119"/>
                    <a:pt x="134" y="119"/>
                  </a:cubicBezTo>
                  <a:cubicBezTo>
                    <a:pt x="133" y="120"/>
                    <a:pt x="132" y="120"/>
                    <a:pt x="131" y="119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28" y="116"/>
                    <a:pt x="126" y="116"/>
                    <a:pt x="125" y="116"/>
                  </a:cubicBezTo>
                  <a:cubicBezTo>
                    <a:pt x="124" y="116"/>
                    <a:pt x="124" y="116"/>
                    <a:pt x="123" y="116"/>
                  </a:cubicBezTo>
                  <a:cubicBezTo>
                    <a:pt x="123" y="116"/>
                    <a:pt x="123" y="116"/>
                    <a:pt x="123" y="116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21" y="122"/>
                    <a:pt x="120" y="122"/>
                    <a:pt x="119" y="122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2" y="119"/>
                    <a:pt x="112" y="118"/>
                    <a:pt x="112" y="117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13" y="112"/>
                    <a:pt x="111" y="110"/>
                    <a:pt x="110" y="108"/>
                  </a:cubicBezTo>
                  <a:cubicBezTo>
                    <a:pt x="110" y="109"/>
                    <a:pt x="110" y="109"/>
                    <a:pt x="110" y="109"/>
                  </a:cubicBezTo>
                  <a:cubicBezTo>
                    <a:pt x="105" y="109"/>
                    <a:pt x="105" y="109"/>
                    <a:pt x="105" y="109"/>
                  </a:cubicBezTo>
                  <a:cubicBezTo>
                    <a:pt x="104" y="109"/>
                    <a:pt x="104" y="109"/>
                    <a:pt x="104" y="108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3" y="101"/>
                    <a:pt x="103" y="100"/>
                    <a:pt x="104" y="100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109" y="97"/>
                    <a:pt x="110" y="95"/>
                    <a:pt x="111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07" y="89"/>
                    <a:pt x="107" y="88"/>
                    <a:pt x="108" y="88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114" y="83"/>
                    <a:pt x="115" y="83"/>
                    <a:pt x="115" y="84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9" y="87"/>
                    <a:pt x="120" y="87"/>
                    <a:pt x="121" y="87"/>
                  </a:cubicBezTo>
                  <a:cubicBezTo>
                    <a:pt x="122" y="87"/>
                    <a:pt x="123" y="87"/>
                    <a:pt x="124" y="87"/>
                  </a:cubicBezTo>
                  <a:cubicBezTo>
                    <a:pt x="124" y="87"/>
                    <a:pt x="124" y="87"/>
                    <a:pt x="124" y="87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6" y="81"/>
                    <a:pt x="127" y="81"/>
                    <a:pt x="128" y="81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4" y="84"/>
                    <a:pt x="135" y="85"/>
                    <a:pt x="134" y="86"/>
                  </a:cubicBezTo>
                  <a:cubicBezTo>
                    <a:pt x="132" y="90"/>
                    <a:pt x="132" y="90"/>
                    <a:pt x="132" y="90"/>
                  </a:cubicBezTo>
                  <a:cubicBezTo>
                    <a:pt x="134" y="91"/>
                    <a:pt x="135" y="93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41" y="94"/>
                    <a:pt x="141" y="94"/>
                    <a:pt x="141" y="94"/>
                  </a:cubicBezTo>
                  <a:cubicBezTo>
                    <a:pt x="142" y="94"/>
                    <a:pt x="143" y="94"/>
                    <a:pt x="143" y="95"/>
                  </a:cubicBezTo>
                  <a:cubicBezTo>
                    <a:pt x="144" y="101"/>
                    <a:pt x="144" y="101"/>
                    <a:pt x="144" y="101"/>
                  </a:cubicBezTo>
                  <a:cubicBezTo>
                    <a:pt x="144" y="102"/>
                    <a:pt x="143" y="103"/>
                    <a:pt x="142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4"/>
            <p:cNvSpPr>
              <a:spLocks/>
            </p:cNvSpPr>
            <p:nvPr/>
          </p:nvSpPr>
          <p:spPr bwMode="auto">
            <a:xfrm>
              <a:off x="4069786" y="799617"/>
              <a:ext cx="40048" cy="41429"/>
            </a:xfrm>
            <a:custGeom>
              <a:avLst/>
              <a:gdLst>
                <a:gd name="T0" fmla="*/ 0 w 15"/>
                <a:gd name="T1" fmla="*/ 8 h 15"/>
                <a:gd name="T2" fmla="*/ 6 w 15"/>
                <a:gd name="T3" fmla="*/ 1 h 15"/>
                <a:gd name="T4" fmla="*/ 14 w 15"/>
                <a:gd name="T5" fmla="*/ 7 h 15"/>
                <a:gd name="T6" fmla="*/ 8 w 15"/>
                <a:gd name="T7" fmla="*/ 14 h 15"/>
                <a:gd name="T8" fmla="*/ 0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0" y="8"/>
                  </a:moveTo>
                  <a:cubicBezTo>
                    <a:pt x="0" y="5"/>
                    <a:pt x="3" y="1"/>
                    <a:pt x="6" y="1"/>
                  </a:cubicBezTo>
                  <a:cubicBezTo>
                    <a:pt x="10" y="0"/>
                    <a:pt x="14" y="3"/>
                    <a:pt x="14" y="7"/>
                  </a:cubicBezTo>
                  <a:cubicBezTo>
                    <a:pt x="15" y="10"/>
                    <a:pt x="12" y="14"/>
                    <a:pt x="8" y="14"/>
                  </a:cubicBezTo>
                  <a:cubicBezTo>
                    <a:pt x="4" y="15"/>
                    <a:pt x="1" y="12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5"/>
            <p:cNvSpPr>
              <a:spLocks noEditPoints="1"/>
            </p:cNvSpPr>
            <p:nvPr/>
          </p:nvSpPr>
          <p:spPr bwMode="auto">
            <a:xfrm>
              <a:off x="3887497" y="626995"/>
              <a:ext cx="151908" cy="150527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8 h 55"/>
                <a:gd name="T4" fmla="*/ 27 w 55"/>
                <a:gd name="T5" fmla="*/ 55 h 55"/>
                <a:gd name="T6" fmla="*/ 55 w 55"/>
                <a:gd name="T7" fmla="*/ 28 h 55"/>
                <a:gd name="T8" fmla="*/ 27 w 55"/>
                <a:gd name="T9" fmla="*/ 0 h 55"/>
                <a:gd name="T10" fmla="*/ 27 w 55"/>
                <a:gd name="T11" fmla="*/ 40 h 55"/>
                <a:gd name="T12" fmla="*/ 15 w 55"/>
                <a:gd name="T13" fmla="*/ 28 h 55"/>
                <a:gd name="T14" fmla="*/ 27 w 55"/>
                <a:gd name="T15" fmla="*/ 15 h 55"/>
                <a:gd name="T16" fmla="*/ 40 w 55"/>
                <a:gd name="T17" fmla="*/ 28 h 55"/>
                <a:gd name="T18" fmla="*/ 27 w 55"/>
                <a:gd name="T19" fmla="*/ 4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  <a:cubicBezTo>
                    <a:pt x="55" y="13"/>
                    <a:pt x="42" y="0"/>
                    <a:pt x="27" y="0"/>
                  </a:cubicBezTo>
                  <a:close/>
                  <a:moveTo>
                    <a:pt x="27" y="40"/>
                  </a:moveTo>
                  <a:cubicBezTo>
                    <a:pt x="20" y="40"/>
                    <a:pt x="15" y="35"/>
                    <a:pt x="15" y="28"/>
                  </a:cubicBezTo>
                  <a:cubicBezTo>
                    <a:pt x="15" y="21"/>
                    <a:pt x="20" y="15"/>
                    <a:pt x="27" y="15"/>
                  </a:cubicBezTo>
                  <a:cubicBezTo>
                    <a:pt x="34" y="15"/>
                    <a:pt x="40" y="21"/>
                    <a:pt x="40" y="28"/>
                  </a:cubicBezTo>
                  <a:cubicBezTo>
                    <a:pt x="40" y="35"/>
                    <a:pt x="34" y="40"/>
                    <a:pt x="27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598489" y="4896784"/>
            <a:ext cx="361816" cy="522010"/>
            <a:chOff x="9578507" y="5775281"/>
            <a:chExt cx="361816" cy="522010"/>
          </a:xfrm>
          <a:solidFill>
            <a:schemeClr val="bg1"/>
          </a:solidFill>
        </p:grpSpPr>
        <p:sp>
          <p:nvSpPr>
            <p:cNvPr id="32" name="Freeform 246"/>
            <p:cNvSpPr>
              <a:spLocks noEditPoints="1"/>
            </p:cNvSpPr>
            <p:nvPr/>
          </p:nvSpPr>
          <p:spPr bwMode="auto">
            <a:xfrm>
              <a:off x="9717986" y="6005904"/>
              <a:ext cx="96668" cy="93907"/>
            </a:xfrm>
            <a:custGeom>
              <a:avLst/>
              <a:gdLst>
                <a:gd name="T0" fmla="*/ 17 w 35"/>
                <a:gd name="T1" fmla="*/ 34 h 34"/>
                <a:gd name="T2" fmla="*/ 0 w 35"/>
                <a:gd name="T3" fmla="*/ 17 h 34"/>
                <a:gd name="T4" fmla="*/ 17 w 35"/>
                <a:gd name="T5" fmla="*/ 0 h 34"/>
                <a:gd name="T6" fmla="*/ 35 w 35"/>
                <a:gd name="T7" fmla="*/ 17 h 34"/>
                <a:gd name="T8" fmla="*/ 17 w 35"/>
                <a:gd name="T9" fmla="*/ 34 h 34"/>
                <a:gd name="T10" fmla="*/ 17 w 35"/>
                <a:gd name="T11" fmla="*/ 8 h 34"/>
                <a:gd name="T12" fmla="*/ 8 w 35"/>
                <a:gd name="T13" fmla="*/ 17 h 34"/>
                <a:gd name="T14" fmla="*/ 17 w 35"/>
                <a:gd name="T15" fmla="*/ 26 h 34"/>
                <a:gd name="T16" fmla="*/ 27 w 35"/>
                <a:gd name="T17" fmla="*/ 17 h 34"/>
                <a:gd name="T18" fmla="*/ 17 w 35"/>
                <a:gd name="T19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7" y="34"/>
                  </a:cubicBezTo>
                  <a:close/>
                  <a:moveTo>
                    <a:pt x="17" y="8"/>
                  </a:moveTo>
                  <a:cubicBezTo>
                    <a:pt x="12" y="8"/>
                    <a:pt x="8" y="12"/>
                    <a:pt x="8" y="17"/>
                  </a:cubicBezTo>
                  <a:cubicBezTo>
                    <a:pt x="8" y="22"/>
                    <a:pt x="12" y="26"/>
                    <a:pt x="17" y="26"/>
                  </a:cubicBezTo>
                  <a:cubicBezTo>
                    <a:pt x="23" y="26"/>
                    <a:pt x="27" y="22"/>
                    <a:pt x="27" y="17"/>
                  </a:cubicBezTo>
                  <a:cubicBezTo>
                    <a:pt x="27" y="12"/>
                    <a:pt x="23" y="8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7"/>
            <p:cNvSpPr>
              <a:spLocks noEditPoints="1"/>
            </p:cNvSpPr>
            <p:nvPr/>
          </p:nvSpPr>
          <p:spPr bwMode="auto">
            <a:xfrm>
              <a:off x="9633747" y="6108097"/>
              <a:ext cx="251338" cy="133955"/>
            </a:xfrm>
            <a:custGeom>
              <a:avLst/>
              <a:gdLst>
                <a:gd name="T0" fmla="*/ 92 w 92"/>
                <a:gd name="T1" fmla="*/ 0 h 49"/>
                <a:gd name="T2" fmla="*/ 46 w 92"/>
                <a:gd name="T3" fmla="*/ 3 h 49"/>
                <a:gd name="T4" fmla="*/ 1 w 92"/>
                <a:gd name="T5" fmla="*/ 0 h 49"/>
                <a:gd name="T6" fmla="*/ 0 w 92"/>
                <a:gd name="T7" fmla="*/ 3 h 49"/>
                <a:gd name="T8" fmla="*/ 46 w 92"/>
                <a:gd name="T9" fmla="*/ 49 h 49"/>
                <a:gd name="T10" fmla="*/ 92 w 92"/>
                <a:gd name="T11" fmla="*/ 3 h 49"/>
                <a:gd name="T12" fmla="*/ 92 w 92"/>
                <a:gd name="T13" fmla="*/ 0 h 49"/>
                <a:gd name="T14" fmla="*/ 42 w 92"/>
                <a:gd name="T15" fmla="*/ 21 h 49"/>
                <a:gd name="T16" fmla="*/ 36 w 92"/>
                <a:gd name="T17" fmla="*/ 15 h 49"/>
                <a:gd name="T18" fmla="*/ 42 w 92"/>
                <a:gd name="T19" fmla="*/ 10 h 49"/>
                <a:gd name="T20" fmla="*/ 47 w 92"/>
                <a:gd name="T21" fmla="*/ 15 h 49"/>
                <a:gd name="T22" fmla="*/ 42 w 92"/>
                <a:gd name="T23" fmla="*/ 21 h 49"/>
                <a:gd name="T24" fmla="*/ 64 w 92"/>
                <a:gd name="T25" fmla="*/ 31 h 49"/>
                <a:gd name="T26" fmla="*/ 55 w 92"/>
                <a:gd name="T27" fmla="*/ 22 h 49"/>
                <a:gd name="T28" fmla="*/ 64 w 92"/>
                <a:gd name="T29" fmla="*/ 14 h 49"/>
                <a:gd name="T30" fmla="*/ 73 w 92"/>
                <a:gd name="T31" fmla="*/ 22 h 49"/>
                <a:gd name="T32" fmla="*/ 64 w 92"/>
                <a:gd name="T33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49">
                  <a:moveTo>
                    <a:pt x="92" y="0"/>
                  </a:moveTo>
                  <a:cubicBezTo>
                    <a:pt x="78" y="2"/>
                    <a:pt x="63" y="3"/>
                    <a:pt x="46" y="3"/>
                  </a:cubicBezTo>
                  <a:cubicBezTo>
                    <a:pt x="30" y="3"/>
                    <a:pt x="15" y="2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29"/>
                    <a:pt x="21" y="49"/>
                    <a:pt x="46" y="49"/>
                  </a:cubicBezTo>
                  <a:cubicBezTo>
                    <a:pt x="72" y="49"/>
                    <a:pt x="92" y="29"/>
                    <a:pt x="92" y="3"/>
                  </a:cubicBezTo>
                  <a:cubicBezTo>
                    <a:pt x="92" y="2"/>
                    <a:pt x="92" y="1"/>
                    <a:pt x="92" y="0"/>
                  </a:cubicBezTo>
                  <a:close/>
                  <a:moveTo>
                    <a:pt x="42" y="21"/>
                  </a:moveTo>
                  <a:cubicBezTo>
                    <a:pt x="39" y="21"/>
                    <a:pt x="36" y="18"/>
                    <a:pt x="36" y="15"/>
                  </a:cubicBezTo>
                  <a:cubicBezTo>
                    <a:pt x="36" y="12"/>
                    <a:pt x="39" y="10"/>
                    <a:pt x="42" y="10"/>
                  </a:cubicBezTo>
                  <a:cubicBezTo>
                    <a:pt x="45" y="10"/>
                    <a:pt x="47" y="12"/>
                    <a:pt x="47" y="15"/>
                  </a:cubicBezTo>
                  <a:cubicBezTo>
                    <a:pt x="47" y="18"/>
                    <a:pt x="45" y="21"/>
                    <a:pt x="42" y="21"/>
                  </a:cubicBezTo>
                  <a:close/>
                  <a:moveTo>
                    <a:pt x="64" y="31"/>
                  </a:moveTo>
                  <a:cubicBezTo>
                    <a:pt x="59" y="31"/>
                    <a:pt x="55" y="27"/>
                    <a:pt x="55" y="22"/>
                  </a:cubicBezTo>
                  <a:cubicBezTo>
                    <a:pt x="55" y="17"/>
                    <a:pt x="59" y="14"/>
                    <a:pt x="64" y="14"/>
                  </a:cubicBezTo>
                  <a:cubicBezTo>
                    <a:pt x="69" y="14"/>
                    <a:pt x="73" y="17"/>
                    <a:pt x="73" y="22"/>
                  </a:cubicBezTo>
                  <a:cubicBezTo>
                    <a:pt x="73" y="27"/>
                    <a:pt x="69" y="31"/>
                    <a:pt x="64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248"/>
            <p:cNvSpPr>
              <a:spLocks noChangeArrowheads="1"/>
            </p:cNvSpPr>
            <p:nvPr/>
          </p:nvSpPr>
          <p:spPr bwMode="auto">
            <a:xfrm>
              <a:off x="9742844" y="5925808"/>
              <a:ext cx="46953" cy="4695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49"/>
            <p:cNvSpPr>
              <a:spLocks noEditPoints="1"/>
            </p:cNvSpPr>
            <p:nvPr/>
          </p:nvSpPr>
          <p:spPr bwMode="auto">
            <a:xfrm>
              <a:off x="9578507" y="5800139"/>
              <a:ext cx="361816" cy="497152"/>
            </a:xfrm>
            <a:custGeom>
              <a:avLst/>
              <a:gdLst>
                <a:gd name="T0" fmla="*/ 66 w 132"/>
                <a:gd name="T1" fmla="*/ 181 h 181"/>
                <a:gd name="T2" fmla="*/ 0 w 132"/>
                <a:gd name="T3" fmla="*/ 115 h 181"/>
                <a:gd name="T4" fmla="*/ 38 w 132"/>
                <a:gd name="T5" fmla="*/ 56 h 181"/>
                <a:gd name="T6" fmla="*/ 38 w 132"/>
                <a:gd name="T7" fmla="*/ 0 h 181"/>
                <a:gd name="T8" fmla="*/ 47 w 132"/>
                <a:gd name="T9" fmla="*/ 4 h 181"/>
                <a:gd name="T10" fmla="*/ 86 w 132"/>
                <a:gd name="T11" fmla="*/ 4 h 181"/>
                <a:gd name="T12" fmla="*/ 94 w 132"/>
                <a:gd name="T13" fmla="*/ 0 h 181"/>
                <a:gd name="T14" fmla="*/ 94 w 132"/>
                <a:gd name="T15" fmla="*/ 56 h 181"/>
                <a:gd name="T16" fmla="*/ 132 w 132"/>
                <a:gd name="T17" fmla="*/ 115 h 181"/>
                <a:gd name="T18" fmla="*/ 66 w 132"/>
                <a:gd name="T19" fmla="*/ 181 h 181"/>
                <a:gd name="T20" fmla="*/ 50 w 132"/>
                <a:gd name="T21" fmla="*/ 18 h 181"/>
                <a:gd name="T22" fmla="*/ 50 w 132"/>
                <a:gd name="T23" fmla="*/ 64 h 181"/>
                <a:gd name="T24" fmla="*/ 47 w 132"/>
                <a:gd name="T25" fmla="*/ 65 h 181"/>
                <a:gd name="T26" fmla="*/ 12 w 132"/>
                <a:gd name="T27" fmla="*/ 115 h 181"/>
                <a:gd name="T28" fmla="*/ 66 w 132"/>
                <a:gd name="T29" fmla="*/ 169 h 181"/>
                <a:gd name="T30" fmla="*/ 120 w 132"/>
                <a:gd name="T31" fmla="*/ 115 h 181"/>
                <a:gd name="T32" fmla="*/ 86 w 132"/>
                <a:gd name="T33" fmla="*/ 65 h 181"/>
                <a:gd name="T34" fmla="*/ 82 w 132"/>
                <a:gd name="T35" fmla="*/ 64 h 181"/>
                <a:gd name="T36" fmla="*/ 82 w 132"/>
                <a:gd name="T37" fmla="*/ 18 h 181"/>
                <a:gd name="T38" fmla="*/ 50 w 132"/>
                <a:gd name="T39" fmla="*/ 1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2" h="181">
                  <a:moveTo>
                    <a:pt x="66" y="181"/>
                  </a:moveTo>
                  <a:cubicBezTo>
                    <a:pt x="30" y="181"/>
                    <a:pt x="0" y="152"/>
                    <a:pt x="0" y="115"/>
                  </a:cubicBezTo>
                  <a:cubicBezTo>
                    <a:pt x="0" y="89"/>
                    <a:pt x="15" y="66"/>
                    <a:pt x="38" y="5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58" y="9"/>
                    <a:pt x="75" y="9"/>
                    <a:pt x="86" y="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118" y="66"/>
                    <a:pt x="132" y="89"/>
                    <a:pt x="132" y="115"/>
                  </a:cubicBezTo>
                  <a:cubicBezTo>
                    <a:pt x="132" y="152"/>
                    <a:pt x="103" y="181"/>
                    <a:pt x="66" y="181"/>
                  </a:cubicBezTo>
                  <a:close/>
                  <a:moveTo>
                    <a:pt x="50" y="18"/>
                  </a:moveTo>
                  <a:cubicBezTo>
                    <a:pt x="50" y="64"/>
                    <a:pt x="50" y="64"/>
                    <a:pt x="50" y="64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26" y="73"/>
                    <a:pt x="12" y="93"/>
                    <a:pt x="12" y="115"/>
                  </a:cubicBezTo>
                  <a:cubicBezTo>
                    <a:pt x="12" y="145"/>
                    <a:pt x="37" y="169"/>
                    <a:pt x="66" y="169"/>
                  </a:cubicBezTo>
                  <a:cubicBezTo>
                    <a:pt x="96" y="169"/>
                    <a:pt x="120" y="145"/>
                    <a:pt x="120" y="115"/>
                  </a:cubicBezTo>
                  <a:cubicBezTo>
                    <a:pt x="120" y="93"/>
                    <a:pt x="107" y="73"/>
                    <a:pt x="86" y="65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73" y="21"/>
                    <a:pt x="60" y="21"/>
                    <a:pt x="5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50"/>
            <p:cNvSpPr>
              <a:spLocks/>
            </p:cNvSpPr>
            <p:nvPr/>
          </p:nvSpPr>
          <p:spPr bwMode="auto">
            <a:xfrm>
              <a:off x="9698653" y="5775281"/>
              <a:ext cx="124288" cy="30382"/>
            </a:xfrm>
            <a:custGeom>
              <a:avLst/>
              <a:gdLst>
                <a:gd name="T0" fmla="*/ 42 w 45"/>
                <a:gd name="T1" fmla="*/ 11 h 11"/>
                <a:gd name="T2" fmla="*/ 41 w 45"/>
                <a:gd name="T3" fmla="*/ 10 h 11"/>
                <a:gd name="T4" fmla="*/ 4 w 45"/>
                <a:gd name="T5" fmla="*/ 10 h 11"/>
                <a:gd name="T6" fmla="*/ 0 w 45"/>
                <a:gd name="T7" fmla="*/ 8 h 11"/>
                <a:gd name="T8" fmla="*/ 2 w 45"/>
                <a:gd name="T9" fmla="*/ 4 h 11"/>
                <a:gd name="T10" fmla="*/ 43 w 45"/>
                <a:gd name="T11" fmla="*/ 4 h 11"/>
                <a:gd name="T12" fmla="*/ 45 w 45"/>
                <a:gd name="T13" fmla="*/ 8 h 11"/>
                <a:gd name="T14" fmla="*/ 42 w 4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">
                  <a:moveTo>
                    <a:pt x="42" y="11"/>
                  </a:moveTo>
                  <a:cubicBezTo>
                    <a:pt x="41" y="11"/>
                    <a:pt x="41" y="10"/>
                    <a:pt x="41" y="10"/>
                  </a:cubicBezTo>
                  <a:cubicBezTo>
                    <a:pt x="31" y="6"/>
                    <a:pt x="14" y="6"/>
                    <a:pt x="4" y="10"/>
                  </a:cubicBezTo>
                  <a:cubicBezTo>
                    <a:pt x="3" y="11"/>
                    <a:pt x="1" y="10"/>
                    <a:pt x="0" y="8"/>
                  </a:cubicBezTo>
                  <a:cubicBezTo>
                    <a:pt x="0" y="7"/>
                    <a:pt x="0" y="5"/>
                    <a:pt x="2" y="4"/>
                  </a:cubicBezTo>
                  <a:cubicBezTo>
                    <a:pt x="14" y="0"/>
                    <a:pt x="31" y="0"/>
                    <a:pt x="43" y="4"/>
                  </a:cubicBezTo>
                  <a:cubicBezTo>
                    <a:pt x="44" y="5"/>
                    <a:pt x="45" y="7"/>
                    <a:pt x="45" y="8"/>
                  </a:cubicBezTo>
                  <a:cubicBezTo>
                    <a:pt x="44" y="10"/>
                    <a:pt x="43" y="11"/>
                    <a:pt x="4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2786361" y="583258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检索应用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604795" y="583741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全文获取与服务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339262" y="5821633"/>
            <a:ext cx="1365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功能服务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536089" y="5785371"/>
            <a:ext cx="2453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移动授权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986252"/>
            <a:ext cx="4144617" cy="3170582"/>
          </a:xfrm>
          <a:prstGeom prst="rect">
            <a:avLst/>
          </a:prstGeom>
          <a:solidFill>
            <a:srgbClr val="4EA89E">
              <a:alpha val="6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428703" y="2589713"/>
            <a:ext cx="328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产品服务概述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701150" y="1545812"/>
            <a:ext cx="742315" cy="728233"/>
            <a:chOff x="6487719" y="4216206"/>
            <a:chExt cx="496474" cy="487056"/>
          </a:xfrm>
          <a:solidFill>
            <a:schemeClr val="bg1"/>
          </a:solidFill>
        </p:grpSpPr>
        <p:sp>
          <p:nvSpPr>
            <p:cNvPr id="48" name="Freeform 269"/>
            <p:cNvSpPr>
              <a:spLocks noEditPoints="1"/>
            </p:cNvSpPr>
            <p:nvPr/>
          </p:nvSpPr>
          <p:spPr bwMode="auto">
            <a:xfrm>
              <a:off x="6487719" y="4216206"/>
              <a:ext cx="496474" cy="487056"/>
            </a:xfrm>
            <a:custGeom>
              <a:avLst/>
              <a:gdLst>
                <a:gd name="T0" fmla="*/ 221 w 235"/>
                <a:gd name="T1" fmla="*/ 117 h 230"/>
                <a:gd name="T2" fmla="*/ 139 w 235"/>
                <a:gd name="T3" fmla="*/ 35 h 230"/>
                <a:gd name="T4" fmla="*/ 108 w 235"/>
                <a:gd name="T5" fmla="*/ 5 h 230"/>
                <a:gd name="T6" fmla="*/ 67 w 235"/>
                <a:gd name="T7" fmla="*/ 0 h 230"/>
                <a:gd name="T8" fmla="*/ 37 w 235"/>
                <a:gd name="T9" fmla="*/ 0 h 230"/>
                <a:gd name="T10" fmla="*/ 0 w 235"/>
                <a:gd name="T11" fmla="*/ 35 h 230"/>
                <a:gd name="T12" fmla="*/ 0 w 235"/>
                <a:gd name="T13" fmla="*/ 65 h 230"/>
                <a:gd name="T14" fmla="*/ 5 w 235"/>
                <a:gd name="T15" fmla="*/ 106 h 230"/>
                <a:gd name="T16" fmla="*/ 36 w 235"/>
                <a:gd name="T17" fmla="*/ 137 h 230"/>
                <a:gd name="T18" fmla="*/ 118 w 235"/>
                <a:gd name="T19" fmla="*/ 219 h 230"/>
                <a:gd name="T20" fmla="*/ 144 w 235"/>
                <a:gd name="T21" fmla="*/ 230 h 230"/>
                <a:gd name="T22" fmla="*/ 170 w 235"/>
                <a:gd name="T23" fmla="*/ 219 h 230"/>
                <a:gd name="T24" fmla="*/ 221 w 235"/>
                <a:gd name="T25" fmla="*/ 168 h 230"/>
                <a:gd name="T26" fmla="*/ 221 w 235"/>
                <a:gd name="T27" fmla="*/ 117 h 230"/>
                <a:gd name="T28" fmla="*/ 205 w 235"/>
                <a:gd name="T29" fmla="*/ 153 h 230"/>
                <a:gd name="T30" fmla="*/ 154 w 235"/>
                <a:gd name="T31" fmla="*/ 204 h 230"/>
                <a:gd name="T32" fmla="*/ 144 w 235"/>
                <a:gd name="T33" fmla="*/ 208 h 230"/>
                <a:gd name="T34" fmla="*/ 134 w 235"/>
                <a:gd name="T35" fmla="*/ 204 h 230"/>
                <a:gd name="T36" fmla="*/ 52 w 235"/>
                <a:gd name="T37" fmla="*/ 122 h 230"/>
                <a:gd name="T38" fmla="*/ 24 w 235"/>
                <a:gd name="T39" fmla="*/ 94 h 230"/>
                <a:gd name="T40" fmla="*/ 22 w 235"/>
                <a:gd name="T41" fmla="*/ 65 h 230"/>
                <a:gd name="T42" fmla="*/ 22 w 235"/>
                <a:gd name="T43" fmla="*/ 35 h 230"/>
                <a:gd name="T44" fmla="*/ 37 w 235"/>
                <a:gd name="T45" fmla="*/ 22 h 230"/>
                <a:gd name="T46" fmla="*/ 65 w 235"/>
                <a:gd name="T47" fmla="*/ 22 h 230"/>
                <a:gd name="T48" fmla="*/ 67 w 235"/>
                <a:gd name="T49" fmla="*/ 22 h 230"/>
                <a:gd name="T50" fmla="*/ 96 w 235"/>
                <a:gd name="T51" fmla="*/ 23 h 230"/>
                <a:gd name="T52" fmla="*/ 124 w 235"/>
                <a:gd name="T53" fmla="*/ 50 h 230"/>
                <a:gd name="T54" fmla="*/ 205 w 235"/>
                <a:gd name="T55" fmla="*/ 132 h 230"/>
                <a:gd name="T56" fmla="*/ 205 w 235"/>
                <a:gd name="T57" fmla="*/ 15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5" h="230">
                  <a:moveTo>
                    <a:pt x="221" y="117"/>
                  </a:moveTo>
                  <a:cubicBezTo>
                    <a:pt x="139" y="35"/>
                    <a:pt x="139" y="35"/>
                    <a:pt x="139" y="35"/>
                  </a:cubicBezTo>
                  <a:cubicBezTo>
                    <a:pt x="125" y="21"/>
                    <a:pt x="111" y="7"/>
                    <a:pt x="108" y="5"/>
                  </a:cubicBezTo>
                  <a:cubicBezTo>
                    <a:pt x="105" y="2"/>
                    <a:pt x="87" y="0"/>
                    <a:pt x="6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5"/>
                    <a:pt x="0" y="3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85"/>
                    <a:pt x="3" y="104"/>
                    <a:pt x="5" y="106"/>
                  </a:cubicBezTo>
                  <a:cubicBezTo>
                    <a:pt x="8" y="109"/>
                    <a:pt x="22" y="123"/>
                    <a:pt x="36" y="137"/>
                  </a:cubicBezTo>
                  <a:cubicBezTo>
                    <a:pt x="118" y="219"/>
                    <a:pt x="118" y="219"/>
                    <a:pt x="118" y="219"/>
                  </a:cubicBezTo>
                  <a:cubicBezTo>
                    <a:pt x="125" y="226"/>
                    <a:pt x="135" y="230"/>
                    <a:pt x="144" y="230"/>
                  </a:cubicBezTo>
                  <a:cubicBezTo>
                    <a:pt x="153" y="230"/>
                    <a:pt x="163" y="226"/>
                    <a:pt x="170" y="219"/>
                  </a:cubicBezTo>
                  <a:cubicBezTo>
                    <a:pt x="221" y="168"/>
                    <a:pt x="221" y="168"/>
                    <a:pt x="221" y="168"/>
                  </a:cubicBezTo>
                  <a:cubicBezTo>
                    <a:pt x="235" y="154"/>
                    <a:pt x="235" y="131"/>
                    <a:pt x="221" y="117"/>
                  </a:cubicBezTo>
                  <a:close/>
                  <a:moveTo>
                    <a:pt x="205" y="153"/>
                  </a:moveTo>
                  <a:cubicBezTo>
                    <a:pt x="154" y="204"/>
                    <a:pt x="154" y="204"/>
                    <a:pt x="154" y="204"/>
                  </a:cubicBezTo>
                  <a:cubicBezTo>
                    <a:pt x="152" y="206"/>
                    <a:pt x="148" y="208"/>
                    <a:pt x="144" y="208"/>
                  </a:cubicBezTo>
                  <a:cubicBezTo>
                    <a:pt x="140" y="208"/>
                    <a:pt x="137" y="206"/>
                    <a:pt x="134" y="204"/>
                  </a:cubicBezTo>
                  <a:cubicBezTo>
                    <a:pt x="52" y="122"/>
                    <a:pt x="52" y="122"/>
                    <a:pt x="52" y="122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3" y="89"/>
                    <a:pt x="22" y="79"/>
                    <a:pt x="22" y="6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27"/>
                    <a:pt x="29" y="22"/>
                    <a:pt x="37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81" y="22"/>
                    <a:pt x="91" y="22"/>
                    <a:pt x="96" y="23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205" y="132"/>
                    <a:pt x="205" y="132"/>
                    <a:pt x="205" y="132"/>
                  </a:cubicBezTo>
                  <a:cubicBezTo>
                    <a:pt x="211" y="138"/>
                    <a:pt x="211" y="147"/>
                    <a:pt x="205" y="1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70"/>
            <p:cNvSpPr>
              <a:spLocks noEditPoints="1"/>
            </p:cNvSpPr>
            <p:nvPr/>
          </p:nvSpPr>
          <p:spPr bwMode="auto">
            <a:xfrm>
              <a:off x="6579210" y="4298279"/>
              <a:ext cx="122437" cy="129164"/>
            </a:xfrm>
            <a:custGeom>
              <a:avLst/>
              <a:gdLst>
                <a:gd name="T0" fmla="*/ 9 w 58"/>
                <a:gd name="T1" fmla="*/ 11 h 61"/>
                <a:gd name="T2" fmla="*/ 0 w 58"/>
                <a:gd name="T3" fmla="*/ 32 h 61"/>
                <a:gd name="T4" fmla="*/ 9 w 58"/>
                <a:gd name="T5" fmla="*/ 52 h 61"/>
                <a:gd name="T6" fmla="*/ 29 w 58"/>
                <a:gd name="T7" fmla="*/ 61 h 61"/>
                <a:gd name="T8" fmla="*/ 50 w 58"/>
                <a:gd name="T9" fmla="*/ 52 h 61"/>
                <a:gd name="T10" fmla="*/ 58 w 58"/>
                <a:gd name="T11" fmla="*/ 32 h 61"/>
                <a:gd name="T12" fmla="*/ 50 w 58"/>
                <a:gd name="T13" fmla="*/ 11 h 61"/>
                <a:gd name="T14" fmla="*/ 9 w 58"/>
                <a:gd name="T15" fmla="*/ 11 h 61"/>
                <a:gd name="T16" fmla="*/ 40 w 58"/>
                <a:gd name="T17" fmla="*/ 42 h 61"/>
                <a:gd name="T18" fmla="*/ 19 w 58"/>
                <a:gd name="T19" fmla="*/ 42 h 61"/>
                <a:gd name="T20" fmla="*/ 15 w 58"/>
                <a:gd name="T21" fmla="*/ 32 h 61"/>
                <a:gd name="T22" fmla="*/ 19 w 58"/>
                <a:gd name="T23" fmla="*/ 21 h 61"/>
                <a:gd name="T24" fmla="*/ 29 w 58"/>
                <a:gd name="T25" fmla="*/ 17 h 61"/>
                <a:gd name="T26" fmla="*/ 40 w 58"/>
                <a:gd name="T27" fmla="*/ 21 h 61"/>
                <a:gd name="T28" fmla="*/ 44 w 58"/>
                <a:gd name="T29" fmla="*/ 32 h 61"/>
                <a:gd name="T30" fmla="*/ 40 w 58"/>
                <a:gd name="T31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1">
                  <a:moveTo>
                    <a:pt x="9" y="11"/>
                  </a:moveTo>
                  <a:cubicBezTo>
                    <a:pt x="3" y="17"/>
                    <a:pt x="0" y="24"/>
                    <a:pt x="0" y="32"/>
                  </a:cubicBezTo>
                  <a:cubicBezTo>
                    <a:pt x="0" y="39"/>
                    <a:pt x="3" y="47"/>
                    <a:pt x="9" y="52"/>
                  </a:cubicBezTo>
                  <a:cubicBezTo>
                    <a:pt x="14" y="58"/>
                    <a:pt x="22" y="61"/>
                    <a:pt x="29" y="61"/>
                  </a:cubicBezTo>
                  <a:cubicBezTo>
                    <a:pt x="37" y="61"/>
                    <a:pt x="44" y="58"/>
                    <a:pt x="50" y="52"/>
                  </a:cubicBezTo>
                  <a:cubicBezTo>
                    <a:pt x="55" y="47"/>
                    <a:pt x="58" y="39"/>
                    <a:pt x="58" y="32"/>
                  </a:cubicBezTo>
                  <a:cubicBezTo>
                    <a:pt x="58" y="24"/>
                    <a:pt x="55" y="17"/>
                    <a:pt x="50" y="11"/>
                  </a:cubicBezTo>
                  <a:cubicBezTo>
                    <a:pt x="39" y="0"/>
                    <a:pt x="20" y="0"/>
                    <a:pt x="9" y="11"/>
                  </a:cubicBezTo>
                  <a:close/>
                  <a:moveTo>
                    <a:pt x="40" y="42"/>
                  </a:moveTo>
                  <a:cubicBezTo>
                    <a:pt x="34" y="47"/>
                    <a:pt x="25" y="47"/>
                    <a:pt x="19" y="42"/>
                  </a:cubicBezTo>
                  <a:cubicBezTo>
                    <a:pt x="16" y="39"/>
                    <a:pt x="15" y="35"/>
                    <a:pt x="15" y="32"/>
                  </a:cubicBezTo>
                  <a:cubicBezTo>
                    <a:pt x="15" y="28"/>
                    <a:pt x="16" y="24"/>
                    <a:pt x="19" y="21"/>
                  </a:cubicBezTo>
                  <a:cubicBezTo>
                    <a:pt x="22" y="19"/>
                    <a:pt x="26" y="17"/>
                    <a:pt x="29" y="17"/>
                  </a:cubicBezTo>
                  <a:cubicBezTo>
                    <a:pt x="33" y="17"/>
                    <a:pt x="37" y="19"/>
                    <a:pt x="40" y="21"/>
                  </a:cubicBezTo>
                  <a:cubicBezTo>
                    <a:pt x="42" y="24"/>
                    <a:pt x="44" y="28"/>
                    <a:pt x="44" y="32"/>
                  </a:cubicBezTo>
                  <a:cubicBezTo>
                    <a:pt x="44" y="35"/>
                    <a:pt x="42" y="39"/>
                    <a:pt x="40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137764" y="4900505"/>
            <a:ext cx="520196" cy="518289"/>
            <a:chOff x="8328626" y="5747201"/>
            <a:chExt cx="453979" cy="452315"/>
          </a:xfrm>
          <a:solidFill>
            <a:schemeClr val="bg1"/>
          </a:solidFill>
        </p:grpSpPr>
        <p:sp>
          <p:nvSpPr>
            <p:cNvPr id="51" name="Freeform 236"/>
            <p:cNvSpPr>
              <a:spLocks/>
            </p:cNvSpPr>
            <p:nvPr/>
          </p:nvSpPr>
          <p:spPr bwMode="auto">
            <a:xfrm>
              <a:off x="8328626" y="5747201"/>
              <a:ext cx="440675" cy="442338"/>
            </a:xfrm>
            <a:custGeom>
              <a:avLst/>
              <a:gdLst>
                <a:gd name="T0" fmla="*/ 108 w 211"/>
                <a:gd name="T1" fmla="*/ 167 h 212"/>
                <a:gd name="T2" fmla="*/ 60 w 211"/>
                <a:gd name="T3" fmla="*/ 65 h 212"/>
                <a:gd name="T4" fmla="*/ 105 w 211"/>
                <a:gd name="T5" fmla="*/ 45 h 212"/>
                <a:gd name="T6" fmla="*/ 165 w 211"/>
                <a:gd name="T7" fmla="*/ 115 h 212"/>
                <a:gd name="T8" fmla="*/ 191 w 211"/>
                <a:gd name="T9" fmla="*/ 122 h 212"/>
                <a:gd name="T10" fmla="*/ 211 w 211"/>
                <a:gd name="T11" fmla="*/ 112 h 212"/>
                <a:gd name="T12" fmla="*/ 209 w 211"/>
                <a:gd name="T13" fmla="*/ 92 h 212"/>
                <a:gd name="T14" fmla="*/ 187 w 211"/>
                <a:gd name="T15" fmla="*/ 77 h 212"/>
                <a:gd name="T16" fmla="*/ 199 w 211"/>
                <a:gd name="T17" fmla="*/ 58 h 212"/>
                <a:gd name="T18" fmla="*/ 188 w 211"/>
                <a:gd name="T19" fmla="*/ 42 h 212"/>
                <a:gd name="T20" fmla="*/ 162 w 211"/>
                <a:gd name="T21" fmla="*/ 40 h 212"/>
                <a:gd name="T22" fmla="*/ 163 w 211"/>
                <a:gd name="T23" fmla="*/ 18 h 212"/>
                <a:gd name="T24" fmla="*/ 145 w 211"/>
                <a:gd name="T25" fmla="*/ 9 h 212"/>
                <a:gd name="T26" fmla="*/ 121 w 211"/>
                <a:gd name="T27" fmla="*/ 20 h 212"/>
                <a:gd name="T28" fmla="*/ 111 w 211"/>
                <a:gd name="T29" fmla="*/ 1 h 212"/>
                <a:gd name="T30" fmla="*/ 91 w 211"/>
                <a:gd name="T31" fmla="*/ 2 h 212"/>
                <a:gd name="T32" fmla="*/ 76 w 211"/>
                <a:gd name="T33" fmla="*/ 24 h 212"/>
                <a:gd name="T34" fmla="*/ 58 w 211"/>
                <a:gd name="T35" fmla="*/ 12 h 212"/>
                <a:gd name="T36" fmla="*/ 41 w 211"/>
                <a:gd name="T37" fmla="*/ 23 h 212"/>
                <a:gd name="T38" fmla="*/ 41 w 211"/>
                <a:gd name="T39" fmla="*/ 48 h 212"/>
                <a:gd name="T40" fmla="*/ 19 w 211"/>
                <a:gd name="T41" fmla="*/ 43 h 212"/>
                <a:gd name="T42" fmla="*/ 10 w 211"/>
                <a:gd name="T43" fmla="*/ 61 h 212"/>
                <a:gd name="T44" fmla="*/ 23 w 211"/>
                <a:gd name="T45" fmla="*/ 77 h 212"/>
                <a:gd name="T46" fmla="*/ 0 w 211"/>
                <a:gd name="T47" fmla="*/ 95 h 212"/>
                <a:gd name="T48" fmla="*/ 1 w 211"/>
                <a:gd name="T49" fmla="*/ 115 h 212"/>
                <a:gd name="T50" fmla="*/ 20 w 211"/>
                <a:gd name="T51" fmla="*/ 122 h 212"/>
                <a:gd name="T52" fmla="*/ 8 w 211"/>
                <a:gd name="T53" fmla="*/ 149 h 212"/>
                <a:gd name="T54" fmla="*/ 19 w 211"/>
                <a:gd name="T55" fmla="*/ 166 h 212"/>
                <a:gd name="T56" fmla="*/ 39 w 211"/>
                <a:gd name="T57" fmla="*/ 163 h 212"/>
                <a:gd name="T58" fmla="*/ 42 w 211"/>
                <a:gd name="T59" fmla="*/ 192 h 212"/>
                <a:gd name="T60" fmla="*/ 60 w 211"/>
                <a:gd name="T61" fmla="*/ 201 h 212"/>
                <a:gd name="T62" fmla="*/ 76 w 211"/>
                <a:gd name="T63" fmla="*/ 189 h 212"/>
                <a:gd name="T64" fmla="*/ 94 w 211"/>
                <a:gd name="T65" fmla="*/ 212 h 212"/>
                <a:gd name="T66" fmla="*/ 114 w 211"/>
                <a:gd name="T67" fmla="*/ 211 h 212"/>
                <a:gd name="T68" fmla="*/ 121 w 211"/>
                <a:gd name="T69" fmla="*/ 192 h 212"/>
                <a:gd name="T70" fmla="*/ 116 w 211"/>
                <a:gd name="T71" fmla="*/ 167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1" h="212">
                  <a:moveTo>
                    <a:pt x="116" y="167"/>
                  </a:moveTo>
                  <a:cubicBezTo>
                    <a:pt x="113" y="167"/>
                    <a:pt x="111" y="167"/>
                    <a:pt x="108" y="167"/>
                  </a:cubicBezTo>
                  <a:cubicBezTo>
                    <a:pt x="75" y="169"/>
                    <a:pt x="46" y="143"/>
                    <a:pt x="45" y="109"/>
                  </a:cubicBezTo>
                  <a:cubicBezTo>
                    <a:pt x="44" y="93"/>
                    <a:pt x="49" y="77"/>
                    <a:pt x="60" y="65"/>
                  </a:cubicBezTo>
                  <a:cubicBezTo>
                    <a:pt x="71" y="53"/>
                    <a:pt x="86" y="46"/>
                    <a:pt x="102" y="45"/>
                  </a:cubicBezTo>
                  <a:cubicBezTo>
                    <a:pt x="103" y="45"/>
                    <a:pt x="104" y="45"/>
                    <a:pt x="105" y="45"/>
                  </a:cubicBezTo>
                  <a:cubicBezTo>
                    <a:pt x="137" y="45"/>
                    <a:pt x="164" y="70"/>
                    <a:pt x="166" y="103"/>
                  </a:cubicBezTo>
                  <a:cubicBezTo>
                    <a:pt x="166" y="107"/>
                    <a:pt x="166" y="111"/>
                    <a:pt x="165" y="115"/>
                  </a:cubicBezTo>
                  <a:cubicBezTo>
                    <a:pt x="187" y="136"/>
                    <a:pt x="187" y="136"/>
                    <a:pt x="187" y="136"/>
                  </a:cubicBezTo>
                  <a:cubicBezTo>
                    <a:pt x="188" y="132"/>
                    <a:pt x="190" y="127"/>
                    <a:pt x="191" y="122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1" y="112"/>
                    <a:pt x="211" y="112"/>
                    <a:pt x="211" y="112"/>
                  </a:cubicBezTo>
                  <a:cubicBezTo>
                    <a:pt x="210" y="97"/>
                    <a:pt x="210" y="97"/>
                    <a:pt x="210" y="97"/>
                  </a:cubicBezTo>
                  <a:cubicBezTo>
                    <a:pt x="209" y="92"/>
                    <a:pt x="209" y="92"/>
                    <a:pt x="209" y="92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90" y="85"/>
                    <a:pt x="188" y="81"/>
                    <a:pt x="187" y="77"/>
                  </a:cubicBezTo>
                  <a:cubicBezTo>
                    <a:pt x="202" y="63"/>
                    <a:pt x="202" y="63"/>
                    <a:pt x="202" y="63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88" y="42"/>
                    <a:pt x="188" y="42"/>
                    <a:pt x="188" y="42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68" y="46"/>
                    <a:pt x="165" y="43"/>
                    <a:pt x="162" y="40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3" y="18"/>
                    <a:pt x="163" y="18"/>
                    <a:pt x="163" y="18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0" y="22"/>
                    <a:pt x="125" y="21"/>
                    <a:pt x="121" y="2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4" y="21"/>
                    <a:pt x="80" y="22"/>
                    <a:pt x="76" y="24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6" y="42"/>
                    <a:pt x="43" y="45"/>
                    <a:pt x="41" y="48"/>
                  </a:cubicBezTo>
                  <a:cubicBezTo>
                    <a:pt x="40" y="48"/>
                    <a:pt x="39" y="49"/>
                    <a:pt x="39" y="50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2" y="82"/>
                    <a:pt x="21" y="86"/>
                    <a:pt x="20" y="9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1" y="127"/>
                    <a:pt x="22" y="131"/>
                    <a:pt x="23" y="135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11" y="154"/>
                    <a:pt x="11" y="154"/>
                    <a:pt x="11" y="154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2" y="166"/>
                    <a:pt x="45" y="170"/>
                    <a:pt x="49" y="173"/>
                  </a:cubicBezTo>
                  <a:cubicBezTo>
                    <a:pt x="42" y="192"/>
                    <a:pt x="42" y="192"/>
                    <a:pt x="42" y="192"/>
                  </a:cubicBezTo>
                  <a:cubicBezTo>
                    <a:pt x="47" y="194"/>
                    <a:pt x="47" y="194"/>
                    <a:pt x="47" y="194"/>
                  </a:cubicBezTo>
                  <a:cubicBezTo>
                    <a:pt x="60" y="201"/>
                    <a:pt x="60" y="201"/>
                    <a:pt x="60" y="201"/>
                  </a:cubicBezTo>
                  <a:cubicBezTo>
                    <a:pt x="65" y="204"/>
                    <a:pt x="65" y="204"/>
                    <a:pt x="65" y="204"/>
                  </a:cubicBezTo>
                  <a:cubicBezTo>
                    <a:pt x="76" y="189"/>
                    <a:pt x="76" y="189"/>
                    <a:pt x="76" y="189"/>
                  </a:cubicBezTo>
                  <a:cubicBezTo>
                    <a:pt x="81" y="190"/>
                    <a:pt x="85" y="191"/>
                    <a:pt x="90" y="192"/>
                  </a:cubicBezTo>
                  <a:cubicBezTo>
                    <a:pt x="94" y="212"/>
                    <a:pt x="94" y="212"/>
                    <a:pt x="94" y="212"/>
                  </a:cubicBezTo>
                  <a:cubicBezTo>
                    <a:pt x="99" y="211"/>
                    <a:pt x="99" y="211"/>
                    <a:pt x="99" y="211"/>
                  </a:cubicBezTo>
                  <a:cubicBezTo>
                    <a:pt x="114" y="211"/>
                    <a:pt x="114" y="211"/>
                    <a:pt x="114" y="211"/>
                  </a:cubicBezTo>
                  <a:cubicBezTo>
                    <a:pt x="120" y="210"/>
                    <a:pt x="120" y="210"/>
                    <a:pt x="120" y="210"/>
                  </a:cubicBezTo>
                  <a:cubicBezTo>
                    <a:pt x="121" y="192"/>
                    <a:pt x="121" y="192"/>
                    <a:pt x="121" y="192"/>
                  </a:cubicBezTo>
                  <a:cubicBezTo>
                    <a:pt x="127" y="191"/>
                    <a:pt x="132" y="190"/>
                    <a:pt x="136" y="188"/>
                  </a:cubicBezTo>
                  <a:lnTo>
                    <a:pt x="116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7"/>
            <p:cNvSpPr>
              <a:spLocks/>
            </p:cNvSpPr>
            <p:nvPr/>
          </p:nvSpPr>
          <p:spPr bwMode="auto">
            <a:xfrm>
              <a:off x="8453346" y="5870257"/>
              <a:ext cx="329259" cy="329259"/>
            </a:xfrm>
            <a:custGeom>
              <a:avLst/>
              <a:gdLst>
                <a:gd name="T0" fmla="*/ 158 w 158"/>
                <a:gd name="T1" fmla="*/ 131 h 158"/>
                <a:gd name="T2" fmla="*/ 154 w 158"/>
                <a:gd name="T3" fmla="*/ 121 h 158"/>
                <a:gd name="T4" fmla="*/ 86 w 158"/>
                <a:gd name="T5" fmla="*/ 55 h 158"/>
                <a:gd name="T6" fmla="*/ 75 w 158"/>
                <a:gd name="T7" fmla="*/ 16 h 158"/>
                <a:gd name="T8" fmla="*/ 29 w 158"/>
                <a:gd name="T9" fmla="*/ 7 h 158"/>
                <a:gd name="T10" fmla="*/ 53 w 158"/>
                <a:gd name="T11" fmla="*/ 30 h 158"/>
                <a:gd name="T12" fmla="*/ 53 w 158"/>
                <a:gd name="T13" fmla="*/ 37 h 158"/>
                <a:gd name="T14" fmla="*/ 37 w 158"/>
                <a:gd name="T15" fmla="*/ 53 h 158"/>
                <a:gd name="T16" fmla="*/ 29 w 158"/>
                <a:gd name="T17" fmla="*/ 53 h 158"/>
                <a:gd name="T18" fmla="*/ 6 w 158"/>
                <a:gd name="T19" fmla="*/ 30 h 158"/>
                <a:gd name="T20" fmla="*/ 15 w 158"/>
                <a:gd name="T21" fmla="*/ 75 h 158"/>
                <a:gd name="T22" fmla="*/ 55 w 158"/>
                <a:gd name="T23" fmla="*/ 86 h 158"/>
                <a:gd name="T24" fmla="*/ 121 w 158"/>
                <a:gd name="T25" fmla="*/ 155 h 158"/>
                <a:gd name="T26" fmla="*/ 131 w 158"/>
                <a:gd name="T27" fmla="*/ 158 h 158"/>
                <a:gd name="T28" fmla="*/ 158 w 158"/>
                <a:gd name="T29" fmla="*/ 13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" h="158">
                  <a:moveTo>
                    <a:pt x="158" y="131"/>
                  </a:moveTo>
                  <a:cubicBezTo>
                    <a:pt x="158" y="128"/>
                    <a:pt x="156" y="123"/>
                    <a:pt x="154" y="121"/>
                  </a:cubicBezTo>
                  <a:cubicBezTo>
                    <a:pt x="132" y="99"/>
                    <a:pt x="109" y="77"/>
                    <a:pt x="86" y="55"/>
                  </a:cubicBezTo>
                  <a:cubicBezTo>
                    <a:pt x="89" y="42"/>
                    <a:pt x="86" y="26"/>
                    <a:pt x="75" y="16"/>
                  </a:cubicBezTo>
                  <a:cubicBezTo>
                    <a:pt x="63" y="3"/>
                    <a:pt x="45" y="0"/>
                    <a:pt x="29" y="7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5" y="32"/>
                    <a:pt x="55" y="35"/>
                    <a:pt x="53" y="37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5" y="55"/>
                    <a:pt x="31" y="55"/>
                    <a:pt x="29" y="5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5"/>
                    <a:pt x="3" y="63"/>
                    <a:pt x="15" y="75"/>
                  </a:cubicBezTo>
                  <a:cubicBezTo>
                    <a:pt x="26" y="86"/>
                    <a:pt x="41" y="90"/>
                    <a:pt x="55" y="86"/>
                  </a:cubicBezTo>
                  <a:cubicBezTo>
                    <a:pt x="77" y="109"/>
                    <a:pt x="99" y="132"/>
                    <a:pt x="121" y="155"/>
                  </a:cubicBezTo>
                  <a:cubicBezTo>
                    <a:pt x="123" y="157"/>
                    <a:pt x="127" y="158"/>
                    <a:pt x="131" y="158"/>
                  </a:cubicBezTo>
                  <a:cubicBezTo>
                    <a:pt x="144" y="156"/>
                    <a:pt x="155" y="144"/>
                    <a:pt x="158" y="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512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3974" y="2454964"/>
            <a:ext cx="5112025" cy="1570384"/>
          </a:xfrm>
          <a:prstGeom prst="rect">
            <a:avLst/>
          </a:prstGeom>
          <a:solidFill>
            <a:srgbClr val="1CA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3974" y="4025348"/>
            <a:ext cx="5112025" cy="1570384"/>
          </a:xfrm>
          <a:prstGeom prst="rect">
            <a:avLst/>
          </a:prstGeom>
          <a:solidFill>
            <a:srgbClr val="F8A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96000" y="2454964"/>
            <a:ext cx="5112025" cy="1570384"/>
          </a:xfrm>
          <a:prstGeom prst="rect">
            <a:avLst/>
          </a:prstGeom>
          <a:solidFill>
            <a:srgbClr val="AAC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96000" y="4025348"/>
            <a:ext cx="5112025" cy="1570384"/>
          </a:xfrm>
          <a:prstGeom prst="rect">
            <a:avLst/>
          </a:prstGeom>
          <a:solidFill>
            <a:srgbClr val="C84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546153" y="2545099"/>
            <a:ext cx="3127513" cy="3127513"/>
          </a:xfrm>
          <a:prstGeom prst="ellipse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065892" y="4234230"/>
            <a:ext cx="864935" cy="743504"/>
            <a:chOff x="3262313" y="1552575"/>
            <a:chExt cx="644525" cy="554038"/>
          </a:xfrm>
          <a:solidFill>
            <a:schemeClr val="bg1"/>
          </a:solidFill>
        </p:grpSpPr>
        <p:sp>
          <p:nvSpPr>
            <p:cNvPr id="27" name="Oval 231"/>
            <p:cNvSpPr>
              <a:spLocks noChangeArrowheads="1"/>
            </p:cNvSpPr>
            <p:nvPr/>
          </p:nvSpPr>
          <p:spPr bwMode="auto">
            <a:xfrm>
              <a:off x="3521075" y="1711325"/>
              <a:ext cx="127000" cy="155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232"/>
            <p:cNvSpPr>
              <a:spLocks/>
            </p:cNvSpPr>
            <p:nvPr/>
          </p:nvSpPr>
          <p:spPr bwMode="auto">
            <a:xfrm>
              <a:off x="3605213" y="1885950"/>
              <a:ext cx="112713" cy="157163"/>
            </a:xfrm>
            <a:custGeom>
              <a:avLst/>
              <a:gdLst>
                <a:gd name="T0" fmla="*/ 62 w 65"/>
                <a:gd name="T1" fmla="*/ 21 h 90"/>
                <a:gd name="T2" fmla="*/ 40 w 65"/>
                <a:gd name="T3" fmla="*/ 1 h 90"/>
                <a:gd name="T4" fmla="*/ 21 w 65"/>
                <a:gd name="T5" fmla="*/ 1 h 90"/>
                <a:gd name="T6" fmla="*/ 34 w 65"/>
                <a:gd name="T7" fmla="*/ 12 h 90"/>
                <a:gd name="T8" fmla="*/ 16 w 65"/>
                <a:gd name="T9" fmla="*/ 22 h 90"/>
                <a:gd name="T10" fmla="*/ 24 w 65"/>
                <a:gd name="T11" fmla="*/ 36 h 90"/>
                <a:gd name="T12" fmla="*/ 0 w 65"/>
                <a:gd name="T13" fmla="*/ 89 h 90"/>
                <a:gd name="T14" fmla="*/ 0 w 65"/>
                <a:gd name="T15" fmla="*/ 90 h 90"/>
                <a:gd name="T16" fmla="*/ 65 w 65"/>
                <a:gd name="T17" fmla="*/ 63 h 90"/>
                <a:gd name="T18" fmla="*/ 62 w 65"/>
                <a:gd name="T19" fmla="*/ 2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90">
                  <a:moveTo>
                    <a:pt x="62" y="21"/>
                  </a:moveTo>
                  <a:cubicBezTo>
                    <a:pt x="61" y="9"/>
                    <a:pt x="51" y="0"/>
                    <a:pt x="40" y="1"/>
                  </a:cubicBezTo>
                  <a:cubicBezTo>
                    <a:pt x="40" y="1"/>
                    <a:pt x="32" y="1"/>
                    <a:pt x="21" y="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5" y="87"/>
                    <a:pt x="47" y="78"/>
                    <a:pt x="65" y="63"/>
                  </a:cubicBezTo>
                  <a:lnTo>
                    <a:pt x="62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233"/>
            <p:cNvSpPr>
              <a:spLocks/>
            </p:cNvSpPr>
            <p:nvPr/>
          </p:nvSpPr>
          <p:spPr bwMode="auto">
            <a:xfrm>
              <a:off x="3452813" y="1885950"/>
              <a:ext cx="109538" cy="157163"/>
            </a:xfrm>
            <a:custGeom>
              <a:avLst/>
              <a:gdLst>
                <a:gd name="T0" fmla="*/ 39 w 63"/>
                <a:gd name="T1" fmla="*/ 36 h 90"/>
                <a:gd name="T2" fmla="*/ 48 w 63"/>
                <a:gd name="T3" fmla="*/ 22 h 90"/>
                <a:gd name="T4" fmla="*/ 29 w 63"/>
                <a:gd name="T5" fmla="*/ 12 h 90"/>
                <a:gd name="T6" fmla="*/ 43 w 63"/>
                <a:gd name="T7" fmla="*/ 1 h 90"/>
                <a:gd name="T8" fmla="*/ 25 w 63"/>
                <a:gd name="T9" fmla="*/ 1 h 90"/>
                <a:gd name="T10" fmla="*/ 25 w 63"/>
                <a:gd name="T11" fmla="*/ 1 h 90"/>
                <a:gd name="T12" fmla="*/ 3 w 63"/>
                <a:gd name="T13" fmla="*/ 21 h 90"/>
                <a:gd name="T14" fmla="*/ 0 w 63"/>
                <a:gd name="T15" fmla="*/ 64 h 90"/>
                <a:gd name="T16" fmla="*/ 63 w 63"/>
                <a:gd name="T17" fmla="*/ 90 h 90"/>
                <a:gd name="T18" fmla="*/ 63 w 63"/>
                <a:gd name="T19" fmla="*/ 89 h 90"/>
                <a:gd name="T20" fmla="*/ 39 w 63"/>
                <a:gd name="T21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90">
                  <a:moveTo>
                    <a:pt x="39" y="36"/>
                  </a:moveTo>
                  <a:cubicBezTo>
                    <a:pt x="48" y="22"/>
                    <a:pt x="48" y="22"/>
                    <a:pt x="48" y="2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2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4" y="0"/>
                    <a:pt x="4" y="9"/>
                    <a:pt x="3" y="2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8" y="78"/>
                    <a:pt x="39" y="87"/>
                    <a:pt x="63" y="90"/>
                  </a:cubicBezTo>
                  <a:cubicBezTo>
                    <a:pt x="63" y="89"/>
                    <a:pt x="63" y="89"/>
                    <a:pt x="63" y="89"/>
                  </a:cubicBezTo>
                  <a:lnTo>
                    <a:pt x="3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234"/>
            <p:cNvSpPr>
              <a:spLocks/>
            </p:cNvSpPr>
            <p:nvPr/>
          </p:nvSpPr>
          <p:spPr bwMode="auto">
            <a:xfrm>
              <a:off x="3562350" y="1885950"/>
              <a:ext cx="42863" cy="33338"/>
            </a:xfrm>
            <a:custGeom>
              <a:avLst/>
              <a:gdLst>
                <a:gd name="T0" fmla="*/ 23 w 27"/>
                <a:gd name="T1" fmla="*/ 21 h 21"/>
                <a:gd name="T2" fmla="*/ 23 w 27"/>
                <a:gd name="T3" fmla="*/ 21 h 21"/>
                <a:gd name="T4" fmla="*/ 27 w 27"/>
                <a:gd name="T5" fmla="*/ 19 h 21"/>
                <a:gd name="T6" fmla="*/ 22 w 27"/>
                <a:gd name="T7" fmla="*/ 0 h 21"/>
                <a:gd name="T8" fmla="*/ 6 w 27"/>
                <a:gd name="T9" fmla="*/ 0 h 21"/>
                <a:gd name="T10" fmla="*/ 0 w 27"/>
                <a:gd name="T11" fmla="*/ 19 h 21"/>
                <a:gd name="T12" fmla="*/ 5 w 27"/>
                <a:gd name="T13" fmla="*/ 21 h 21"/>
                <a:gd name="T14" fmla="*/ 5 w 27"/>
                <a:gd name="T15" fmla="*/ 21 h 21"/>
                <a:gd name="T16" fmla="*/ 23 w 27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1">
                  <a:moveTo>
                    <a:pt x="23" y="21"/>
                  </a:moveTo>
                  <a:lnTo>
                    <a:pt x="23" y="21"/>
                  </a:lnTo>
                  <a:lnTo>
                    <a:pt x="27" y="19"/>
                  </a:lnTo>
                  <a:lnTo>
                    <a:pt x="22" y="0"/>
                  </a:lnTo>
                  <a:lnTo>
                    <a:pt x="6" y="0"/>
                  </a:lnTo>
                  <a:lnTo>
                    <a:pt x="0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2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235"/>
            <p:cNvSpPr>
              <a:spLocks/>
            </p:cNvSpPr>
            <p:nvPr/>
          </p:nvSpPr>
          <p:spPr bwMode="auto">
            <a:xfrm>
              <a:off x="3562350" y="1919288"/>
              <a:ext cx="42863" cy="123825"/>
            </a:xfrm>
            <a:custGeom>
              <a:avLst/>
              <a:gdLst>
                <a:gd name="T0" fmla="*/ 21 w 24"/>
                <a:gd name="T1" fmla="*/ 0 h 71"/>
                <a:gd name="T2" fmla="*/ 21 w 24"/>
                <a:gd name="T3" fmla="*/ 0 h 71"/>
                <a:gd name="T4" fmla="*/ 4 w 24"/>
                <a:gd name="T5" fmla="*/ 0 h 71"/>
                <a:gd name="T6" fmla="*/ 4 w 24"/>
                <a:gd name="T7" fmla="*/ 0 h 71"/>
                <a:gd name="T8" fmla="*/ 0 w 24"/>
                <a:gd name="T9" fmla="*/ 70 h 71"/>
                <a:gd name="T10" fmla="*/ 0 w 24"/>
                <a:gd name="T11" fmla="*/ 71 h 71"/>
                <a:gd name="T12" fmla="*/ 12 w 24"/>
                <a:gd name="T13" fmla="*/ 71 h 71"/>
                <a:gd name="T14" fmla="*/ 24 w 24"/>
                <a:gd name="T15" fmla="*/ 71 h 71"/>
                <a:gd name="T16" fmla="*/ 24 w 24"/>
                <a:gd name="T17" fmla="*/ 70 h 71"/>
                <a:gd name="T18" fmla="*/ 21 w 24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1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4" y="71"/>
                    <a:pt x="8" y="71"/>
                    <a:pt x="12" y="71"/>
                  </a:cubicBezTo>
                  <a:cubicBezTo>
                    <a:pt x="16" y="71"/>
                    <a:pt x="20" y="71"/>
                    <a:pt x="24" y="71"/>
                  </a:cubicBezTo>
                  <a:cubicBezTo>
                    <a:pt x="24" y="70"/>
                    <a:pt x="24" y="70"/>
                    <a:pt x="24" y="70"/>
                  </a:cubicBez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236"/>
            <p:cNvSpPr>
              <a:spLocks/>
            </p:cNvSpPr>
            <p:nvPr/>
          </p:nvSpPr>
          <p:spPr bwMode="auto">
            <a:xfrm>
              <a:off x="3306763" y="1830388"/>
              <a:ext cx="541338" cy="276225"/>
            </a:xfrm>
            <a:custGeom>
              <a:avLst/>
              <a:gdLst>
                <a:gd name="T0" fmla="*/ 158 w 309"/>
                <a:gd name="T1" fmla="*/ 158 h 158"/>
                <a:gd name="T2" fmla="*/ 0 w 309"/>
                <a:gd name="T3" fmla="*/ 0 h 158"/>
                <a:gd name="T4" fmla="*/ 39 w 309"/>
                <a:gd name="T5" fmla="*/ 0 h 158"/>
                <a:gd name="T6" fmla="*/ 158 w 309"/>
                <a:gd name="T7" fmla="*/ 119 h 158"/>
                <a:gd name="T8" fmla="*/ 271 w 309"/>
                <a:gd name="T9" fmla="*/ 38 h 158"/>
                <a:gd name="T10" fmla="*/ 309 w 309"/>
                <a:gd name="T11" fmla="*/ 50 h 158"/>
                <a:gd name="T12" fmla="*/ 158 w 309"/>
                <a:gd name="T1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158">
                  <a:moveTo>
                    <a:pt x="158" y="158"/>
                  </a:moveTo>
                  <a:cubicBezTo>
                    <a:pt x="71" y="158"/>
                    <a:pt x="0" y="87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66"/>
                    <a:pt x="93" y="119"/>
                    <a:pt x="158" y="119"/>
                  </a:cubicBezTo>
                  <a:cubicBezTo>
                    <a:pt x="210" y="119"/>
                    <a:pt x="255" y="86"/>
                    <a:pt x="271" y="38"/>
                  </a:cubicBezTo>
                  <a:cubicBezTo>
                    <a:pt x="309" y="50"/>
                    <a:pt x="309" y="50"/>
                    <a:pt x="309" y="50"/>
                  </a:cubicBezTo>
                  <a:cubicBezTo>
                    <a:pt x="287" y="115"/>
                    <a:pt x="227" y="158"/>
                    <a:pt x="158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237"/>
            <p:cNvSpPr>
              <a:spLocks/>
            </p:cNvSpPr>
            <p:nvPr/>
          </p:nvSpPr>
          <p:spPr bwMode="auto">
            <a:xfrm>
              <a:off x="3262313" y="1765300"/>
              <a:ext cx="158750" cy="77788"/>
            </a:xfrm>
            <a:custGeom>
              <a:avLst/>
              <a:gdLst>
                <a:gd name="T0" fmla="*/ 100 w 100"/>
                <a:gd name="T1" fmla="*/ 49 h 49"/>
                <a:gd name="T2" fmla="*/ 50 w 100"/>
                <a:gd name="T3" fmla="*/ 0 h 49"/>
                <a:gd name="T4" fmla="*/ 0 w 100"/>
                <a:gd name="T5" fmla="*/ 49 h 49"/>
                <a:gd name="T6" fmla="*/ 100 w 100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49">
                  <a:moveTo>
                    <a:pt x="100" y="49"/>
                  </a:moveTo>
                  <a:lnTo>
                    <a:pt x="50" y="0"/>
                  </a:lnTo>
                  <a:lnTo>
                    <a:pt x="0" y="49"/>
                  </a:lnTo>
                  <a:lnTo>
                    <a:pt x="10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238"/>
            <p:cNvSpPr>
              <a:spLocks/>
            </p:cNvSpPr>
            <p:nvPr/>
          </p:nvSpPr>
          <p:spPr bwMode="auto">
            <a:xfrm>
              <a:off x="3321050" y="1552575"/>
              <a:ext cx="539750" cy="277813"/>
            </a:xfrm>
            <a:custGeom>
              <a:avLst/>
              <a:gdLst>
                <a:gd name="T0" fmla="*/ 309 w 309"/>
                <a:gd name="T1" fmla="*/ 158 h 158"/>
                <a:gd name="T2" fmla="*/ 270 w 309"/>
                <a:gd name="T3" fmla="*/ 158 h 158"/>
                <a:gd name="T4" fmla="*/ 151 w 309"/>
                <a:gd name="T5" fmla="*/ 39 h 158"/>
                <a:gd name="T6" fmla="*/ 38 w 309"/>
                <a:gd name="T7" fmla="*/ 120 h 158"/>
                <a:gd name="T8" fmla="*/ 0 w 309"/>
                <a:gd name="T9" fmla="*/ 108 h 158"/>
                <a:gd name="T10" fmla="*/ 151 w 309"/>
                <a:gd name="T11" fmla="*/ 0 h 158"/>
                <a:gd name="T12" fmla="*/ 309 w 309"/>
                <a:gd name="T1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158">
                  <a:moveTo>
                    <a:pt x="309" y="158"/>
                  </a:moveTo>
                  <a:cubicBezTo>
                    <a:pt x="270" y="158"/>
                    <a:pt x="270" y="158"/>
                    <a:pt x="270" y="158"/>
                  </a:cubicBezTo>
                  <a:cubicBezTo>
                    <a:pt x="270" y="92"/>
                    <a:pt x="216" y="39"/>
                    <a:pt x="151" y="39"/>
                  </a:cubicBezTo>
                  <a:cubicBezTo>
                    <a:pt x="99" y="39"/>
                    <a:pt x="54" y="72"/>
                    <a:pt x="38" y="12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22" y="43"/>
                    <a:pt x="82" y="0"/>
                    <a:pt x="151" y="0"/>
                  </a:cubicBezTo>
                  <a:cubicBezTo>
                    <a:pt x="238" y="0"/>
                    <a:pt x="309" y="71"/>
                    <a:pt x="309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239"/>
            <p:cNvSpPr>
              <a:spLocks/>
            </p:cNvSpPr>
            <p:nvPr/>
          </p:nvSpPr>
          <p:spPr bwMode="auto">
            <a:xfrm>
              <a:off x="3749675" y="1816100"/>
              <a:ext cx="157163" cy="77788"/>
            </a:xfrm>
            <a:custGeom>
              <a:avLst/>
              <a:gdLst>
                <a:gd name="T0" fmla="*/ 0 w 99"/>
                <a:gd name="T1" fmla="*/ 0 h 49"/>
                <a:gd name="T2" fmla="*/ 50 w 99"/>
                <a:gd name="T3" fmla="*/ 49 h 49"/>
                <a:gd name="T4" fmla="*/ 99 w 99"/>
                <a:gd name="T5" fmla="*/ 0 h 49"/>
                <a:gd name="T6" fmla="*/ 0 w 99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9">
                  <a:moveTo>
                    <a:pt x="0" y="0"/>
                  </a:moveTo>
                  <a:lnTo>
                    <a:pt x="50" y="49"/>
                  </a:lnTo>
                  <a:lnTo>
                    <a:pt x="9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396760" y="4329480"/>
            <a:ext cx="742315" cy="728233"/>
            <a:chOff x="6487719" y="4216206"/>
            <a:chExt cx="496474" cy="487056"/>
          </a:xfrm>
          <a:solidFill>
            <a:schemeClr val="bg1"/>
          </a:solidFill>
        </p:grpSpPr>
        <p:sp>
          <p:nvSpPr>
            <p:cNvPr id="41" name="Freeform 269"/>
            <p:cNvSpPr>
              <a:spLocks noEditPoints="1"/>
            </p:cNvSpPr>
            <p:nvPr/>
          </p:nvSpPr>
          <p:spPr bwMode="auto">
            <a:xfrm>
              <a:off x="6487719" y="4216206"/>
              <a:ext cx="496474" cy="487056"/>
            </a:xfrm>
            <a:custGeom>
              <a:avLst/>
              <a:gdLst>
                <a:gd name="T0" fmla="*/ 221 w 235"/>
                <a:gd name="T1" fmla="*/ 117 h 230"/>
                <a:gd name="T2" fmla="*/ 139 w 235"/>
                <a:gd name="T3" fmla="*/ 35 h 230"/>
                <a:gd name="T4" fmla="*/ 108 w 235"/>
                <a:gd name="T5" fmla="*/ 5 h 230"/>
                <a:gd name="T6" fmla="*/ 67 w 235"/>
                <a:gd name="T7" fmla="*/ 0 h 230"/>
                <a:gd name="T8" fmla="*/ 37 w 235"/>
                <a:gd name="T9" fmla="*/ 0 h 230"/>
                <a:gd name="T10" fmla="*/ 0 w 235"/>
                <a:gd name="T11" fmla="*/ 35 h 230"/>
                <a:gd name="T12" fmla="*/ 0 w 235"/>
                <a:gd name="T13" fmla="*/ 65 h 230"/>
                <a:gd name="T14" fmla="*/ 5 w 235"/>
                <a:gd name="T15" fmla="*/ 106 h 230"/>
                <a:gd name="T16" fmla="*/ 36 w 235"/>
                <a:gd name="T17" fmla="*/ 137 h 230"/>
                <a:gd name="T18" fmla="*/ 118 w 235"/>
                <a:gd name="T19" fmla="*/ 219 h 230"/>
                <a:gd name="T20" fmla="*/ 144 w 235"/>
                <a:gd name="T21" fmla="*/ 230 h 230"/>
                <a:gd name="T22" fmla="*/ 170 w 235"/>
                <a:gd name="T23" fmla="*/ 219 h 230"/>
                <a:gd name="T24" fmla="*/ 221 w 235"/>
                <a:gd name="T25" fmla="*/ 168 h 230"/>
                <a:gd name="T26" fmla="*/ 221 w 235"/>
                <a:gd name="T27" fmla="*/ 117 h 230"/>
                <a:gd name="T28" fmla="*/ 205 w 235"/>
                <a:gd name="T29" fmla="*/ 153 h 230"/>
                <a:gd name="T30" fmla="*/ 154 w 235"/>
                <a:gd name="T31" fmla="*/ 204 h 230"/>
                <a:gd name="T32" fmla="*/ 144 w 235"/>
                <a:gd name="T33" fmla="*/ 208 h 230"/>
                <a:gd name="T34" fmla="*/ 134 w 235"/>
                <a:gd name="T35" fmla="*/ 204 h 230"/>
                <a:gd name="T36" fmla="*/ 52 w 235"/>
                <a:gd name="T37" fmla="*/ 122 h 230"/>
                <a:gd name="T38" fmla="*/ 24 w 235"/>
                <a:gd name="T39" fmla="*/ 94 h 230"/>
                <a:gd name="T40" fmla="*/ 22 w 235"/>
                <a:gd name="T41" fmla="*/ 65 h 230"/>
                <a:gd name="T42" fmla="*/ 22 w 235"/>
                <a:gd name="T43" fmla="*/ 35 h 230"/>
                <a:gd name="T44" fmla="*/ 37 w 235"/>
                <a:gd name="T45" fmla="*/ 22 h 230"/>
                <a:gd name="T46" fmla="*/ 65 w 235"/>
                <a:gd name="T47" fmla="*/ 22 h 230"/>
                <a:gd name="T48" fmla="*/ 67 w 235"/>
                <a:gd name="T49" fmla="*/ 22 h 230"/>
                <a:gd name="T50" fmla="*/ 96 w 235"/>
                <a:gd name="T51" fmla="*/ 23 h 230"/>
                <a:gd name="T52" fmla="*/ 124 w 235"/>
                <a:gd name="T53" fmla="*/ 50 h 230"/>
                <a:gd name="T54" fmla="*/ 205 w 235"/>
                <a:gd name="T55" fmla="*/ 132 h 230"/>
                <a:gd name="T56" fmla="*/ 205 w 235"/>
                <a:gd name="T57" fmla="*/ 15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5" h="230">
                  <a:moveTo>
                    <a:pt x="221" y="117"/>
                  </a:moveTo>
                  <a:cubicBezTo>
                    <a:pt x="139" y="35"/>
                    <a:pt x="139" y="35"/>
                    <a:pt x="139" y="35"/>
                  </a:cubicBezTo>
                  <a:cubicBezTo>
                    <a:pt x="125" y="21"/>
                    <a:pt x="111" y="7"/>
                    <a:pt x="108" y="5"/>
                  </a:cubicBezTo>
                  <a:cubicBezTo>
                    <a:pt x="105" y="2"/>
                    <a:pt x="87" y="0"/>
                    <a:pt x="6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5"/>
                    <a:pt x="0" y="3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85"/>
                    <a:pt x="3" y="104"/>
                    <a:pt x="5" y="106"/>
                  </a:cubicBezTo>
                  <a:cubicBezTo>
                    <a:pt x="8" y="109"/>
                    <a:pt x="22" y="123"/>
                    <a:pt x="36" y="137"/>
                  </a:cubicBezTo>
                  <a:cubicBezTo>
                    <a:pt x="118" y="219"/>
                    <a:pt x="118" y="219"/>
                    <a:pt x="118" y="219"/>
                  </a:cubicBezTo>
                  <a:cubicBezTo>
                    <a:pt x="125" y="226"/>
                    <a:pt x="135" y="230"/>
                    <a:pt x="144" y="230"/>
                  </a:cubicBezTo>
                  <a:cubicBezTo>
                    <a:pt x="153" y="230"/>
                    <a:pt x="163" y="226"/>
                    <a:pt x="170" y="219"/>
                  </a:cubicBezTo>
                  <a:cubicBezTo>
                    <a:pt x="221" y="168"/>
                    <a:pt x="221" y="168"/>
                    <a:pt x="221" y="168"/>
                  </a:cubicBezTo>
                  <a:cubicBezTo>
                    <a:pt x="235" y="154"/>
                    <a:pt x="235" y="131"/>
                    <a:pt x="221" y="117"/>
                  </a:cubicBezTo>
                  <a:close/>
                  <a:moveTo>
                    <a:pt x="205" y="153"/>
                  </a:moveTo>
                  <a:cubicBezTo>
                    <a:pt x="154" y="204"/>
                    <a:pt x="154" y="204"/>
                    <a:pt x="154" y="204"/>
                  </a:cubicBezTo>
                  <a:cubicBezTo>
                    <a:pt x="152" y="206"/>
                    <a:pt x="148" y="208"/>
                    <a:pt x="144" y="208"/>
                  </a:cubicBezTo>
                  <a:cubicBezTo>
                    <a:pt x="140" y="208"/>
                    <a:pt x="137" y="206"/>
                    <a:pt x="134" y="204"/>
                  </a:cubicBezTo>
                  <a:cubicBezTo>
                    <a:pt x="52" y="122"/>
                    <a:pt x="52" y="122"/>
                    <a:pt x="52" y="122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3" y="89"/>
                    <a:pt x="22" y="79"/>
                    <a:pt x="22" y="6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27"/>
                    <a:pt x="29" y="22"/>
                    <a:pt x="37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81" y="22"/>
                    <a:pt x="91" y="22"/>
                    <a:pt x="96" y="23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205" y="132"/>
                    <a:pt x="205" y="132"/>
                    <a:pt x="205" y="132"/>
                  </a:cubicBezTo>
                  <a:cubicBezTo>
                    <a:pt x="211" y="138"/>
                    <a:pt x="211" y="147"/>
                    <a:pt x="205" y="1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270"/>
            <p:cNvSpPr>
              <a:spLocks noEditPoints="1"/>
            </p:cNvSpPr>
            <p:nvPr/>
          </p:nvSpPr>
          <p:spPr bwMode="auto">
            <a:xfrm>
              <a:off x="6579210" y="4298279"/>
              <a:ext cx="122437" cy="129164"/>
            </a:xfrm>
            <a:custGeom>
              <a:avLst/>
              <a:gdLst>
                <a:gd name="T0" fmla="*/ 9 w 58"/>
                <a:gd name="T1" fmla="*/ 11 h 61"/>
                <a:gd name="T2" fmla="*/ 0 w 58"/>
                <a:gd name="T3" fmla="*/ 32 h 61"/>
                <a:gd name="T4" fmla="*/ 9 w 58"/>
                <a:gd name="T5" fmla="*/ 52 h 61"/>
                <a:gd name="T6" fmla="*/ 29 w 58"/>
                <a:gd name="T7" fmla="*/ 61 h 61"/>
                <a:gd name="T8" fmla="*/ 50 w 58"/>
                <a:gd name="T9" fmla="*/ 52 h 61"/>
                <a:gd name="T10" fmla="*/ 58 w 58"/>
                <a:gd name="T11" fmla="*/ 32 h 61"/>
                <a:gd name="T12" fmla="*/ 50 w 58"/>
                <a:gd name="T13" fmla="*/ 11 h 61"/>
                <a:gd name="T14" fmla="*/ 9 w 58"/>
                <a:gd name="T15" fmla="*/ 11 h 61"/>
                <a:gd name="T16" fmla="*/ 40 w 58"/>
                <a:gd name="T17" fmla="*/ 42 h 61"/>
                <a:gd name="T18" fmla="*/ 19 w 58"/>
                <a:gd name="T19" fmla="*/ 42 h 61"/>
                <a:gd name="T20" fmla="*/ 15 w 58"/>
                <a:gd name="T21" fmla="*/ 32 h 61"/>
                <a:gd name="T22" fmla="*/ 19 w 58"/>
                <a:gd name="T23" fmla="*/ 21 h 61"/>
                <a:gd name="T24" fmla="*/ 29 w 58"/>
                <a:gd name="T25" fmla="*/ 17 h 61"/>
                <a:gd name="T26" fmla="*/ 40 w 58"/>
                <a:gd name="T27" fmla="*/ 21 h 61"/>
                <a:gd name="T28" fmla="*/ 44 w 58"/>
                <a:gd name="T29" fmla="*/ 32 h 61"/>
                <a:gd name="T30" fmla="*/ 40 w 58"/>
                <a:gd name="T31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1">
                  <a:moveTo>
                    <a:pt x="9" y="11"/>
                  </a:moveTo>
                  <a:cubicBezTo>
                    <a:pt x="3" y="17"/>
                    <a:pt x="0" y="24"/>
                    <a:pt x="0" y="32"/>
                  </a:cubicBezTo>
                  <a:cubicBezTo>
                    <a:pt x="0" y="39"/>
                    <a:pt x="3" y="47"/>
                    <a:pt x="9" y="52"/>
                  </a:cubicBezTo>
                  <a:cubicBezTo>
                    <a:pt x="14" y="58"/>
                    <a:pt x="22" y="61"/>
                    <a:pt x="29" y="61"/>
                  </a:cubicBezTo>
                  <a:cubicBezTo>
                    <a:pt x="37" y="61"/>
                    <a:pt x="44" y="58"/>
                    <a:pt x="50" y="52"/>
                  </a:cubicBezTo>
                  <a:cubicBezTo>
                    <a:pt x="55" y="47"/>
                    <a:pt x="58" y="39"/>
                    <a:pt x="58" y="32"/>
                  </a:cubicBezTo>
                  <a:cubicBezTo>
                    <a:pt x="58" y="24"/>
                    <a:pt x="55" y="17"/>
                    <a:pt x="50" y="11"/>
                  </a:cubicBezTo>
                  <a:cubicBezTo>
                    <a:pt x="39" y="0"/>
                    <a:pt x="20" y="0"/>
                    <a:pt x="9" y="11"/>
                  </a:cubicBezTo>
                  <a:close/>
                  <a:moveTo>
                    <a:pt x="40" y="42"/>
                  </a:moveTo>
                  <a:cubicBezTo>
                    <a:pt x="34" y="47"/>
                    <a:pt x="25" y="47"/>
                    <a:pt x="19" y="42"/>
                  </a:cubicBezTo>
                  <a:cubicBezTo>
                    <a:pt x="16" y="39"/>
                    <a:pt x="15" y="35"/>
                    <a:pt x="15" y="32"/>
                  </a:cubicBezTo>
                  <a:cubicBezTo>
                    <a:pt x="15" y="28"/>
                    <a:pt x="16" y="24"/>
                    <a:pt x="19" y="21"/>
                  </a:cubicBezTo>
                  <a:cubicBezTo>
                    <a:pt x="22" y="19"/>
                    <a:pt x="26" y="17"/>
                    <a:pt x="29" y="17"/>
                  </a:cubicBezTo>
                  <a:cubicBezTo>
                    <a:pt x="33" y="17"/>
                    <a:pt x="37" y="19"/>
                    <a:pt x="40" y="21"/>
                  </a:cubicBezTo>
                  <a:cubicBezTo>
                    <a:pt x="42" y="24"/>
                    <a:pt x="44" y="28"/>
                    <a:pt x="44" y="32"/>
                  </a:cubicBezTo>
                  <a:cubicBezTo>
                    <a:pt x="44" y="35"/>
                    <a:pt x="42" y="39"/>
                    <a:pt x="40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171773" y="3041371"/>
            <a:ext cx="604972" cy="736652"/>
            <a:chOff x="10908897" y="1262923"/>
            <a:chExt cx="426511" cy="519347"/>
          </a:xfrm>
          <a:solidFill>
            <a:schemeClr val="bg1"/>
          </a:solidFill>
        </p:grpSpPr>
        <p:sp>
          <p:nvSpPr>
            <p:cNvPr id="45" name="Freeform 261"/>
            <p:cNvSpPr>
              <a:spLocks noEditPoints="1"/>
            </p:cNvSpPr>
            <p:nvPr/>
          </p:nvSpPr>
          <p:spPr bwMode="auto">
            <a:xfrm>
              <a:off x="11013843" y="1370560"/>
              <a:ext cx="321565" cy="411710"/>
            </a:xfrm>
            <a:custGeom>
              <a:avLst/>
              <a:gdLst>
                <a:gd name="T0" fmla="*/ 116 w 152"/>
                <a:gd name="T1" fmla="*/ 0 h 195"/>
                <a:gd name="T2" fmla="*/ 37 w 152"/>
                <a:gd name="T3" fmla="*/ 0 h 195"/>
                <a:gd name="T4" fmla="*/ 0 w 152"/>
                <a:gd name="T5" fmla="*/ 34 h 195"/>
                <a:gd name="T6" fmla="*/ 0 w 152"/>
                <a:gd name="T7" fmla="*/ 157 h 195"/>
                <a:gd name="T8" fmla="*/ 37 w 152"/>
                <a:gd name="T9" fmla="*/ 195 h 195"/>
                <a:gd name="T10" fmla="*/ 116 w 152"/>
                <a:gd name="T11" fmla="*/ 195 h 195"/>
                <a:gd name="T12" fmla="*/ 152 w 152"/>
                <a:gd name="T13" fmla="*/ 157 h 195"/>
                <a:gd name="T14" fmla="*/ 152 w 152"/>
                <a:gd name="T15" fmla="*/ 34 h 195"/>
                <a:gd name="T16" fmla="*/ 116 w 152"/>
                <a:gd name="T17" fmla="*/ 0 h 195"/>
                <a:gd name="T18" fmla="*/ 131 w 152"/>
                <a:gd name="T19" fmla="*/ 157 h 195"/>
                <a:gd name="T20" fmla="*/ 116 w 152"/>
                <a:gd name="T21" fmla="*/ 174 h 195"/>
                <a:gd name="T22" fmla="*/ 37 w 152"/>
                <a:gd name="T23" fmla="*/ 174 h 195"/>
                <a:gd name="T24" fmla="*/ 22 w 152"/>
                <a:gd name="T25" fmla="*/ 157 h 195"/>
                <a:gd name="T26" fmla="*/ 22 w 152"/>
                <a:gd name="T27" fmla="*/ 34 h 195"/>
                <a:gd name="T28" fmla="*/ 37 w 152"/>
                <a:gd name="T29" fmla="*/ 22 h 195"/>
                <a:gd name="T30" fmla="*/ 116 w 152"/>
                <a:gd name="T31" fmla="*/ 22 h 195"/>
                <a:gd name="T32" fmla="*/ 131 w 152"/>
                <a:gd name="T33" fmla="*/ 34 h 195"/>
                <a:gd name="T34" fmla="*/ 131 w 152"/>
                <a:gd name="T35" fmla="*/ 15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195">
                  <a:moveTo>
                    <a:pt x="116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4"/>
                    <a:pt x="0" y="34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77"/>
                    <a:pt x="17" y="195"/>
                    <a:pt x="37" y="195"/>
                  </a:cubicBezTo>
                  <a:cubicBezTo>
                    <a:pt x="116" y="195"/>
                    <a:pt x="116" y="195"/>
                    <a:pt x="116" y="195"/>
                  </a:cubicBezTo>
                  <a:cubicBezTo>
                    <a:pt x="136" y="195"/>
                    <a:pt x="152" y="177"/>
                    <a:pt x="152" y="157"/>
                  </a:cubicBezTo>
                  <a:cubicBezTo>
                    <a:pt x="152" y="34"/>
                    <a:pt x="152" y="34"/>
                    <a:pt x="152" y="34"/>
                  </a:cubicBezTo>
                  <a:cubicBezTo>
                    <a:pt x="152" y="14"/>
                    <a:pt x="136" y="0"/>
                    <a:pt x="116" y="0"/>
                  </a:cubicBezTo>
                  <a:close/>
                  <a:moveTo>
                    <a:pt x="131" y="157"/>
                  </a:moveTo>
                  <a:cubicBezTo>
                    <a:pt x="131" y="165"/>
                    <a:pt x="124" y="174"/>
                    <a:pt x="116" y="174"/>
                  </a:cubicBezTo>
                  <a:cubicBezTo>
                    <a:pt x="37" y="174"/>
                    <a:pt x="37" y="174"/>
                    <a:pt x="37" y="174"/>
                  </a:cubicBezTo>
                  <a:cubicBezTo>
                    <a:pt x="29" y="174"/>
                    <a:pt x="22" y="165"/>
                    <a:pt x="22" y="157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26"/>
                    <a:pt x="29" y="22"/>
                    <a:pt x="37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24" y="22"/>
                    <a:pt x="131" y="26"/>
                    <a:pt x="131" y="34"/>
                  </a:cubicBezTo>
                  <a:lnTo>
                    <a:pt x="131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Rectangle 262"/>
            <p:cNvSpPr>
              <a:spLocks noChangeArrowheads="1"/>
            </p:cNvSpPr>
            <p:nvPr/>
          </p:nvSpPr>
          <p:spPr bwMode="auto">
            <a:xfrm>
              <a:off x="11091880" y="1475506"/>
              <a:ext cx="166837" cy="3229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Rectangle 263"/>
            <p:cNvSpPr>
              <a:spLocks noChangeArrowheads="1"/>
            </p:cNvSpPr>
            <p:nvPr/>
          </p:nvSpPr>
          <p:spPr bwMode="auto">
            <a:xfrm>
              <a:off x="11091880" y="1554888"/>
              <a:ext cx="166837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Rectangle 264"/>
            <p:cNvSpPr>
              <a:spLocks noChangeArrowheads="1"/>
            </p:cNvSpPr>
            <p:nvPr/>
          </p:nvSpPr>
          <p:spPr bwMode="auto">
            <a:xfrm>
              <a:off x="11091880" y="1630234"/>
              <a:ext cx="166837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265"/>
            <p:cNvSpPr>
              <a:spLocks/>
            </p:cNvSpPr>
            <p:nvPr/>
          </p:nvSpPr>
          <p:spPr bwMode="auto">
            <a:xfrm>
              <a:off x="10908897" y="1262923"/>
              <a:ext cx="320219" cy="414401"/>
            </a:xfrm>
            <a:custGeom>
              <a:avLst/>
              <a:gdLst>
                <a:gd name="T0" fmla="*/ 36 w 152"/>
                <a:gd name="T1" fmla="*/ 22 h 196"/>
                <a:gd name="T2" fmla="*/ 115 w 152"/>
                <a:gd name="T3" fmla="*/ 22 h 196"/>
                <a:gd name="T4" fmla="*/ 130 w 152"/>
                <a:gd name="T5" fmla="*/ 36 h 196"/>
                <a:gd name="T6" fmla="*/ 152 w 152"/>
                <a:gd name="T7" fmla="*/ 36 h 196"/>
                <a:gd name="T8" fmla="*/ 115 w 152"/>
                <a:gd name="T9" fmla="*/ 0 h 196"/>
                <a:gd name="T10" fmla="*/ 36 w 152"/>
                <a:gd name="T11" fmla="*/ 0 h 196"/>
                <a:gd name="T12" fmla="*/ 0 w 152"/>
                <a:gd name="T13" fmla="*/ 38 h 196"/>
                <a:gd name="T14" fmla="*/ 0 w 152"/>
                <a:gd name="T15" fmla="*/ 161 h 196"/>
                <a:gd name="T16" fmla="*/ 36 w 152"/>
                <a:gd name="T17" fmla="*/ 196 h 196"/>
                <a:gd name="T18" fmla="*/ 36 w 152"/>
                <a:gd name="T19" fmla="*/ 174 h 196"/>
                <a:gd name="T20" fmla="*/ 21 w 152"/>
                <a:gd name="T21" fmla="*/ 161 h 196"/>
                <a:gd name="T22" fmla="*/ 21 w 152"/>
                <a:gd name="T23" fmla="*/ 38 h 196"/>
                <a:gd name="T24" fmla="*/ 36 w 152"/>
                <a:gd name="T25" fmla="*/ 2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96">
                  <a:moveTo>
                    <a:pt x="36" y="22"/>
                  </a:moveTo>
                  <a:cubicBezTo>
                    <a:pt x="115" y="22"/>
                    <a:pt x="115" y="22"/>
                    <a:pt x="115" y="22"/>
                  </a:cubicBezTo>
                  <a:cubicBezTo>
                    <a:pt x="123" y="22"/>
                    <a:pt x="129" y="29"/>
                    <a:pt x="130" y="36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51" y="17"/>
                    <a:pt x="135" y="0"/>
                    <a:pt x="11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8"/>
                    <a:pt x="0" y="38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81"/>
                    <a:pt x="16" y="196"/>
                    <a:pt x="36" y="196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28" y="174"/>
                    <a:pt x="21" y="169"/>
                    <a:pt x="21" y="161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0"/>
                    <a:pt x="28" y="22"/>
                    <a:pt x="36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1388648" y="3100391"/>
            <a:ext cx="3544415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期刊资源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保障、同义词扩展、灵活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检索方式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1388648" y="4737357"/>
            <a:ext cx="332489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提升输入词或短语，命中的科学性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7139075" y="3093762"/>
            <a:ext cx="3995977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详细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检索字段、高级检索逻辑组配、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次检索深入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限制、左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聚类层层筛选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7439836" y="4790208"/>
            <a:ext cx="3614836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ES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检索系统带来检索整体效果的变化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66824" y="2526093"/>
            <a:ext cx="3562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查全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089400" y="284480"/>
            <a:ext cx="401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检索系统全流程优化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" name="图片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38" y="1036748"/>
            <a:ext cx="2884195" cy="7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组合 37"/>
          <p:cNvGrpSpPr/>
          <p:nvPr/>
        </p:nvGrpSpPr>
        <p:grpSpPr>
          <a:xfrm>
            <a:off x="6456522" y="3196355"/>
            <a:ext cx="520196" cy="518289"/>
            <a:chOff x="8328626" y="5747201"/>
            <a:chExt cx="453979" cy="452315"/>
          </a:xfrm>
          <a:solidFill>
            <a:schemeClr val="bg1"/>
          </a:solidFill>
        </p:grpSpPr>
        <p:sp>
          <p:nvSpPr>
            <p:cNvPr id="39" name="Freeform 236"/>
            <p:cNvSpPr>
              <a:spLocks/>
            </p:cNvSpPr>
            <p:nvPr/>
          </p:nvSpPr>
          <p:spPr bwMode="auto">
            <a:xfrm>
              <a:off x="8328626" y="5747201"/>
              <a:ext cx="440675" cy="442338"/>
            </a:xfrm>
            <a:custGeom>
              <a:avLst/>
              <a:gdLst>
                <a:gd name="T0" fmla="*/ 108 w 211"/>
                <a:gd name="T1" fmla="*/ 167 h 212"/>
                <a:gd name="T2" fmla="*/ 60 w 211"/>
                <a:gd name="T3" fmla="*/ 65 h 212"/>
                <a:gd name="T4" fmla="*/ 105 w 211"/>
                <a:gd name="T5" fmla="*/ 45 h 212"/>
                <a:gd name="T6" fmla="*/ 165 w 211"/>
                <a:gd name="T7" fmla="*/ 115 h 212"/>
                <a:gd name="T8" fmla="*/ 191 w 211"/>
                <a:gd name="T9" fmla="*/ 122 h 212"/>
                <a:gd name="T10" fmla="*/ 211 w 211"/>
                <a:gd name="T11" fmla="*/ 112 h 212"/>
                <a:gd name="T12" fmla="*/ 209 w 211"/>
                <a:gd name="T13" fmla="*/ 92 h 212"/>
                <a:gd name="T14" fmla="*/ 187 w 211"/>
                <a:gd name="T15" fmla="*/ 77 h 212"/>
                <a:gd name="T16" fmla="*/ 199 w 211"/>
                <a:gd name="T17" fmla="*/ 58 h 212"/>
                <a:gd name="T18" fmla="*/ 188 w 211"/>
                <a:gd name="T19" fmla="*/ 42 h 212"/>
                <a:gd name="T20" fmla="*/ 162 w 211"/>
                <a:gd name="T21" fmla="*/ 40 h 212"/>
                <a:gd name="T22" fmla="*/ 163 w 211"/>
                <a:gd name="T23" fmla="*/ 18 h 212"/>
                <a:gd name="T24" fmla="*/ 145 w 211"/>
                <a:gd name="T25" fmla="*/ 9 h 212"/>
                <a:gd name="T26" fmla="*/ 121 w 211"/>
                <a:gd name="T27" fmla="*/ 20 h 212"/>
                <a:gd name="T28" fmla="*/ 111 w 211"/>
                <a:gd name="T29" fmla="*/ 1 h 212"/>
                <a:gd name="T30" fmla="*/ 91 w 211"/>
                <a:gd name="T31" fmla="*/ 2 h 212"/>
                <a:gd name="T32" fmla="*/ 76 w 211"/>
                <a:gd name="T33" fmla="*/ 24 h 212"/>
                <a:gd name="T34" fmla="*/ 58 w 211"/>
                <a:gd name="T35" fmla="*/ 12 h 212"/>
                <a:gd name="T36" fmla="*/ 41 w 211"/>
                <a:gd name="T37" fmla="*/ 23 h 212"/>
                <a:gd name="T38" fmla="*/ 41 w 211"/>
                <a:gd name="T39" fmla="*/ 48 h 212"/>
                <a:gd name="T40" fmla="*/ 19 w 211"/>
                <a:gd name="T41" fmla="*/ 43 h 212"/>
                <a:gd name="T42" fmla="*/ 10 w 211"/>
                <a:gd name="T43" fmla="*/ 61 h 212"/>
                <a:gd name="T44" fmla="*/ 23 w 211"/>
                <a:gd name="T45" fmla="*/ 77 h 212"/>
                <a:gd name="T46" fmla="*/ 0 w 211"/>
                <a:gd name="T47" fmla="*/ 95 h 212"/>
                <a:gd name="T48" fmla="*/ 1 w 211"/>
                <a:gd name="T49" fmla="*/ 115 h 212"/>
                <a:gd name="T50" fmla="*/ 20 w 211"/>
                <a:gd name="T51" fmla="*/ 122 h 212"/>
                <a:gd name="T52" fmla="*/ 8 w 211"/>
                <a:gd name="T53" fmla="*/ 149 h 212"/>
                <a:gd name="T54" fmla="*/ 19 w 211"/>
                <a:gd name="T55" fmla="*/ 166 h 212"/>
                <a:gd name="T56" fmla="*/ 39 w 211"/>
                <a:gd name="T57" fmla="*/ 163 h 212"/>
                <a:gd name="T58" fmla="*/ 42 w 211"/>
                <a:gd name="T59" fmla="*/ 192 h 212"/>
                <a:gd name="T60" fmla="*/ 60 w 211"/>
                <a:gd name="T61" fmla="*/ 201 h 212"/>
                <a:gd name="T62" fmla="*/ 76 w 211"/>
                <a:gd name="T63" fmla="*/ 189 h 212"/>
                <a:gd name="T64" fmla="*/ 94 w 211"/>
                <a:gd name="T65" fmla="*/ 212 h 212"/>
                <a:gd name="T66" fmla="*/ 114 w 211"/>
                <a:gd name="T67" fmla="*/ 211 h 212"/>
                <a:gd name="T68" fmla="*/ 121 w 211"/>
                <a:gd name="T69" fmla="*/ 192 h 212"/>
                <a:gd name="T70" fmla="*/ 116 w 211"/>
                <a:gd name="T71" fmla="*/ 167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1" h="212">
                  <a:moveTo>
                    <a:pt x="116" y="167"/>
                  </a:moveTo>
                  <a:cubicBezTo>
                    <a:pt x="113" y="167"/>
                    <a:pt x="111" y="167"/>
                    <a:pt x="108" y="167"/>
                  </a:cubicBezTo>
                  <a:cubicBezTo>
                    <a:pt x="75" y="169"/>
                    <a:pt x="46" y="143"/>
                    <a:pt x="45" y="109"/>
                  </a:cubicBezTo>
                  <a:cubicBezTo>
                    <a:pt x="44" y="93"/>
                    <a:pt x="49" y="77"/>
                    <a:pt x="60" y="65"/>
                  </a:cubicBezTo>
                  <a:cubicBezTo>
                    <a:pt x="71" y="53"/>
                    <a:pt x="86" y="46"/>
                    <a:pt x="102" y="45"/>
                  </a:cubicBezTo>
                  <a:cubicBezTo>
                    <a:pt x="103" y="45"/>
                    <a:pt x="104" y="45"/>
                    <a:pt x="105" y="45"/>
                  </a:cubicBezTo>
                  <a:cubicBezTo>
                    <a:pt x="137" y="45"/>
                    <a:pt x="164" y="70"/>
                    <a:pt x="166" y="103"/>
                  </a:cubicBezTo>
                  <a:cubicBezTo>
                    <a:pt x="166" y="107"/>
                    <a:pt x="166" y="111"/>
                    <a:pt x="165" y="115"/>
                  </a:cubicBezTo>
                  <a:cubicBezTo>
                    <a:pt x="187" y="136"/>
                    <a:pt x="187" y="136"/>
                    <a:pt x="187" y="136"/>
                  </a:cubicBezTo>
                  <a:cubicBezTo>
                    <a:pt x="188" y="132"/>
                    <a:pt x="190" y="127"/>
                    <a:pt x="191" y="122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1" y="112"/>
                    <a:pt x="211" y="112"/>
                    <a:pt x="211" y="112"/>
                  </a:cubicBezTo>
                  <a:cubicBezTo>
                    <a:pt x="210" y="97"/>
                    <a:pt x="210" y="97"/>
                    <a:pt x="210" y="97"/>
                  </a:cubicBezTo>
                  <a:cubicBezTo>
                    <a:pt x="209" y="92"/>
                    <a:pt x="209" y="92"/>
                    <a:pt x="209" y="92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90" y="85"/>
                    <a:pt x="188" y="81"/>
                    <a:pt x="187" y="77"/>
                  </a:cubicBezTo>
                  <a:cubicBezTo>
                    <a:pt x="202" y="63"/>
                    <a:pt x="202" y="63"/>
                    <a:pt x="202" y="63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88" y="42"/>
                    <a:pt x="188" y="42"/>
                    <a:pt x="188" y="42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68" y="46"/>
                    <a:pt x="165" y="43"/>
                    <a:pt x="162" y="40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3" y="18"/>
                    <a:pt x="163" y="18"/>
                    <a:pt x="163" y="18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0" y="22"/>
                    <a:pt x="125" y="21"/>
                    <a:pt x="121" y="2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4" y="21"/>
                    <a:pt x="80" y="22"/>
                    <a:pt x="76" y="24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6" y="42"/>
                    <a:pt x="43" y="45"/>
                    <a:pt x="41" y="48"/>
                  </a:cubicBezTo>
                  <a:cubicBezTo>
                    <a:pt x="40" y="48"/>
                    <a:pt x="39" y="49"/>
                    <a:pt x="39" y="50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2" y="82"/>
                    <a:pt x="21" y="86"/>
                    <a:pt x="20" y="9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1" y="127"/>
                    <a:pt x="22" y="131"/>
                    <a:pt x="23" y="135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11" y="154"/>
                    <a:pt x="11" y="154"/>
                    <a:pt x="11" y="154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2" y="166"/>
                    <a:pt x="45" y="170"/>
                    <a:pt x="49" y="173"/>
                  </a:cubicBezTo>
                  <a:cubicBezTo>
                    <a:pt x="42" y="192"/>
                    <a:pt x="42" y="192"/>
                    <a:pt x="42" y="192"/>
                  </a:cubicBezTo>
                  <a:cubicBezTo>
                    <a:pt x="47" y="194"/>
                    <a:pt x="47" y="194"/>
                    <a:pt x="47" y="194"/>
                  </a:cubicBezTo>
                  <a:cubicBezTo>
                    <a:pt x="60" y="201"/>
                    <a:pt x="60" y="201"/>
                    <a:pt x="60" y="201"/>
                  </a:cubicBezTo>
                  <a:cubicBezTo>
                    <a:pt x="65" y="204"/>
                    <a:pt x="65" y="204"/>
                    <a:pt x="65" y="204"/>
                  </a:cubicBezTo>
                  <a:cubicBezTo>
                    <a:pt x="76" y="189"/>
                    <a:pt x="76" y="189"/>
                    <a:pt x="76" y="189"/>
                  </a:cubicBezTo>
                  <a:cubicBezTo>
                    <a:pt x="81" y="190"/>
                    <a:pt x="85" y="191"/>
                    <a:pt x="90" y="192"/>
                  </a:cubicBezTo>
                  <a:cubicBezTo>
                    <a:pt x="94" y="212"/>
                    <a:pt x="94" y="212"/>
                    <a:pt x="94" y="212"/>
                  </a:cubicBezTo>
                  <a:cubicBezTo>
                    <a:pt x="99" y="211"/>
                    <a:pt x="99" y="211"/>
                    <a:pt x="99" y="211"/>
                  </a:cubicBezTo>
                  <a:cubicBezTo>
                    <a:pt x="114" y="211"/>
                    <a:pt x="114" y="211"/>
                    <a:pt x="114" y="211"/>
                  </a:cubicBezTo>
                  <a:cubicBezTo>
                    <a:pt x="120" y="210"/>
                    <a:pt x="120" y="210"/>
                    <a:pt x="120" y="210"/>
                  </a:cubicBezTo>
                  <a:cubicBezTo>
                    <a:pt x="121" y="192"/>
                    <a:pt x="121" y="192"/>
                    <a:pt x="121" y="192"/>
                  </a:cubicBezTo>
                  <a:cubicBezTo>
                    <a:pt x="127" y="191"/>
                    <a:pt x="132" y="190"/>
                    <a:pt x="136" y="188"/>
                  </a:cubicBezTo>
                  <a:lnTo>
                    <a:pt x="116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237"/>
            <p:cNvSpPr>
              <a:spLocks/>
            </p:cNvSpPr>
            <p:nvPr/>
          </p:nvSpPr>
          <p:spPr bwMode="auto">
            <a:xfrm>
              <a:off x="8453346" y="5870257"/>
              <a:ext cx="329259" cy="329259"/>
            </a:xfrm>
            <a:custGeom>
              <a:avLst/>
              <a:gdLst>
                <a:gd name="T0" fmla="*/ 158 w 158"/>
                <a:gd name="T1" fmla="*/ 131 h 158"/>
                <a:gd name="T2" fmla="*/ 154 w 158"/>
                <a:gd name="T3" fmla="*/ 121 h 158"/>
                <a:gd name="T4" fmla="*/ 86 w 158"/>
                <a:gd name="T5" fmla="*/ 55 h 158"/>
                <a:gd name="T6" fmla="*/ 75 w 158"/>
                <a:gd name="T7" fmla="*/ 16 h 158"/>
                <a:gd name="T8" fmla="*/ 29 w 158"/>
                <a:gd name="T9" fmla="*/ 7 h 158"/>
                <a:gd name="T10" fmla="*/ 53 w 158"/>
                <a:gd name="T11" fmla="*/ 30 h 158"/>
                <a:gd name="T12" fmla="*/ 53 w 158"/>
                <a:gd name="T13" fmla="*/ 37 h 158"/>
                <a:gd name="T14" fmla="*/ 37 w 158"/>
                <a:gd name="T15" fmla="*/ 53 h 158"/>
                <a:gd name="T16" fmla="*/ 29 w 158"/>
                <a:gd name="T17" fmla="*/ 53 h 158"/>
                <a:gd name="T18" fmla="*/ 6 w 158"/>
                <a:gd name="T19" fmla="*/ 30 h 158"/>
                <a:gd name="T20" fmla="*/ 15 w 158"/>
                <a:gd name="T21" fmla="*/ 75 h 158"/>
                <a:gd name="T22" fmla="*/ 55 w 158"/>
                <a:gd name="T23" fmla="*/ 86 h 158"/>
                <a:gd name="T24" fmla="*/ 121 w 158"/>
                <a:gd name="T25" fmla="*/ 155 h 158"/>
                <a:gd name="T26" fmla="*/ 131 w 158"/>
                <a:gd name="T27" fmla="*/ 158 h 158"/>
                <a:gd name="T28" fmla="*/ 158 w 158"/>
                <a:gd name="T29" fmla="*/ 13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" h="158">
                  <a:moveTo>
                    <a:pt x="158" y="131"/>
                  </a:moveTo>
                  <a:cubicBezTo>
                    <a:pt x="158" y="128"/>
                    <a:pt x="156" y="123"/>
                    <a:pt x="154" y="121"/>
                  </a:cubicBezTo>
                  <a:cubicBezTo>
                    <a:pt x="132" y="99"/>
                    <a:pt x="109" y="77"/>
                    <a:pt x="86" y="55"/>
                  </a:cubicBezTo>
                  <a:cubicBezTo>
                    <a:pt x="89" y="42"/>
                    <a:pt x="86" y="26"/>
                    <a:pt x="75" y="16"/>
                  </a:cubicBezTo>
                  <a:cubicBezTo>
                    <a:pt x="63" y="3"/>
                    <a:pt x="45" y="0"/>
                    <a:pt x="29" y="7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5" y="32"/>
                    <a:pt x="55" y="35"/>
                    <a:pt x="53" y="37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5" y="55"/>
                    <a:pt x="31" y="55"/>
                    <a:pt x="29" y="5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5"/>
                    <a:pt x="3" y="63"/>
                    <a:pt x="15" y="75"/>
                  </a:cubicBezTo>
                  <a:cubicBezTo>
                    <a:pt x="26" y="86"/>
                    <a:pt x="41" y="90"/>
                    <a:pt x="55" y="86"/>
                  </a:cubicBezTo>
                  <a:cubicBezTo>
                    <a:pt x="77" y="109"/>
                    <a:pt x="99" y="132"/>
                    <a:pt x="121" y="155"/>
                  </a:cubicBezTo>
                  <a:cubicBezTo>
                    <a:pt x="123" y="157"/>
                    <a:pt x="127" y="158"/>
                    <a:pt x="131" y="158"/>
                  </a:cubicBezTo>
                  <a:cubicBezTo>
                    <a:pt x="144" y="156"/>
                    <a:pt x="155" y="144"/>
                    <a:pt x="158" y="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7572701" y="4209487"/>
            <a:ext cx="3562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检索系统升级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467972" y="2526092"/>
            <a:ext cx="3562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查准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1527311" y="4067256"/>
            <a:ext cx="3562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分词技术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327" y="6157072"/>
            <a:ext cx="2054748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3462" y="943586"/>
            <a:ext cx="10512701" cy="1340234"/>
          </a:xfrm>
          <a:prstGeom prst="rect">
            <a:avLst/>
          </a:prstGeom>
          <a:gradFill flip="none" rotWithShape="1">
            <a:gsLst>
              <a:gs pos="0">
                <a:srgbClr val="1CAE97">
                  <a:tint val="66000"/>
                  <a:satMod val="160000"/>
                </a:srgbClr>
              </a:gs>
              <a:gs pos="50000">
                <a:srgbClr val="1CAE97">
                  <a:tint val="44500"/>
                  <a:satMod val="160000"/>
                </a:srgbClr>
              </a:gs>
              <a:gs pos="100000">
                <a:srgbClr val="1CAE97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72370" y="608116"/>
            <a:ext cx="167266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567266" y="608116"/>
            <a:ext cx="167266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9370015" y="60806"/>
            <a:ext cx="206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提升查全率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7622" y="1124338"/>
            <a:ext cx="7641020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查全率：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查出的相关文献量与检索系统中相关文献总量的比率；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2215" y="1744067"/>
            <a:ext cx="987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查全率是检索系统保障能力重要指标，平台主要体现在丰富的资源收录、完整的检索机制保障。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6786" y="2422082"/>
            <a:ext cx="10409377" cy="15799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/>
              <a:t>期刊资源：海量题录数据、引文数据底层字段加工，制定完整的索引；</a:t>
            </a:r>
            <a:endParaRPr lang="en-US" altLang="zh-CN" b="1" dirty="0" smtClean="0"/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/>
              <a:t>同义词扩展：最新高级检索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组栏式检索，设置同义词扩展功能，基于语义关系，自由选择匹配的同义词和中英文对照词。</a:t>
            </a:r>
            <a:endParaRPr lang="en-US" altLang="zh-CN" b="1" dirty="0" smtClean="0"/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/>
              <a:t>组栏式检索：提升检索框的易用性，兼容简单的布尔逻辑运算符组配；</a:t>
            </a:r>
            <a:endParaRPr lang="en-US" altLang="zh-CN" b="1" dirty="0" smtClean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 l="7029"/>
          <a:stretch/>
        </p:blipFill>
        <p:spPr>
          <a:xfrm>
            <a:off x="496786" y="4150313"/>
            <a:ext cx="5979562" cy="25249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/>
          <a:srcRect r="12284"/>
          <a:stretch/>
        </p:blipFill>
        <p:spPr>
          <a:xfrm>
            <a:off x="6391316" y="4038050"/>
            <a:ext cx="4080701" cy="28199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0287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323640" y="480409"/>
            <a:ext cx="3745832" cy="830997"/>
            <a:chOff x="-4154748" y="185507"/>
            <a:chExt cx="3716714" cy="824539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-2406888" y="537308"/>
              <a:ext cx="1968854" cy="2904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6078" tIns="23040" rIns="46078" bIns="23040">
              <a:spAutoFit/>
            </a:bodyPr>
            <a:lstStyle/>
            <a:p>
              <a:pPr algn="ctr" defTabSz="1096645"/>
              <a:r>
                <a:rPr lang="en-CA" sz="1600" b="1" spc="604" dirty="0">
                  <a:solidFill>
                    <a:srgbClr val="0070C0"/>
                  </a:solidFill>
                  <a:latin typeface="+mn-ea"/>
                  <a:cs typeface="+mn-ea"/>
                </a:rPr>
                <a:t>DIRECTORY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-4154748" y="185507"/>
              <a:ext cx="1741962" cy="8245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96645"/>
              <a:r>
                <a:rPr lang="zh-CN" altLang="en-US" sz="4800" b="1" dirty="0">
                  <a:solidFill>
                    <a:srgbClr val="0070C0"/>
                  </a:solidFill>
                  <a:latin typeface="+mn-ea"/>
                  <a:cs typeface="+mn-ea"/>
                </a:rPr>
                <a:t>目  录</a:t>
              </a:r>
              <a:endParaRPr lang="en-CA" altLang="zh-CN" sz="4800" b="1" dirty="0">
                <a:solidFill>
                  <a:srgbClr val="0070C0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263" name="Group 4"/>
          <p:cNvGrpSpPr>
            <a:grpSpLocks noChangeAspect="1"/>
          </p:cNvGrpSpPr>
          <p:nvPr/>
        </p:nvGrpSpPr>
        <p:grpSpPr bwMode="auto">
          <a:xfrm>
            <a:off x="9855200" y="5980664"/>
            <a:ext cx="2336800" cy="439215"/>
            <a:chOff x="4057" y="2625"/>
            <a:chExt cx="1269" cy="273"/>
          </a:xfrm>
          <a:solidFill>
            <a:schemeClr val="bg1">
              <a:lumMod val="75000"/>
            </a:schemeClr>
          </a:solidFill>
        </p:grpSpPr>
        <p:sp>
          <p:nvSpPr>
            <p:cNvPr id="264" name="Freeform 6"/>
            <p:cNvSpPr>
              <a:spLocks noEditPoints="1"/>
            </p:cNvSpPr>
            <p:nvPr/>
          </p:nvSpPr>
          <p:spPr bwMode="auto">
            <a:xfrm>
              <a:off x="4289" y="2659"/>
              <a:ext cx="235" cy="232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142" y="18"/>
                </a:cxn>
                <a:cxn ang="0">
                  <a:pos x="235" y="25"/>
                </a:cxn>
                <a:cxn ang="0">
                  <a:pos x="221" y="232"/>
                </a:cxn>
                <a:cxn ang="0">
                  <a:pos x="193" y="189"/>
                </a:cxn>
                <a:cxn ang="0">
                  <a:pos x="126" y="232"/>
                </a:cxn>
                <a:cxn ang="0">
                  <a:pos x="235" y="25"/>
                </a:cxn>
                <a:cxn ang="0">
                  <a:pos x="221" y="157"/>
                </a:cxn>
                <a:cxn ang="0">
                  <a:pos x="191" y="136"/>
                </a:cxn>
                <a:cxn ang="0">
                  <a:pos x="191" y="125"/>
                </a:cxn>
                <a:cxn ang="0">
                  <a:pos x="221" y="103"/>
                </a:cxn>
                <a:cxn ang="0">
                  <a:pos x="191" y="125"/>
                </a:cxn>
                <a:cxn ang="0">
                  <a:pos x="221" y="91"/>
                </a:cxn>
                <a:cxn ang="0">
                  <a:pos x="191" y="69"/>
                </a:cxn>
                <a:cxn ang="0">
                  <a:pos x="191" y="59"/>
                </a:cxn>
                <a:cxn ang="0">
                  <a:pos x="221" y="37"/>
                </a:cxn>
                <a:cxn ang="0">
                  <a:pos x="191" y="59"/>
                </a:cxn>
                <a:cxn ang="0">
                  <a:pos x="170" y="157"/>
                </a:cxn>
                <a:cxn ang="0">
                  <a:pos x="140" y="136"/>
                </a:cxn>
                <a:cxn ang="0">
                  <a:pos x="140" y="125"/>
                </a:cxn>
                <a:cxn ang="0">
                  <a:pos x="170" y="103"/>
                </a:cxn>
                <a:cxn ang="0">
                  <a:pos x="140" y="125"/>
                </a:cxn>
                <a:cxn ang="0">
                  <a:pos x="170" y="91"/>
                </a:cxn>
                <a:cxn ang="0">
                  <a:pos x="140" y="69"/>
                </a:cxn>
                <a:cxn ang="0">
                  <a:pos x="140" y="59"/>
                </a:cxn>
                <a:cxn ang="0">
                  <a:pos x="170" y="37"/>
                </a:cxn>
                <a:cxn ang="0">
                  <a:pos x="140" y="59"/>
                </a:cxn>
                <a:cxn ang="0">
                  <a:pos x="94" y="80"/>
                </a:cxn>
                <a:cxn ang="0">
                  <a:pos x="16" y="61"/>
                </a:cxn>
                <a:cxn ang="0">
                  <a:pos x="112" y="86"/>
                </a:cxn>
                <a:cxn ang="0">
                  <a:pos x="96" y="232"/>
                </a:cxn>
                <a:cxn ang="0">
                  <a:pos x="69" y="189"/>
                </a:cxn>
                <a:cxn ang="0">
                  <a:pos x="0" y="232"/>
                </a:cxn>
                <a:cxn ang="0">
                  <a:pos x="112" y="86"/>
                </a:cxn>
                <a:cxn ang="0">
                  <a:pos x="96" y="157"/>
                </a:cxn>
                <a:cxn ang="0">
                  <a:pos x="66" y="136"/>
                </a:cxn>
                <a:cxn ang="0">
                  <a:pos x="66" y="125"/>
                </a:cxn>
                <a:cxn ang="0">
                  <a:pos x="96" y="103"/>
                </a:cxn>
                <a:cxn ang="0">
                  <a:pos x="66" y="125"/>
                </a:cxn>
                <a:cxn ang="0">
                  <a:pos x="44" y="157"/>
                </a:cxn>
                <a:cxn ang="0">
                  <a:pos x="16" y="136"/>
                </a:cxn>
                <a:cxn ang="0">
                  <a:pos x="16" y="125"/>
                </a:cxn>
                <a:cxn ang="0">
                  <a:pos x="44" y="103"/>
                </a:cxn>
                <a:cxn ang="0">
                  <a:pos x="16" y="125"/>
                </a:cxn>
              </a:cxnLst>
              <a:rect l="0" t="0" r="r" b="b"/>
              <a:pathLst>
                <a:path w="235" h="232">
                  <a:moveTo>
                    <a:pt x="142" y="0"/>
                  </a:moveTo>
                  <a:lnTo>
                    <a:pt x="220" y="0"/>
                  </a:lnTo>
                  <a:lnTo>
                    <a:pt x="220" y="18"/>
                  </a:lnTo>
                  <a:lnTo>
                    <a:pt x="142" y="18"/>
                  </a:lnTo>
                  <a:lnTo>
                    <a:pt x="142" y="0"/>
                  </a:lnTo>
                  <a:close/>
                  <a:moveTo>
                    <a:pt x="235" y="25"/>
                  </a:moveTo>
                  <a:lnTo>
                    <a:pt x="235" y="232"/>
                  </a:lnTo>
                  <a:lnTo>
                    <a:pt x="221" y="232"/>
                  </a:lnTo>
                  <a:lnTo>
                    <a:pt x="221" y="189"/>
                  </a:lnTo>
                  <a:lnTo>
                    <a:pt x="193" y="189"/>
                  </a:lnTo>
                  <a:lnTo>
                    <a:pt x="193" y="232"/>
                  </a:lnTo>
                  <a:lnTo>
                    <a:pt x="126" y="232"/>
                  </a:lnTo>
                  <a:lnTo>
                    <a:pt x="126" y="25"/>
                  </a:lnTo>
                  <a:lnTo>
                    <a:pt x="235" y="25"/>
                  </a:lnTo>
                  <a:close/>
                  <a:moveTo>
                    <a:pt x="191" y="157"/>
                  </a:moveTo>
                  <a:lnTo>
                    <a:pt x="221" y="157"/>
                  </a:lnTo>
                  <a:lnTo>
                    <a:pt x="221" y="136"/>
                  </a:lnTo>
                  <a:lnTo>
                    <a:pt x="191" y="136"/>
                  </a:lnTo>
                  <a:lnTo>
                    <a:pt x="191" y="157"/>
                  </a:lnTo>
                  <a:close/>
                  <a:moveTo>
                    <a:pt x="191" y="125"/>
                  </a:moveTo>
                  <a:lnTo>
                    <a:pt x="221" y="125"/>
                  </a:lnTo>
                  <a:lnTo>
                    <a:pt x="221" y="103"/>
                  </a:lnTo>
                  <a:lnTo>
                    <a:pt x="191" y="103"/>
                  </a:lnTo>
                  <a:lnTo>
                    <a:pt x="191" y="125"/>
                  </a:lnTo>
                  <a:close/>
                  <a:moveTo>
                    <a:pt x="191" y="91"/>
                  </a:moveTo>
                  <a:lnTo>
                    <a:pt x="221" y="91"/>
                  </a:lnTo>
                  <a:lnTo>
                    <a:pt x="221" y="69"/>
                  </a:lnTo>
                  <a:lnTo>
                    <a:pt x="191" y="69"/>
                  </a:lnTo>
                  <a:lnTo>
                    <a:pt x="191" y="91"/>
                  </a:lnTo>
                  <a:close/>
                  <a:moveTo>
                    <a:pt x="191" y="59"/>
                  </a:moveTo>
                  <a:lnTo>
                    <a:pt x="221" y="59"/>
                  </a:lnTo>
                  <a:lnTo>
                    <a:pt x="221" y="37"/>
                  </a:lnTo>
                  <a:lnTo>
                    <a:pt x="191" y="37"/>
                  </a:lnTo>
                  <a:lnTo>
                    <a:pt x="191" y="59"/>
                  </a:lnTo>
                  <a:close/>
                  <a:moveTo>
                    <a:pt x="140" y="157"/>
                  </a:moveTo>
                  <a:lnTo>
                    <a:pt x="170" y="157"/>
                  </a:lnTo>
                  <a:lnTo>
                    <a:pt x="170" y="136"/>
                  </a:lnTo>
                  <a:lnTo>
                    <a:pt x="140" y="136"/>
                  </a:lnTo>
                  <a:lnTo>
                    <a:pt x="140" y="157"/>
                  </a:lnTo>
                  <a:close/>
                  <a:moveTo>
                    <a:pt x="140" y="125"/>
                  </a:moveTo>
                  <a:lnTo>
                    <a:pt x="170" y="125"/>
                  </a:lnTo>
                  <a:lnTo>
                    <a:pt x="170" y="103"/>
                  </a:lnTo>
                  <a:lnTo>
                    <a:pt x="140" y="103"/>
                  </a:lnTo>
                  <a:lnTo>
                    <a:pt x="140" y="125"/>
                  </a:lnTo>
                  <a:close/>
                  <a:moveTo>
                    <a:pt x="140" y="91"/>
                  </a:moveTo>
                  <a:lnTo>
                    <a:pt x="170" y="91"/>
                  </a:lnTo>
                  <a:lnTo>
                    <a:pt x="170" y="69"/>
                  </a:lnTo>
                  <a:lnTo>
                    <a:pt x="140" y="69"/>
                  </a:lnTo>
                  <a:lnTo>
                    <a:pt x="140" y="91"/>
                  </a:lnTo>
                  <a:close/>
                  <a:moveTo>
                    <a:pt x="140" y="59"/>
                  </a:moveTo>
                  <a:lnTo>
                    <a:pt x="170" y="59"/>
                  </a:lnTo>
                  <a:lnTo>
                    <a:pt x="170" y="37"/>
                  </a:lnTo>
                  <a:lnTo>
                    <a:pt x="140" y="37"/>
                  </a:lnTo>
                  <a:lnTo>
                    <a:pt x="140" y="59"/>
                  </a:lnTo>
                  <a:close/>
                  <a:moveTo>
                    <a:pt x="16" y="80"/>
                  </a:moveTo>
                  <a:lnTo>
                    <a:pt x="94" y="80"/>
                  </a:lnTo>
                  <a:lnTo>
                    <a:pt x="94" y="61"/>
                  </a:lnTo>
                  <a:lnTo>
                    <a:pt x="16" y="61"/>
                  </a:lnTo>
                  <a:lnTo>
                    <a:pt x="16" y="80"/>
                  </a:lnTo>
                  <a:close/>
                  <a:moveTo>
                    <a:pt x="112" y="86"/>
                  </a:moveTo>
                  <a:lnTo>
                    <a:pt x="112" y="232"/>
                  </a:lnTo>
                  <a:lnTo>
                    <a:pt x="96" y="232"/>
                  </a:lnTo>
                  <a:lnTo>
                    <a:pt x="96" y="189"/>
                  </a:lnTo>
                  <a:lnTo>
                    <a:pt x="69" y="189"/>
                  </a:lnTo>
                  <a:lnTo>
                    <a:pt x="69" y="232"/>
                  </a:lnTo>
                  <a:lnTo>
                    <a:pt x="0" y="232"/>
                  </a:lnTo>
                  <a:lnTo>
                    <a:pt x="0" y="86"/>
                  </a:lnTo>
                  <a:lnTo>
                    <a:pt x="112" y="86"/>
                  </a:lnTo>
                  <a:close/>
                  <a:moveTo>
                    <a:pt x="66" y="157"/>
                  </a:moveTo>
                  <a:lnTo>
                    <a:pt x="96" y="157"/>
                  </a:lnTo>
                  <a:lnTo>
                    <a:pt x="96" y="136"/>
                  </a:lnTo>
                  <a:lnTo>
                    <a:pt x="66" y="136"/>
                  </a:lnTo>
                  <a:lnTo>
                    <a:pt x="66" y="157"/>
                  </a:lnTo>
                  <a:close/>
                  <a:moveTo>
                    <a:pt x="66" y="125"/>
                  </a:moveTo>
                  <a:lnTo>
                    <a:pt x="96" y="125"/>
                  </a:lnTo>
                  <a:lnTo>
                    <a:pt x="96" y="103"/>
                  </a:lnTo>
                  <a:lnTo>
                    <a:pt x="66" y="103"/>
                  </a:lnTo>
                  <a:lnTo>
                    <a:pt x="66" y="125"/>
                  </a:lnTo>
                  <a:close/>
                  <a:moveTo>
                    <a:pt x="16" y="157"/>
                  </a:moveTo>
                  <a:lnTo>
                    <a:pt x="44" y="157"/>
                  </a:lnTo>
                  <a:lnTo>
                    <a:pt x="44" y="136"/>
                  </a:lnTo>
                  <a:lnTo>
                    <a:pt x="16" y="136"/>
                  </a:lnTo>
                  <a:lnTo>
                    <a:pt x="16" y="157"/>
                  </a:lnTo>
                  <a:close/>
                  <a:moveTo>
                    <a:pt x="16" y="125"/>
                  </a:moveTo>
                  <a:lnTo>
                    <a:pt x="44" y="125"/>
                  </a:lnTo>
                  <a:lnTo>
                    <a:pt x="44" y="103"/>
                  </a:lnTo>
                  <a:lnTo>
                    <a:pt x="16" y="103"/>
                  </a:lnTo>
                  <a:lnTo>
                    <a:pt x="16" y="12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265" name="Freeform 7"/>
            <p:cNvSpPr>
              <a:spLocks noEditPoints="1"/>
            </p:cNvSpPr>
            <p:nvPr/>
          </p:nvSpPr>
          <p:spPr bwMode="auto">
            <a:xfrm>
              <a:off x="4958" y="2625"/>
              <a:ext cx="269" cy="266"/>
            </a:xfrm>
            <a:custGeom>
              <a:avLst/>
              <a:gdLst/>
              <a:ahLst/>
              <a:cxnLst>
                <a:cxn ang="0">
                  <a:pos x="18" y="21"/>
                </a:cxn>
                <a:cxn ang="0">
                  <a:pos x="108" y="0"/>
                </a:cxn>
                <a:cxn ang="0">
                  <a:pos x="126" y="29"/>
                </a:cxn>
                <a:cxn ang="0">
                  <a:pos x="48" y="266"/>
                </a:cxn>
                <a:cxn ang="0">
                  <a:pos x="16" y="216"/>
                </a:cxn>
                <a:cxn ang="0">
                  <a:pos x="0" y="266"/>
                </a:cxn>
                <a:cxn ang="0">
                  <a:pos x="126" y="29"/>
                </a:cxn>
                <a:cxn ang="0">
                  <a:pos x="16" y="155"/>
                </a:cxn>
                <a:cxn ang="0">
                  <a:pos x="51" y="180"/>
                </a:cxn>
                <a:cxn ang="0">
                  <a:pos x="51" y="118"/>
                </a:cxn>
                <a:cxn ang="0">
                  <a:pos x="16" y="143"/>
                </a:cxn>
                <a:cxn ang="0">
                  <a:pos x="51" y="118"/>
                </a:cxn>
                <a:cxn ang="0">
                  <a:pos x="16" y="80"/>
                </a:cxn>
                <a:cxn ang="0">
                  <a:pos x="51" y="105"/>
                </a:cxn>
                <a:cxn ang="0">
                  <a:pos x="51" y="43"/>
                </a:cxn>
                <a:cxn ang="0">
                  <a:pos x="16" y="68"/>
                </a:cxn>
                <a:cxn ang="0">
                  <a:pos x="51" y="43"/>
                </a:cxn>
                <a:cxn ang="0">
                  <a:pos x="74" y="155"/>
                </a:cxn>
                <a:cxn ang="0">
                  <a:pos x="108" y="180"/>
                </a:cxn>
                <a:cxn ang="0">
                  <a:pos x="108" y="118"/>
                </a:cxn>
                <a:cxn ang="0">
                  <a:pos x="74" y="143"/>
                </a:cxn>
                <a:cxn ang="0">
                  <a:pos x="108" y="118"/>
                </a:cxn>
                <a:cxn ang="0">
                  <a:pos x="74" y="80"/>
                </a:cxn>
                <a:cxn ang="0">
                  <a:pos x="108" y="105"/>
                </a:cxn>
                <a:cxn ang="0">
                  <a:pos x="108" y="43"/>
                </a:cxn>
                <a:cxn ang="0">
                  <a:pos x="74" y="68"/>
                </a:cxn>
                <a:cxn ang="0">
                  <a:pos x="108" y="43"/>
                </a:cxn>
                <a:cxn ang="0">
                  <a:pos x="161" y="70"/>
                </a:cxn>
                <a:cxn ang="0">
                  <a:pos x="251" y="91"/>
                </a:cxn>
                <a:cxn ang="0">
                  <a:pos x="269" y="98"/>
                </a:cxn>
                <a:cxn ang="0">
                  <a:pos x="191" y="266"/>
                </a:cxn>
                <a:cxn ang="0">
                  <a:pos x="159" y="216"/>
                </a:cxn>
                <a:cxn ang="0">
                  <a:pos x="143" y="266"/>
                </a:cxn>
                <a:cxn ang="0">
                  <a:pos x="269" y="98"/>
                </a:cxn>
                <a:cxn ang="0">
                  <a:pos x="159" y="155"/>
                </a:cxn>
                <a:cxn ang="0">
                  <a:pos x="195" y="180"/>
                </a:cxn>
                <a:cxn ang="0">
                  <a:pos x="195" y="118"/>
                </a:cxn>
                <a:cxn ang="0">
                  <a:pos x="159" y="143"/>
                </a:cxn>
                <a:cxn ang="0">
                  <a:pos x="195" y="118"/>
                </a:cxn>
                <a:cxn ang="0">
                  <a:pos x="218" y="155"/>
                </a:cxn>
                <a:cxn ang="0">
                  <a:pos x="251" y="180"/>
                </a:cxn>
                <a:cxn ang="0">
                  <a:pos x="251" y="118"/>
                </a:cxn>
                <a:cxn ang="0">
                  <a:pos x="218" y="143"/>
                </a:cxn>
                <a:cxn ang="0">
                  <a:pos x="251" y="118"/>
                </a:cxn>
              </a:cxnLst>
              <a:rect l="0" t="0" r="r" b="b"/>
              <a:pathLst>
                <a:path w="269" h="266">
                  <a:moveTo>
                    <a:pt x="108" y="21"/>
                  </a:moveTo>
                  <a:lnTo>
                    <a:pt x="18" y="21"/>
                  </a:lnTo>
                  <a:lnTo>
                    <a:pt x="18" y="0"/>
                  </a:lnTo>
                  <a:lnTo>
                    <a:pt x="108" y="0"/>
                  </a:lnTo>
                  <a:lnTo>
                    <a:pt x="108" y="21"/>
                  </a:lnTo>
                  <a:close/>
                  <a:moveTo>
                    <a:pt x="126" y="29"/>
                  </a:moveTo>
                  <a:lnTo>
                    <a:pt x="126" y="266"/>
                  </a:lnTo>
                  <a:lnTo>
                    <a:pt x="48" y="266"/>
                  </a:lnTo>
                  <a:lnTo>
                    <a:pt x="48" y="216"/>
                  </a:lnTo>
                  <a:lnTo>
                    <a:pt x="16" y="216"/>
                  </a:lnTo>
                  <a:lnTo>
                    <a:pt x="16" y="266"/>
                  </a:lnTo>
                  <a:lnTo>
                    <a:pt x="0" y="266"/>
                  </a:lnTo>
                  <a:lnTo>
                    <a:pt x="0" y="29"/>
                  </a:lnTo>
                  <a:lnTo>
                    <a:pt x="126" y="29"/>
                  </a:lnTo>
                  <a:close/>
                  <a:moveTo>
                    <a:pt x="51" y="155"/>
                  </a:moveTo>
                  <a:lnTo>
                    <a:pt x="16" y="155"/>
                  </a:lnTo>
                  <a:lnTo>
                    <a:pt x="16" y="180"/>
                  </a:lnTo>
                  <a:lnTo>
                    <a:pt x="51" y="180"/>
                  </a:lnTo>
                  <a:lnTo>
                    <a:pt x="51" y="155"/>
                  </a:lnTo>
                  <a:close/>
                  <a:moveTo>
                    <a:pt x="51" y="118"/>
                  </a:moveTo>
                  <a:lnTo>
                    <a:pt x="16" y="118"/>
                  </a:lnTo>
                  <a:lnTo>
                    <a:pt x="16" y="143"/>
                  </a:lnTo>
                  <a:lnTo>
                    <a:pt x="51" y="143"/>
                  </a:lnTo>
                  <a:lnTo>
                    <a:pt x="51" y="118"/>
                  </a:lnTo>
                  <a:close/>
                  <a:moveTo>
                    <a:pt x="51" y="80"/>
                  </a:moveTo>
                  <a:lnTo>
                    <a:pt x="16" y="80"/>
                  </a:lnTo>
                  <a:lnTo>
                    <a:pt x="16" y="105"/>
                  </a:lnTo>
                  <a:lnTo>
                    <a:pt x="51" y="105"/>
                  </a:lnTo>
                  <a:lnTo>
                    <a:pt x="51" y="80"/>
                  </a:lnTo>
                  <a:close/>
                  <a:moveTo>
                    <a:pt x="51" y="43"/>
                  </a:moveTo>
                  <a:lnTo>
                    <a:pt x="16" y="43"/>
                  </a:lnTo>
                  <a:lnTo>
                    <a:pt x="16" y="68"/>
                  </a:lnTo>
                  <a:lnTo>
                    <a:pt x="51" y="68"/>
                  </a:lnTo>
                  <a:lnTo>
                    <a:pt x="51" y="43"/>
                  </a:lnTo>
                  <a:close/>
                  <a:moveTo>
                    <a:pt x="108" y="155"/>
                  </a:moveTo>
                  <a:lnTo>
                    <a:pt x="74" y="155"/>
                  </a:lnTo>
                  <a:lnTo>
                    <a:pt x="74" y="180"/>
                  </a:lnTo>
                  <a:lnTo>
                    <a:pt x="108" y="180"/>
                  </a:lnTo>
                  <a:lnTo>
                    <a:pt x="108" y="155"/>
                  </a:lnTo>
                  <a:close/>
                  <a:moveTo>
                    <a:pt x="108" y="118"/>
                  </a:moveTo>
                  <a:lnTo>
                    <a:pt x="74" y="118"/>
                  </a:lnTo>
                  <a:lnTo>
                    <a:pt x="74" y="143"/>
                  </a:lnTo>
                  <a:lnTo>
                    <a:pt x="108" y="143"/>
                  </a:lnTo>
                  <a:lnTo>
                    <a:pt x="108" y="118"/>
                  </a:lnTo>
                  <a:close/>
                  <a:moveTo>
                    <a:pt x="108" y="80"/>
                  </a:moveTo>
                  <a:lnTo>
                    <a:pt x="74" y="80"/>
                  </a:lnTo>
                  <a:lnTo>
                    <a:pt x="74" y="105"/>
                  </a:lnTo>
                  <a:lnTo>
                    <a:pt x="108" y="105"/>
                  </a:lnTo>
                  <a:lnTo>
                    <a:pt x="108" y="80"/>
                  </a:lnTo>
                  <a:close/>
                  <a:moveTo>
                    <a:pt x="108" y="43"/>
                  </a:moveTo>
                  <a:lnTo>
                    <a:pt x="74" y="43"/>
                  </a:lnTo>
                  <a:lnTo>
                    <a:pt x="74" y="68"/>
                  </a:lnTo>
                  <a:lnTo>
                    <a:pt x="108" y="68"/>
                  </a:lnTo>
                  <a:lnTo>
                    <a:pt x="108" y="43"/>
                  </a:lnTo>
                  <a:close/>
                  <a:moveTo>
                    <a:pt x="251" y="70"/>
                  </a:moveTo>
                  <a:lnTo>
                    <a:pt x="161" y="70"/>
                  </a:lnTo>
                  <a:lnTo>
                    <a:pt x="161" y="91"/>
                  </a:lnTo>
                  <a:lnTo>
                    <a:pt x="251" y="91"/>
                  </a:lnTo>
                  <a:lnTo>
                    <a:pt x="251" y="70"/>
                  </a:lnTo>
                  <a:close/>
                  <a:moveTo>
                    <a:pt x="269" y="98"/>
                  </a:moveTo>
                  <a:lnTo>
                    <a:pt x="269" y="266"/>
                  </a:lnTo>
                  <a:lnTo>
                    <a:pt x="191" y="266"/>
                  </a:lnTo>
                  <a:lnTo>
                    <a:pt x="191" y="216"/>
                  </a:lnTo>
                  <a:lnTo>
                    <a:pt x="159" y="216"/>
                  </a:lnTo>
                  <a:lnTo>
                    <a:pt x="159" y="266"/>
                  </a:lnTo>
                  <a:lnTo>
                    <a:pt x="143" y="266"/>
                  </a:lnTo>
                  <a:lnTo>
                    <a:pt x="143" y="98"/>
                  </a:lnTo>
                  <a:lnTo>
                    <a:pt x="269" y="98"/>
                  </a:lnTo>
                  <a:close/>
                  <a:moveTo>
                    <a:pt x="195" y="155"/>
                  </a:moveTo>
                  <a:lnTo>
                    <a:pt x="159" y="155"/>
                  </a:lnTo>
                  <a:lnTo>
                    <a:pt x="159" y="180"/>
                  </a:lnTo>
                  <a:lnTo>
                    <a:pt x="195" y="180"/>
                  </a:lnTo>
                  <a:lnTo>
                    <a:pt x="195" y="155"/>
                  </a:lnTo>
                  <a:close/>
                  <a:moveTo>
                    <a:pt x="195" y="118"/>
                  </a:moveTo>
                  <a:lnTo>
                    <a:pt x="159" y="118"/>
                  </a:lnTo>
                  <a:lnTo>
                    <a:pt x="159" y="143"/>
                  </a:lnTo>
                  <a:lnTo>
                    <a:pt x="195" y="143"/>
                  </a:lnTo>
                  <a:lnTo>
                    <a:pt x="195" y="118"/>
                  </a:lnTo>
                  <a:close/>
                  <a:moveTo>
                    <a:pt x="251" y="155"/>
                  </a:moveTo>
                  <a:lnTo>
                    <a:pt x="218" y="155"/>
                  </a:lnTo>
                  <a:lnTo>
                    <a:pt x="218" y="180"/>
                  </a:lnTo>
                  <a:lnTo>
                    <a:pt x="251" y="180"/>
                  </a:lnTo>
                  <a:lnTo>
                    <a:pt x="251" y="155"/>
                  </a:lnTo>
                  <a:close/>
                  <a:moveTo>
                    <a:pt x="251" y="118"/>
                  </a:moveTo>
                  <a:lnTo>
                    <a:pt x="218" y="118"/>
                  </a:lnTo>
                  <a:lnTo>
                    <a:pt x="218" y="143"/>
                  </a:lnTo>
                  <a:lnTo>
                    <a:pt x="251" y="143"/>
                  </a:lnTo>
                  <a:lnTo>
                    <a:pt x="251" y="1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266" name="Freeform 8"/>
            <p:cNvSpPr>
              <a:spLocks noEditPoints="1"/>
            </p:cNvSpPr>
            <p:nvPr/>
          </p:nvSpPr>
          <p:spPr bwMode="auto">
            <a:xfrm>
              <a:off x="4914" y="2821"/>
              <a:ext cx="67" cy="68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1" y="6"/>
                </a:cxn>
                <a:cxn ang="0">
                  <a:pos x="67" y="7"/>
                </a:cxn>
                <a:cxn ang="0">
                  <a:pos x="64" y="68"/>
                </a:cxn>
                <a:cxn ang="0">
                  <a:pos x="55" y="56"/>
                </a:cxn>
                <a:cxn ang="0">
                  <a:pos x="35" y="68"/>
                </a:cxn>
                <a:cxn ang="0">
                  <a:pos x="67" y="7"/>
                </a:cxn>
                <a:cxn ang="0">
                  <a:pos x="64" y="47"/>
                </a:cxn>
                <a:cxn ang="0">
                  <a:pos x="55" y="40"/>
                </a:cxn>
                <a:cxn ang="0">
                  <a:pos x="55" y="36"/>
                </a:cxn>
                <a:cxn ang="0">
                  <a:pos x="64" y="31"/>
                </a:cxn>
                <a:cxn ang="0">
                  <a:pos x="55" y="36"/>
                </a:cxn>
                <a:cxn ang="0">
                  <a:pos x="64" y="27"/>
                </a:cxn>
                <a:cxn ang="0">
                  <a:pos x="55" y="22"/>
                </a:cxn>
                <a:cxn ang="0">
                  <a:pos x="55" y="18"/>
                </a:cxn>
                <a:cxn ang="0">
                  <a:pos x="64" y="11"/>
                </a:cxn>
                <a:cxn ang="0">
                  <a:pos x="55" y="18"/>
                </a:cxn>
                <a:cxn ang="0">
                  <a:pos x="49" y="47"/>
                </a:cxn>
                <a:cxn ang="0">
                  <a:pos x="41" y="40"/>
                </a:cxn>
                <a:cxn ang="0">
                  <a:pos x="41" y="36"/>
                </a:cxn>
                <a:cxn ang="0">
                  <a:pos x="49" y="31"/>
                </a:cxn>
                <a:cxn ang="0">
                  <a:pos x="41" y="36"/>
                </a:cxn>
                <a:cxn ang="0">
                  <a:pos x="49" y="27"/>
                </a:cxn>
                <a:cxn ang="0">
                  <a:pos x="41" y="22"/>
                </a:cxn>
                <a:cxn ang="0">
                  <a:pos x="41" y="18"/>
                </a:cxn>
                <a:cxn ang="0">
                  <a:pos x="49" y="11"/>
                </a:cxn>
                <a:cxn ang="0">
                  <a:pos x="41" y="18"/>
                </a:cxn>
                <a:cxn ang="0">
                  <a:pos x="26" y="23"/>
                </a:cxn>
                <a:cxn ang="0">
                  <a:pos x="5" y="18"/>
                </a:cxn>
                <a:cxn ang="0">
                  <a:pos x="32" y="25"/>
                </a:cxn>
                <a:cxn ang="0">
                  <a:pos x="26" y="68"/>
                </a:cxn>
                <a:cxn ang="0">
                  <a:pos x="19" y="56"/>
                </a:cxn>
                <a:cxn ang="0">
                  <a:pos x="0" y="68"/>
                </a:cxn>
                <a:cxn ang="0">
                  <a:pos x="32" y="25"/>
                </a:cxn>
                <a:cxn ang="0">
                  <a:pos x="26" y="47"/>
                </a:cxn>
                <a:cxn ang="0">
                  <a:pos x="19" y="40"/>
                </a:cxn>
                <a:cxn ang="0">
                  <a:pos x="19" y="36"/>
                </a:cxn>
                <a:cxn ang="0">
                  <a:pos x="26" y="31"/>
                </a:cxn>
                <a:cxn ang="0">
                  <a:pos x="19" y="36"/>
                </a:cxn>
                <a:cxn ang="0">
                  <a:pos x="12" y="47"/>
                </a:cxn>
                <a:cxn ang="0">
                  <a:pos x="3" y="40"/>
                </a:cxn>
                <a:cxn ang="0">
                  <a:pos x="3" y="36"/>
                </a:cxn>
                <a:cxn ang="0">
                  <a:pos x="12" y="31"/>
                </a:cxn>
                <a:cxn ang="0">
                  <a:pos x="3" y="36"/>
                </a:cxn>
              </a:cxnLst>
              <a:rect l="0" t="0" r="r" b="b"/>
              <a:pathLst>
                <a:path w="67" h="68">
                  <a:moveTo>
                    <a:pt x="41" y="0"/>
                  </a:moveTo>
                  <a:lnTo>
                    <a:pt x="64" y="0"/>
                  </a:lnTo>
                  <a:lnTo>
                    <a:pt x="64" y="6"/>
                  </a:lnTo>
                  <a:lnTo>
                    <a:pt x="41" y="6"/>
                  </a:lnTo>
                  <a:lnTo>
                    <a:pt x="41" y="0"/>
                  </a:lnTo>
                  <a:close/>
                  <a:moveTo>
                    <a:pt x="67" y="7"/>
                  </a:moveTo>
                  <a:lnTo>
                    <a:pt x="67" y="68"/>
                  </a:lnTo>
                  <a:lnTo>
                    <a:pt x="64" y="68"/>
                  </a:lnTo>
                  <a:lnTo>
                    <a:pt x="64" y="56"/>
                  </a:lnTo>
                  <a:lnTo>
                    <a:pt x="55" y="56"/>
                  </a:lnTo>
                  <a:lnTo>
                    <a:pt x="55" y="68"/>
                  </a:lnTo>
                  <a:lnTo>
                    <a:pt x="35" y="68"/>
                  </a:lnTo>
                  <a:lnTo>
                    <a:pt x="35" y="7"/>
                  </a:lnTo>
                  <a:lnTo>
                    <a:pt x="67" y="7"/>
                  </a:lnTo>
                  <a:close/>
                  <a:moveTo>
                    <a:pt x="55" y="47"/>
                  </a:moveTo>
                  <a:lnTo>
                    <a:pt x="64" y="47"/>
                  </a:lnTo>
                  <a:lnTo>
                    <a:pt x="64" y="40"/>
                  </a:lnTo>
                  <a:lnTo>
                    <a:pt x="55" y="40"/>
                  </a:lnTo>
                  <a:lnTo>
                    <a:pt x="55" y="47"/>
                  </a:lnTo>
                  <a:close/>
                  <a:moveTo>
                    <a:pt x="55" y="36"/>
                  </a:moveTo>
                  <a:lnTo>
                    <a:pt x="64" y="36"/>
                  </a:lnTo>
                  <a:lnTo>
                    <a:pt x="64" y="31"/>
                  </a:lnTo>
                  <a:lnTo>
                    <a:pt x="55" y="31"/>
                  </a:lnTo>
                  <a:lnTo>
                    <a:pt x="55" y="36"/>
                  </a:lnTo>
                  <a:close/>
                  <a:moveTo>
                    <a:pt x="55" y="27"/>
                  </a:moveTo>
                  <a:lnTo>
                    <a:pt x="64" y="27"/>
                  </a:lnTo>
                  <a:lnTo>
                    <a:pt x="64" y="22"/>
                  </a:lnTo>
                  <a:lnTo>
                    <a:pt x="55" y="22"/>
                  </a:lnTo>
                  <a:lnTo>
                    <a:pt x="55" y="27"/>
                  </a:lnTo>
                  <a:close/>
                  <a:moveTo>
                    <a:pt x="55" y="18"/>
                  </a:moveTo>
                  <a:lnTo>
                    <a:pt x="64" y="18"/>
                  </a:lnTo>
                  <a:lnTo>
                    <a:pt x="64" y="11"/>
                  </a:lnTo>
                  <a:lnTo>
                    <a:pt x="55" y="11"/>
                  </a:lnTo>
                  <a:lnTo>
                    <a:pt x="55" y="18"/>
                  </a:lnTo>
                  <a:close/>
                  <a:moveTo>
                    <a:pt x="41" y="47"/>
                  </a:moveTo>
                  <a:lnTo>
                    <a:pt x="49" y="47"/>
                  </a:lnTo>
                  <a:lnTo>
                    <a:pt x="49" y="40"/>
                  </a:lnTo>
                  <a:lnTo>
                    <a:pt x="41" y="40"/>
                  </a:lnTo>
                  <a:lnTo>
                    <a:pt x="41" y="47"/>
                  </a:lnTo>
                  <a:close/>
                  <a:moveTo>
                    <a:pt x="41" y="36"/>
                  </a:moveTo>
                  <a:lnTo>
                    <a:pt x="49" y="36"/>
                  </a:lnTo>
                  <a:lnTo>
                    <a:pt x="49" y="31"/>
                  </a:lnTo>
                  <a:lnTo>
                    <a:pt x="41" y="31"/>
                  </a:lnTo>
                  <a:lnTo>
                    <a:pt x="41" y="36"/>
                  </a:lnTo>
                  <a:close/>
                  <a:moveTo>
                    <a:pt x="41" y="27"/>
                  </a:moveTo>
                  <a:lnTo>
                    <a:pt x="49" y="27"/>
                  </a:lnTo>
                  <a:lnTo>
                    <a:pt x="49" y="22"/>
                  </a:lnTo>
                  <a:lnTo>
                    <a:pt x="41" y="22"/>
                  </a:lnTo>
                  <a:lnTo>
                    <a:pt x="41" y="27"/>
                  </a:lnTo>
                  <a:close/>
                  <a:moveTo>
                    <a:pt x="41" y="18"/>
                  </a:moveTo>
                  <a:lnTo>
                    <a:pt x="49" y="18"/>
                  </a:lnTo>
                  <a:lnTo>
                    <a:pt x="49" y="11"/>
                  </a:lnTo>
                  <a:lnTo>
                    <a:pt x="41" y="11"/>
                  </a:lnTo>
                  <a:lnTo>
                    <a:pt x="41" y="18"/>
                  </a:lnTo>
                  <a:close/>
                  <a:moveTo>
                    <a:pt x="5" y="23"/>
                  </a:moveTo>
                  <a:lnTo>
                    <a:pt x="26" y="23"/>
                  </a:lnTo>
                  <a:lnTo>
                    <a:pt x="26" y="18"/>
                  </a:lnTo>
                  <a:lnTo>
                    <a:pt x="5" y="18"/>
                  </a:lnTo>
                  <a:lnTo>
                    <a:pt x="5" y="23"/>
                  </a:lnTo>
                  <a:close/>
                  <a:moveTo>
                    <a:pt x="32" y="25"/>
                  </a:moveTo>
                  <a:lnTo>
                    <a:pt x="32" y="68"/>
                  </a:lnTo>
                  <a:lnTo>
                    <a:pt x="26" y="68"/>
                  </a:lnTo>
                  <a:lnTo>
                    <a:pt x="26" y="56"/>
                  </a:lnTo>
                  <a:lnTo>
                    <a:pt x="19" y="56"/>
                  </a:lnTo>
                  <a:lnTo>
                    <a:pt x="19" y="68"/>
                  </a:lnTo>
                  <a:lnTo>
                    <a:pt x="0" y="68"/>
                  </a:lnTo>
                  <a:lnTo>
                    <a:pt x="0" y="25"/>
                  </a:lnTo>
                  <a:lnTo>
                    <a:pt x="32" y="25"/>
                  </a:lnTo>
                  <a:close/>
                  <a:moveTo>
                    <a:pt x="19" y="47"/>
                  </a:moveTo>
                  <a:lnTo>
                    <a:pt x="26" y="47"/>
                  </a:lnTo>
                  <a:lnTo>
                    <a:pt x="26" y="40"/>
                  </a:lnTo>
                  <a:lnTo>
                    <a:pt x="19" y="40"/>
                  </a:lnTo>
                  <a:lnTo>
                    <a:pt x="19" y="47"/>
                  </a:lnTo>
                  <a:close/>
                  <a:moveTo>
                    <a:pt x="19" y="36"/>
                  </a:moveTo>
                  <a:lnTo>
                    <a:pt x="26" y="36"/>
                  </a:lnTo>
                  <a:lnTo>
                    <a:pt x="26" y="31"/>
                  </a:lnTo>
                  <a:lnTo>
                    <a:pt x="19" y="31"/>
                  </a:lnTo>
                  <a:lnTo>
                    <a:pt x="19" y="36"/>
                  </a:lnTo>
                  <a:close/>
                  <a:moveTo>
                    <a:pt x="3" y="47"/>
                  </a:moveTo>
                  <a:lnTo>
                    <a:pt x="12" y="47"/>
                  </a:lnTo>
                  <a:lnTo>
                    <a:pt x="12" y="40"/>
                  </a:lnTo>
                  <a:lnTo>
                    <a:pt x="3" y="40"/>
                  </a:lnTo>
                  <a:lnTo>
                    <a:pt x="3" y="47"/>
                  </a:lnTo>
                  <a:close/>
                  <a:moveTo>
                    <a:pt x="3" y="36"/>
                  </a:moveTo>
                  <a:lnTo>
                    <a:pt x="12" y="36"/>
                  </a:lnTo>
                  <a:lnTo>
                    <a:pt x="12" y="31"/>
                  </a:lnTo>
                  <a:lnTo>
                    <a:pt x="3" y="31"/>
                  </a:lnTo>
                  <a:lnTo>
                    <a:pt x="3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267" name="Freeform 9"/>
            <p:cNvSpPr>
              <a:spLocks noEditPoints="1"/>
            </p:cNvSpPr>
            <p:nvPr/>
          </p:nvSpPr>
          <p:spPr bwMode="auto">
            <a:xfrm>
              <a:off x="4995" y="2746"/>
              <a:ext cx="142" cy="143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85" y="13"/>
                </a:cxn>
                <a:cxn ang="0">
                  <a:pos x="142" y="16"/>
                </a:cxn>
                <a:cxn ang="0">
                  <a:pos x="133" y="143"/>
                </a:cxn>
                <a:cxn ang="0">
                  <a:pos x="117" y="116"/>
                </a:cxn>
                <a:cxn ang="0">
                  <a:pos x="75" y="143"/>
                </a:cxn>
                <a:cxn ang="0">
                  <a:pos x="142" y="16"/>
                </a:cxn>
                <a:cxn ang="0">
                  <a:pos x="133" y="97"/>
                </a:cxn>
                <a:cxn ang="0">
                  <a:pos x="115" y="84"/>
                </a:cxn>
                <a:cxn ang="0">
                  <a:pos x="115" y="77"/>
                </a:cxn>
                <a:cxn ang="0">
                  <a:pos x="133" y="65"/>
                </a:cxn>
                <a:cxn ang="0">
                  <a:pos x="115" y="77"/>
                </a:cxn>
                <a:cxn ang="0">
                  <a:pos x="133" y="57"/>
                </a:cxn>
                <a:cxn ang="0">
                  <a:pos x="115" y="43"/>
                </a:cxn>
                <a:cxn ang="0">
                  <a:pos x="115" y="36"/>
                </a:cxn>
                <a:cxn ang="0">
                  <a:pos x="133" y="24"/>
                </a:cxn>
                <a:cxn ang="0">
                  <a:pos x="115" y="36"/>
                </a:cxn>
                <a:cxn ang="0">
                  <a:pos x="103" y="97"/>
                </a:cxn>
                <a:cxn ang="0">
                  <a:pos x="85" y="84"/>
                </a:cxn>
                <a:cxn ang="0">
                  <a:pos x="85" y="77"/>
                </a:cxn>
                <a:cxn ang="0">
                  <a:pos x="103" y="65"/>
                </a:cxn>
                <a:cxn ang="0">
                  <a:pos x="85" y="77"/>
                </a:cxn>
                <a:cxn ang="0">
                  <a:pos x="103" y="57"/>
                </a:cxn>
                <a:cxn ang="0">
                  <a:pos x="85" y="43"/>
                </a:cxn>
                <a:cxn ang="0">
                  <a:pos x="85" y="36"/>
                </a:cxn>
                <a:cxn ang="0">
                  <a:pos x="103" y="24"/>
                </a:cxn>
                <a:cxn ang="0">
                  <a:pos x="85" y="36"/>
                </a:cxn>
                <a:cxn ang="0">
                  <a:pos x="57" y="50"/>
                </a:cxn>
                <a:cxn ang="0">
                  <a:pos x="9" y="38"/>
                </a:cxn>
                <a:cxn ang="0">
                  <a:pos x="66" y="54"/>
                </a:cxn>
                <a:cxn ang="0">
                  <a:pos x="57" y="143"/>
                </a:cxn>
                <a:cxn ang="0">
                  <a:pos x="41" y="116"/>
                </a:cxn>
                <a:cxn ang="0">
                  <a:pos x="0" y="143"/>
                </a:cxn>
                <a:cxn ang="0">
                  <a:pos x="66" y="54"/>
                </a:cxn>
                <a:cxn ang="0">
                  <a:pos x="57" y="97"/>
                </a:cxn>
                <a:cxn ang="0">
                  <a:pos x="39" y="84"/>
                </a:cxn>
                <a:cxn ang="0">
                  <a:pos x="39" y="77"/>
                </a:cxn>
                <a:cxn ang="0">
                  <a:pos x="57" y="65"/>
                </a:cxn>
                <a:cxn ang="0">
                  <a:pos x="39" y="77"/>
                </a:cxn>
                <a:cxn ang="0">
                  <a:pos x="27" y="97"/>
                </a:cxn>
                <a:cxn ang="0">
                  <a:pos x="9" y="84"/>
                </a:cxn>
                <a:cxn ang="0">
                  <a:pos x="9" y="77"/>
                </a:cxn>
                <a:cxn ang="0">
                  <a:pos x="27" y="65"/>
                </a:cxn>
                <a:cxn ang="0">
                  <a:pos x="9" y="77"/>
                </a:cxn>
              </a:cxnLst>
              <a:rect l="0" t="0" r="r" b="b"/>
              <a:pathLst>
                <a:path w="142" h="143">
                  <a:moveTo>
                    <a:pt x="85" y="0"/>
                  </a:moveTo>
                  <a:lnTo>
                    <a:pt x="133" y="0"/>
                  </a:lnTo>
                  <a:lnTo>
                    <a:pt x="133" y="13"/>
                  </a:lnTo>
                  <a:lnTo>
                    <a:pt x="85" y="13"/>
                  </a:lnTo>
                  <a:lnTo>
                    <a:pt x="85" y="0"/>
                  </a:lnTo>
                  <a:close/>
                  <a:moveTo>
                    <a:pt x="142" y="16"/>
                  </a:moveTo>
                  <a:lnTo>
                    <a:pt x="142" y="143"/>
                  </a:lnTo>
                  <a:lnTo>
                    <a:pt x="133" y="143"/>
                  </a:lnTo>
                  <a:lnTo>
                    <a:pt x="133" y="116"/>
                  </a:lnTo>
                  <a:lnTo>
                    <a:pt x="117" y="116"/>
                  </a:lnTo>
                  <a:lnTo>
                    <a:pt x="117" y="143"/>
                  </a:lnTo>
                  <a:lnTo>
                    <a:pt x="75" y="143"/>
                  </a:lnTo>
                  <a:lnTo>
                    <a:pt x="75" y="16"/>
                  </a:lnTo>
                  <a:lnTo>
                    <a:pt x="142" y="16"/>
                  </a:lnTo>
                  <a:close/>
                  <a:moveTo>
                    <a:pt x="115" y="97"/>
                  </a:moveTo>
                  <a:lnTo>
                    <a:pt x="133" y="97"/>
                  </a:lnTo>
                  <a:lnTo>
                    <a:pt x="133" y="84"/>
                  </a:lnTo>
                  <a:lnTo>
                    <a:pt x="115" y="84"/>
                  </a:lnTo>
                  <a:lnTo>
                    <a:pt x="115" y="97"/>
                  </a:lnTo>
                  <a:close/>
                  <a:moveTo>
                    <a:pt x="115" y="77"/>
                  </a:moveTo>
                  <a:lnTo>
                    <a:pt x="133" y="77"/>
                  </a:lnTo>
                  <a:lnTo>
                    <a:pt x="133" y="65"/>
                  </a:lnTo>
                  <a:lnTo>
                    <a:pt x="115" y="65"/>
                  </a:lnTo>
                  <a:lnTo>
                    <a:pt x="115" y="77"/>
                  </a:lnTo>
                  <a:close/>
                  <a:moveTo>
                    <a:pt x="115" y="57"/>
                  </a:moveTo>
                  <a:lnTo>
                    <a:pt x="133" y="57"/>
                  </a:lnTo>
                  <a:lnTo>
                    <a:pt x="133" y="43"/>
                  </a:lnTo>
                  <a:lnTo>
                    <a:pt x="115" y="43"/>
                  </a:lnTo>
                  <a:lnTo>
                    <a:pt x="115" y="57"/>
                  </a:lnTo>
                  <a:close/>
                  <a:moveTo>
                    <a:pt x="115" y="36"/>
                  </a:moveTo>
                  <a:lnTo>
                    <a:pt x="133" y="36"/>
                  </a:lnTo>
                  <a:lnTo>
                    <a:pt x="133" y="24"/>
                  </a:lnTo>
                  <a:lnTo>
                    <a:pt x="115" y="24"/>
                  </a:lnTo>
                  <a:lnTo>
                    <a:pt x="115" y="36"/>
                  </a:lnTo>
                  <a:close/>
                  <a:moveTo>
                    <a:pt x="85" y="97"/>
                  </a:moveTo>
                  <a:lnTo>
                    <a:pt x="103" y="97"/>
                  </a:lnTo>
                  <a:lnTo>
                    <a:pt x="103" y="84"/>
                  </a:lnTo>
                  <a:lnTo>
                    <a:pt x="85" y="84"/>
                  </a:lnTo>
                  <a:lnTo>
                    <a:pt x="85" y="97"/>
                  </a:lnTo>
                  <a:close/>
                  <a:moveTo>
                    <a:pt x="85" y="77"/>
                  </a:moveTo>
                  <a:lnTo>
                    <a:pt x="103" y="77"/>
                  </a:lnTo>
                  <a:lnTo>
                    <a:pt x="103" y="65"/>
                  </a:lnTo>
                  <a:lnTo>
                    <a:pt x="85" y="65"/>
                  </a:lnTo>
                  <a:lnTo>
                    <a:pt x="85" y="77"/>
                  </a:lnTo>
                  <a:close/>
                  <a:moveTo>
                    <a:pt x="85" y="57"/>
                  </a:moveTo>
                  <a:lnTo>
                    <a:pt x="103" y="57"/>
                  </a:lnTo>
                  <a:lnTo>
                    <a:pt x="103" y="43"/>
                  </a:lnTo>
                  <a:lnTo>
                    <a:pt x="85" y="43"/>
                  </a:lnTo>
                  <a:lnTo>
                    <a:pt x="85" y="57"/>
                  </a:lnTo>
                  <a:close/>
                  <a:moveTo>
                    <a:pt x="85" y="36"/>
                  </a:moveTo>
                  <a:lnTo>
                    <a:pt x="103" y="36"/>
                  </a:lnTo>
                  <a:lnTo>
                    <a:pt x="103" y="24"/>
                  </a:lnTo>
                  <a:lnTo>
                    <a:pt x="85" y="24"/>
                  </a:lnTo>
                  <a:lnTo>
                    <a:pt x="85" y="36"/>
                  </a:lnTo>
                  <a:close/>
                  <a:moveTo>
                    <a:pt x="9" y="50"/>
                  </a:moveTo>
                  <a:lnTo>
                    <a:pt x="57" y="50"/>
                  </a:lnTo>
                  <a:lnTo>
                    <a:pt x="57" y="38"/>
                  </a:lnTo>
                  <a:lnTo>
                    <a:pt x="9" y="38"/>
                  </a:lnTo>
                  <a:lnTo>
                    <a:pt x="9" y="50"/>
                  </a:lnTo>
                  <a:close/>
                  <a:moveTo>
                    <a:pt x="66" y="54"/>
                  </a:moveTo>
                  <a:lnTo>
                    <a:pt x="66" y="143"/>
                  </a:lnTo>
                  <a:lnTo>
                    <a:pt x="57" y="143"/>
                  </a:lnTo>
                  <a:lnTo>
                    <a:pt x="57" y="116"/>
                  </a:lnTo>
                  <a:lnTo>
                    <a:pt x="41" y="116"/>
                  </a:lnTo>
                  <a:lnTo>
                    <a:pt x="41" y="143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66" y="54"/>
                  </a:lnTo>
                  <a:close/>
                  <a:moveTo>
                    <a:pt x="39" y="97"/>
                  </a:moveTo>
                  <a:lnTo>
                    <a:pt x="57" y="97"/>
                  </a:lnTo>
                  <a:lnTo>
                    <a:pt x="57" y="84"/>
                  </a:lnTo>
                  <a:lnTo>
                    <a:pt x="39" y="84"/>
                  </a:lnTo>
                  <a:lnTo>
                    <a:pt x="39" y="97"/>
                  </a:lnTo>
                  <a:close/>
                  <a:moveTo>
                    <a:pt x="39" y="77"/>
                  </a:moveTo>
                  <a:lnTo>
                    <a:pt x="57" y="77"/>
                  </a:lnTo>
                  <a:lnTo>
                    <a:pt x="57" y="65"/>
                  </a:lnTo>
                  <a:lnTo>
                    <a:pt x="39" y="65"/>
                  </a:lnTo>
                  <a:lnTo>
                    <a:pt x="39" y="77"/>
                  </a:lnTo>
                  <a:close/>
                  <a:moveTo>
                    <a:pt x="9" y="97"/>
                  </a:moveTo>
                  <a:lnTo>
                    <a:pt x="27" y="97"/>
                  </a:lnTo>
                  <a:lnTo>
                    <a:pt x="27" y="84"/>
                  </a:lnTo>
                  <a:lnTo>
                    <a:pt x="9" y="84"/>
                  </a:lnTo>
                  <a:lnTo>
                    <a:pt x="9" y="97"/>
                  </a:lnTo>
                  <a:close/>
                  <a:moveTo>
                    <a:pt x="9" y="77"/>
                  </a:moveTo>
                  <a:lnTo>
                    <a:pt x="27" y="77"/>
                  </a:lnTo>
                  <a:lnTo>
                    <a:pt x="27" y="65"/>
                  </a:lnTo>
                  <a:lnTo>
                    <a:pt x="9" y="65"/>
                  </a:lnTo>
                  <a:lnTo>
                    <a:pt x="9" y="7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268" name="Freeform 10"/>
            <p:cNvSpPr>
              <a:spLocks noEditPoints="1"/>
            </p:cNvSpPr>
            <p:nvPr/>
          </p:nvSpPr>
          <p:spPr bwMode="auto">
            <a:xfrm>
              <a:off x="5149" y="2787"/>
              <a:ext cx="103" cy="10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2" y="9"/>
                </a:cxn>
                <a:cxn ang="0">
                  <a:pos x="103" y="11"/>
                </a:cxn>
                <a:cxn ang="0">
                  <a:pos x="96" y="102"/>
                </a:cxn>
                <a:cxn ang="0">
                  <a:pos x="85" y="82"/>
                </a:cxn>
                <a:cxn ang="0">
                  <a:pos x="55" y="102"/>
                </a:cxn>
                <a:cxn ang="0">
                  <a:pos x="103" y="11"/>
                </a:cxn>
                <a:cxn ang="0">
                  <a:pos x="96" y="70"/>
                </a:cxn>
                <a:cxn ang="0">
                  <a:pos x="83" y="59"/>
                </a:cxn>
                <a:cxn ang="0">
                  <a:pos x="83" y="56"/>
                </a:cxn>
                <a:cxn ang="0">
                  <a:pos x="96" y="45"/>
                </a:cxn>
                <a:cxn ang="0">
                  <a:pos x="83" y="56"/>
                </a:cxn>
                <a:cxn ang="0">
                  <a:pos x="96" y="41"/>
                </a:cxn>
                <a:cxn ang="0">
                  <a:pos x="83" y="31"/>
                </a:cxn>
                <a:cxn ang="0">
                  <a:pos x="83" y="27"/>
                </a:cxn>
                <a:cxn ang="0">
                  <a:pos x="96" y="16"/>
                </a:cxn>
                <a:cxn ang="0">
                  <a:pos x="83" y="27"/>
                </a:cxn>
                <a:cxn ang="0">
                  <a:pos x="75" y="70"/>
                </a:cxn>
                <a:cxn ang="0">
                  <a:pos x="62" y="59"/>
                </a:cxn>
                <a:cxn ang="0">
                  <a:pos x="62" y="56"/>
                </a:cxn>
                <a:cxn ang="0">
                  <a:pos x="75" y="45"/>
                </a:cxn>
                <a:cxn ang="0">
                  <a:pos x="62" y="56"/>
                </a:cxn>
                <a:cxn ang="0">
                  <a:pos x="75" y="41"/>
                </a:cxn>
                <a:cxn ang="0">
                  <a:pos x="62" y="31"/>
                </a:cxn>
                <a:cxn ang="0">
                  <a:pos x="62" y="27"/>
                </a:cxn>
                <a:cxn ang="0">
                  <a:pos x="75" y="16"/>
                </a:cxn>
                <a:cxn ang="0">
                  <a:pos x="62" y="27"/>
                </a:cxn>
                <a:cxn ang="0">
                  <a:pos x="41" y="36"/>
                </a:cxn>
                <a:cxn ang="0">
                  <a:pos x="7" y="27"/>
                </a:cxn>
                <a:cxn ang="0">
                  <a:pos x="48" y="38"/>
                </a:cxn>
                <a:cxn ang="0">
                  <a:pos x="43" y="102"/>
                </a:cxn>
                <a:cxn ang="0">
                  <a:pos x="30" y="82"/>
                </a:cxn>
                <a:cxn ang="0">
                  <a:pos x="0" y="102"/>
                </a:cxn>
                <a:cxn ang="0">
                  <a:pos x="48" y="38"/>
                </a:cxn>
                <a:cxn ang="0">
                  <a:pos x="43" y="70"/>
                </a:cxn>
                <a:cxn ang="0">
                  <a:pos x="29" y="59"/>
                </a:cxn>
                <a:cxn ang="0">
                  <a:pos x="29" y="56"/>
                </a:cxn>
                <a:cxn ang="0">
                  <a:pos x="43" y="45"/>
                </a:cxn>
                <a:cxn ang="0">
                  <a:pos x="29" y="56"/>
                </a:cxn>
                <a:cxn ang="0">
                  <a:pos x="20" y="70"/>
                </a:cxn>
                <a:cxn ang="0">
                  <a:pos x="7" y="59"/>
                </a:cxn>
                <a:cxn ang="0">
                  <a:pos x="7" y="56"/>
                </a:cxn>
                <a:cxn ang="0">
                  <a:pos x="20" y="45"/>
                </a:cxn>
                <a:cxn ang="0">
                  <a:pos x="7" y="56"/>
                </a:cxn>
              </a:cxnLst>
              <a:rect l="0" t="0" r="r" b="b"/>
              <a:pathLst>
                <a:path w="103" h="102">
                  <a:moveTo>
                    <a:pt x="62" y="0"/>
                  </a:moveTo>
                  <a:lnTo>
                    <a:pt x="96" y="0"/>
                  </a:lnTo>
                  <a:lnTo>
                    <a:pt x="96" y="9"/>
                  </a:lnTo>
                  <a:lnTo>
                    <a:pt x="62" y="9"/>
                  </a:lnTo>
                  <a:lnTo>
                    <a:pt x="62" y="0"/>
                  </a:lnTo>
                  <a:close/>
                  <a:moveTo>
                    <a:pt x="103" y="11"/>
                  </a:moveTo>
                  <a:lnTo>
                    <a:pt x="103" y="102"/>
                  </a:lnTo>
                  <a:lnTo>
                    <a:pt x="96" y="102"/>
                  </a:lnTo>
                  <a:lnTo>
                    <a:pt x="96" y="82"/>
                  </a:lnTo>
                  <a:lnTo>
                    <a:pt x="85" y="82"/>
                  </a:lnTo>
                  <a:lnTo>
                    <a:pt x="85" y="102"/>
                  </a:lnTo>
                  <a:lnTo>
                    <a:pt x="55" y="102"/>
                  </a:lnTo>
                  <a:lnTo>
                    <a:pt x="55" y="11"/>
                  </a:lnTo>
                  <a:lnTo>
                    <a:pt x="103" y="11"/>
                  </a:lnTo>
                  <a:close/>
                  <a:moveTo>
                    <a:pt x="83" y="70"/>
                  </a:moveTo>
                  <a:lnTo>
                    <a:pt x="96" y="70"/>
                  </a:lnTo>
                  <a:lnTo>
                    <a:pt x="96" y="59"/>
                  </a:lnTo>
                  <a:lnTo>
                    <a:pt x="83" y="59"/>
                  </a:lnTo>
                  <a:lnTo>
                    <a:pt x="83" y="70"/>
                  </a:lnTo>
                  <a:close/>
                  <a:moveTo>
                    <a:pt x="83" y="56"/>
                  </a:moveTo>
                  <a:lnTo>
                    <a:pt x="96" y="56"/>
                  </a:lnTo>
                  <a:lnTo>
                    <a:pt x="96" y="45"/>
                  </a:lnTo>
                  <a:lnTo>
                    <a:pt x="83" y="45"/>
                  </a:lnTo>
                  <a:lnTo>
                    <a:pt x="83" y="56"/>
                  </a:lnTo>
                  <a:close/>
                  <a:moveTo>
                    <a:pt x="83" y="41"/>
                  </a:moveTo>
                  <a:lnTo>
                    <a:pt x="96" y="41"/>
                  </a:lnTo>
                  <a:lnTo>
                    <a:pt x="96" y="31"/>
                  </a:lnTo>
                  <a:lnTo>
                    <a:pt x="83" y="31"/>
                  </a:lnTo>
                  <a:lnTo>
                    <a:pt x="83" y="41"/>
                  </a:lnTo>
                  <a:close/>
                  <a:moveTo>
                    <a:pt x="83" y="27"/>
                  </a:moveTo>
                  <a:lnTo>
                    <a:pt x="96" y="27"/>
                  </a:lnTo>
                  <a:lnTo>
                    <a:pt x="96" y="16"/>
                  </a:lnTo>
                  <a:lnTo>
                    <a:pt x="83" y="16"/>
                  </a:lnTo>
                  <a:lnTo>
                    <a:pt x="83" y="27"/>
                  </a:lnTo>
                  <a:close/>
                  <a:moveTo>
                    <a:pt x="62" y="70"/>
                  </a:moveTo>
                  <a:lnTo>
                    <a:pt x="75" y="70"/>
                  </a:lnTo>
                  <a:lnTo>
                    <a:pt x="75" y="59"/>
                  </a:lnTo>
                  <a:lnTo>
                    <a:pt x="62" y="59"/>
                  </a:lnTo>
                  <a:lnTo>
                    <a:pt x="62" y="70"/>
                  </a:lnTo>
                  <a:close/>
                  <a:moveTo>
                    <a:pt x="62" y="56"/>
                  </a:moveTo>
                  <a:lnTo>
                    <a:pt x="75" y="56"/>
                  </a:lnTo>
                  <a:lnTo>
                    <a:pt x="75" y="45"/>
                  </a:lnTo>
                  <a:lnTo>
                    <a:pt x="62" y="45"/>
                  </a:lnTo>
                  <a:lnTo>
                    <a:pt x="62" y="56"/>
                  </a:lnTo>
                  <a:close/>
                  <a:moveTo>
                    <a:pt x="62" y="41"/>
                  </a:moveTo>
                  <a:lnTo>
                    <a:pt x="75" y="41"/>
                  </a:lnTo>
                  <a:lnTo>
                    <a:pt x="75" y="31"/>
                  </a:lnTo>
                  <a:lnTo>
                    <a:pt x="62" y="31"/>
                  </a:lnTo>
                  <a:lnTo>
                    <a:pt x="62" y="41"/>
                  </a:lnTo>
                  <a:close/>
                  <a:moveTo>
                    <a:pt x="62" y="27"/>
                  </a:moveTo>
                  <a:lnTo>
                    <a:pt x="75" y="27"/>
                  </a:lnTo>
                  <a:lnTo>
                    <a:pt x="75" y="16"/>
                  </a:lnTo>
                  <a:lnTo>
                    <a:pt x="62" y="16"/>
                  </a:lnTo>
                  <a:lnTo>
                    <a:pt x="62" y="27"/>
                  </a:lnTo>
                  <a:close/>
                  <a:moveTo>
                    <a:pt x="7" y="36"/>
                  </a:moveTo>
                  <a:lnTo>
                    <a:pt x="41" y="36"/>
                  </a:lnTo>
                  <a:lnTo>
                    <a:pt x="41" y="27"/>
                  </a:lnTo>
                  <a:lnTo>
                    <a:pt x="7" y="27"/>
                  </a:lnTo>
                  <a:lnTo>
                    <a:pt x="7" y="36"/>
                  </a:lnTo>
                  <a:close/>
                  <a:moveTo>
                    <a:pt x="48" y="38"/>
                  </a:moveTo>
                  <a:lnTo>
                    <a:pt x="48" y="102"/>
                  </a:lnTo>
                  <a:lnTo>
                    <a:pt x="43" y="102"/>
                  </a:lnTo>
                  <a:lnTo>
                    <a:pt x="43" y="82"/>
                  </a:lnTo>
                  <a:lnTo>
                    <a:pt x="30" y="82"/>
                  </a:lnTo>
                  <a:lnTo>
                    <a:pt x="30" y="102"/>
                  </a:lnTo>
                  <a:lnTo>
                    <a:pt x="0" y="102"/>
                  </a:lnTo>
                  <a:lnTo>
                    <a:pt x="0" y="38"/>
                  </a:lnTo>
                  <a:lnTo>
                    <a:pt x="48" y="38"/>
                  </a:lnTo>
                  <a:close/>
                  <a:moveTo>
                    <a:pt x="29" y="70"/>
                  </a:moveTo>
                  <a:lnTo>
                    <a:pt x="43" y="70"/>
                  </a:lnTo>
                  <a:lnTo>
                    <a:pt x="43" y="59"/>
                  </a:lnTo>
                  <a:lnTo>
                    <a:pt x="29" y="59"/>
                  </a:lnTo>
                  <a:lnTo>
                    <a:pt x="29" y="70"/>
                  </a:lnTo>
                  <a:close/>
                  <a:moveTo>
                    <a:pt x="29" y="56"/>
                  </a:moveTo>
                  <a:lnTo>
                    <a:pt x="43" y="56"/>
                  </a:lnTo>
                  <a:lnTo>
                    <a:pt x="43" y="45"/>
                  </a:lnTo>
                  <a:lnTo>
                    <a:pt x="29" y="45"/>
                  </a:lnTo>
                  <a:lnTo>
                    <a:pt x="29" y="56"/>
                  </a:lnTo>
                  <a:close/>
                  <a:moveTo>
                    <a:pt x="7" y="70"/>
                  </a:moveTo>
                  <a:lnTo>
                    <a:pt x="20" y="70"/>
                  </a:lnTo>
                  <a:lnTo>
                    <a:pt x="20" y="59"/>
                  </a:lnTo>
                  <a:lnTo>
                    <a:pt x="7" y="59"/>
                  </a:lnTo>
                  <a:lnTo>
                    <a:pt x="7" y="70"/>
                  </a:lnTo>
                  <a:close/>
                  <a:moveTo>
                    <a:pt x="7" y="56"/>
                  </a:moveTo>
                  <a:lnTo>
                    <a:pt x="20" y="56"/>
                  </a:lnTo>
                  <a:lnTo>
                    <a:pt x="20" y="45"/>
                  </a:lnTo>
                  <a:lnTo>
                    <a:pt x="7" y="45"/>
                  </a:lnTo>
                  <a:lnTo>
                    <a:pt x="7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269" name="Freeform 11"/>
            <p:cNvSpPr>
              <a:spLocks noEditPoints="1"/>
            </p:cNvSpPr>
            <p:nvPr/>
          </p:nvSpPr>
          <p:spPr bwMode="auto">
            <a:xfrm>
              <a:off x="5266" y="2770"/>
              <a:ext cx="60" cy="119"/>
            </a:xfrm>
            <a:custGeom>
              <a:avLst/>
              <a:gdLst/>
              <a:ahLst/>
              <a:cxnLst>
                <a:cxn ang="0">
                  <a:pos x="9" y="12"/>
                </a:cxn>
                <a:cxn ang="0">
                  <a:pos x="51" y="12"/>
                </a:cxn>
                <a:cxn ang="0">
                  <a:pos x="51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60" y="17"/>
                </a:cxn>
                <a:cxn ang="0">
                  <a:pos x="60" y="119"/>
                </a:cxn>
                <a:cxn ang="0">
                  <a:pos x="51" y="119"/>
                </a:cxn>
                <a:cxn ang="0">
                  <a:pos x="51" y="89"/>
                </a:cxn>
                <a:cxn ang="0">
                  <a:pos x="37" y="89"/>
                </a:cxn>
                <a:cxn ang="0">
                  <a:pos x="37" y="119"/>
                </a:cxn>
                <a:cxn ang="0">
                  <a:pos x="0" y="119"/>
                </a:cxn>
                <a:cxn ang="0">
                  <a:pos x="0" y="17"/>
                </a:cxn>
                <a:cxn ang="0">
                  <a:pos x="60" y="17"/>
                </a:cxn>
                <a:cxn ang="0">
                  <a:pos x="35" y="66"/>
                </a:cxn>
                <a:cxn ang="0">
                  <a:pos x="51" y="66"/>
                </a:cxn>
                <a:cxn ang="0">
                  <a:pos x="51" y="51"/>
                </a:cxn>
                <a:cxn ang="0">
                  <a:pos x="35" y="51"/>
                </a:cxn>
                <a:cxn ang="0">
                  <a:pos x="35" y="66"/>
                </a:cxn>
                <a:cxn ang="0">
                  <a:pos x="35" y="44"/>
                </a:cxn>
                <a:cxn ang="0">
                  <a:pos x="51" y="44"/>
                </a:cxn>
                <a:cxn ang="0">
                  <a:pos x="51" y="28"/>
                </a:cxn>
                <a:cxn ang="0">
                  <a:pos x="35" y="28"/>
                </a:cxn>
                <a:cxn ang="0">
                  <a:pos x="35" y="44"/>
                </a:cxn>
                <a:cxn ang="0">
                  <a:pos x="9" y="66"/>
                </a:cxn>
                <a:cxn ang="0">
                  <a:pos x="25" y="66"/>
                </a:cxn>
                <a:cxn ang="0">
                  <a:pos x="25" y="51"/>
                </a:cxn>
                <a:cxn ang="0">
                  <a:pos x="9" y="51"/>
                </a:cxn>
                <a:cxn ang="0">
                  <a:pos x="9" y="66"/>
                </a:cxn>
                <a:cxn ang="0">
                  <a:pos x="9" y="44"/>
                </a:cxn>
                <a:cxn ang="0">
                  <a:pos x="25" y="44"/>
                </a:cxn>
                <a:cxn ang="0">
                  <a:pos x="25" y="28"/>
                </a:cxn>
                <a:cxn ang="0">
                  <a:pos x="9" y="28"/>
                </a:cxn>
                <a:cxn ang="0">
                  <a:pos x="9" y="44"/>
                </a:cxn>
              </a:cxnLst>
              <a:rect l="0" t="0" r="r" b="b"/>
              <a:pathLst>
                <a:path w="60" h="119">
                  <a:moveTo>
                    <a:pt x="9" y="12"/>
                  </a:moveTo>
                  <a:lnTo>
                    <a:pt x="51" y="12"/>
                  </a:lnTo>
                  <a:lnTo>
                    <a:pt x="51" y="0"/>
                  </a:lnTo>
                  <a:lnTo>
                    <a:pt x="9" y="0"/>
                  </a:lnTo>
                  <a:lnTo>
                    <a:pt x="9" y="12"/>
                  </a:lnTo>
                  <a:close/>
                  <a:moveTo>
                    <a:pt x="60" y="17"/>
                  </a:moveTo>
                  <a:lnTo>
                    <a:pt x="60" y="119"/>
                  </a:lnTo>
                  <a:lnTo>
                    <a:pt x="51" y="119"/>
                  </a:lnTo>
                  <a:lnTo>
                    <a:pt x="51" y="89"/>
                  </a:lnTo>
                  <a:lnTo>
                    <a:pt x="37" y="89"/>
                  </a:lnTo>
                  <a:lnTo>
                    <a:pt x="37" y="119"/>
                  </a:lnTo>
                  <a:lnTo>
                    <a:pt x="0" y="119"/>
                  </a:lnTo>
                  <a:lnTo>
                    <a:pt x="0" y="17"/>
                  </a:lnTo>
                  <a:lnTo>
                    <a:pt x="60" y="17"/>
                  </a:lnTo>
                  <a:close/>
                  <a:moveTo>
                    <a:pt x="35" y="66"/>
                  </a:moveTo>
                  <a:lnTo>
                    <a:pt x="51" y="66"/>
                  </a:lnTo>
                  <a:lnTo>
                    <a:pt x="51" y="51"/>
                  </a:lnTo>
                  <a:lnTo>
                    <a:pt x="35" y="51"/>
                  </a:lnTo>
                  <a:lnTo>
                    <a:pt x="35" y="66"/>
                  </a:lnTo>
                  <a:close/>
                  <a:moveTo>
                    <a:pt x="35" y="44"/>
                  </a:moveTo>
                  <a:lnTo>
                    <a:pt x="51" y="44"/>
                  </a:lnTo>
                  <a:lnTo>
                    <a:pt x="51" y="28"/>
                  </a:lnTo>
                  <a:lnTo>
                    <a:pt x="35" y="28"/>
                  </a:lnTo>
                  <a:lnTo>
                    <a:pt x="35" y="44"/>
                  </a:lnTo>
                  <a:close/>
                  <a:moveTo>
                    <a:pt x="9" y="66"/>
                  </a:moveTo>
                  <a:lnTo>
                    <a:pt x="25" y="66"/>
                  </a:lnTo>
                  <a:lnTo>
                    <a:pt x="25" y="51"/>
                  </a:lnTo>
                  <a:lnTo>
                    <a:pt x="9" y="51"/>
                  </a:lnTo>
                  <a:lnTo>
                    <a:pt x="9" y="66"/>
                  </a:lnTo>
                  <a:close/>
                  <a:moveTo>
                    <a:pt x="9" y="44"/>
                  </a:moveTo>
                  <a:lnTo>
                    <a:pt x="25" y="44"/>
                  </a:lnTo>
                  <a:lnTo>
                    <a:pt x="25" y="28"/>
                  </a:lnTo>
                  <a:lnTo>
                    <a:pt x="9" y="28"/>
                  </a:lnTo>
                  <a:lnTo>
                    <a:pt x="9" y="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270" name="Freeform 12"/>
            <p:cNvSpPr>
              <a:spLocks noEditPoints="1"/>
            </p:cNvSpPr>
            <p:nvPr/>
          </p:nvSpPr>
          <p:spPr bwMode="auto">
            <a:xfrm>
              <a:off x="4471" y="2787"/>
              <a:ext cx="101" cy="102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41" y="0"/>
                </a:cxn>
                <a:cxn ang="0">
                  <a:pos x="48" y="11"/>
                </a:cxn>
                <a:cxn ang="0">
                  <a:pos x="18" y="102"/>
                </a:cxn>
                <a:cxn ang="0">
                  <a:pos x="6" y="82"/>
                </a:cxn>
                <a:cxn ang="0">
                  <a:pos x="0" y="102"/>
                </a:cxn>
                <a:cxn ang="0">
                  <a:pos x="48" y="11"/>
                </a:cxn>
                <a:cxn ang="0">
                  <a:pos x="6" y="59"/>
                </a:cxn>
                <a:cxn ang="0">
                  <a:pos x="20" y="70"/>
                </a:cxn>
                <a:cxn ang="0">
                  <a:pos x="20" y="45"/>
                </a:cxn>
                <a:cxn ang="0">
                  <a:pos x="6" y="56"/>
                </a:cxn>
                <a:cxn ang="0">
                  <a:pos x="20" y="45"/>
                </a:cxn>
                <a:cxn ang="0">
                  <a:pos x="6" y="31"/>
                </a:cxn>
                <a:cxn ang="0">
                  <a:pos x="20" y="41"/>
                </a:cxn>
                <a:cxn ang="0">
                  <a:pos x="20" y="16"/>
                </a:cxn>
                <a:cxn ang="0">
                  <a:pos x="6" y="27"/>
                </a:cxn>
                <a:cxn ang="0">
                  <a:pos x="20" y="16"/>
                </a:cxn>
                <a:cxn ang="0">
                  <a:pos x="29" y="59"/>
                </a:cxn>
                <a:cxn ang="0">
                  <a:pos x="41" y="70"/>
                </a:cxn>
                <a:cxn ang="0">
                  <a:pos x="41" y="45"/>
                </a:cxn>
                <a:cxn ang="0">
                  <a:pos x="29" y="56"/>
                </a:cxn>
                <a:cxn ang="0">
                  <a:pos x="41" y="45"/>
                </a:cxn>
                <a:cxn ang="0">
                  <a:pos x="29" y="31"/>
                </a:cxn>
                <a:cxn ang="0">
                  <a:pos x="41" y="41"/>
                </a:cxn>
                <a:cxn ang="0">
                  <a:pos x="41" y="16"/>
                </a:cxn>
                <a:cxn ang="0">
                  <a:pos x="29" y="27"/>
                </a:cxn>
                <a:cxn ang="0">
                  <a:pos x="41" y="16"/>
                </a:cxn>
                <a:cxn ang="0">
                  <a:pos x="61" y="27"/>
                </a:cxn>
                <a:cxn ang="0">
                  <a:pos x="94" y="36"/>
                </a:cxn>
                <a:cxn ang="0">
                  <a:pos x="101" y="38"/>
                </a:cxn>
                <a:cxn ang="0">
                  <a:pos x="73" y="102"/>
                </a:cxn>
                <a:cxn ang="0">
                  <a:pos x="61" y="82"/>
                </a:cxn>
                <a:cxn ang="0">
                  <a:pos x="53" y="102"/>
                </a:cxn>
                <a:cxn ang="0">
                  <a:pos x="101" y="38"/>
                </a:cxn>
                <a:cxn ang="0">
                  <a:pos x="61" y="59"/>
                </a:cxn>
                <a:cxn ang="0">
                  <a:pos x="73" y="70"/>
                </a:cxn>
                <a:cxn ang="0">
                  <a:pos x="73" y="45"/>
                </a:cxn>
                <a:cxn ang="0">
                  <a:pos x="61" y="56"/>
                </a:cxn>
                <a:cxn ang="0">
                  <a:pos x="73" y="45"/>
                </a:cxn>
                <a:cxn ang="0">
                  <a:pos x="82" y="59"/>
                </a:cxn>
                <a:cxn ang="0">
                  <a:pos x="96" y="70"/>
                </a:cxn>
                <a:cxn ang="0">
                  <a:pos x="96" y="45"/>
                </a:cxn>
                <a:cxn ang="0">
                  <a:pos x="82" y="56"/>
                </a:cxn>
                <a:cxn ang="0">
                  <a:pos x="96" y="45"/>
                </a:cxn>
              </a:cxnLst>
              <a:rect l="0" t="0" r="r" b="b"/>
              <a:pathLst>
                <a:path w="101" h="102">
                  <a:moveTo>
                    <a:pt x="41" y="9"/>
                  </a:moveTo>
                  <a:lnTo>
                    <a:pt x="7" y="9"/>
                  </a:lnTo>
                  <a:lnTo>
                    <a:pt x="7" y="0"/>
                  </a:lnTo>
                  <a:lnTo>
                    <a:pt x="41" y="0"/>
                  </a:lnTo>
                  <a:lnTo>
                    <a:pt x="41" y="9"/>
                  </a:lnTo>
                  <a:close/>
                  <a:moveTo>
                    <a:pt x="48" y="11"/>
                  </a:moveTo>
                  <a:lnTo>
                    <a:pt x="48" y="102"/>
                  </a:lnTo>
                  <a:lnTo>
                    <a:pt x="18" y="102"/>
                  </a:lnTo>
                  <a:lnTo>
                    <a:pt x="18" y="82"/>
                  </a:lnTo>
                  <a:lnTo>
                    <a:pt x="6" y="82"/>
                  </a:lnTo>
                  <a:lnTo>
                    <a:pt x="6" y="102"/>
                  </a:lnTo>
                  <a:lnTo>
                    <a:pt x="0" y="102"/>
                  </a:lnTo>
                  <a:lnTo>
                    <a:pt x="0" y="11"/>
                  </a:lnTo>
                  <a:lnTo>
                    <a:pt x="48" y="11"/>
                  </a:lnTo>
                  <a:close/>
                  <a:moveTo>
                    <a:pt x="20" y="59"/>
                  </a:moveTo>
                  <a:lnTo>
                    <a:pt x="6" y="59"/>
                  </a:lnTo>
                  <a:lnTo>
                    <a:pt x="6" y="70"/>
                  </a:lnTo>
                  <a:lnTo>
                    <a:pt x="20" y="70"/>
                  </a:lnTo>
                  <a:lnTo>
                    <a:pt x="20" y="59"/>
                  </a:lnTo>
                  <a:close/>
                  <a:moveTo>
                    <a:pt x="20" y="45"/>
                  </a:moveTo>
                  <a:lnTo>
                    <a:pt x="6" y="45"/>
                  </a:lnTo>
                  <a:lnTo>
                    <a:pt x="6" y="56"/>
                  </a:lnTo>
                  <a:lnTo>
                    <a:pt x="20" y="56"/>
                  </a:lnTo>
                  <a:lnTo>
                    <a:pt x="20" y="45"/>
                  </a:lnTo>
                  <a:close/>
                  <a:moveTo>
                    <a:pt x="20" y="31"/>
                  </a:moveTo>
                  <a:lnTo>
                    <a:pt x="6" y="31"/>
                  </a:lnTo>
                  <a:lnTo>
                    <a:pt x="6" y="41"/>
                  </a:lnTo>
                  <a:lnTo>
                    <a:pt x="20" y="41"/>
                  </a:lnTo>
                  <a:lnTo>
                    <a:pt x="20" y="31"/>
                  </a:lnTo>
                  <a:close/>
                  <a:moveTo>
                    <a:pt x="20" y="16"/>
                  </a:moveTo>
                  <a:lnTo>
                    <a:pt x="6" y="16"/>
                  </a:lnTo>
                  <a:lnTo>
                    <a:pt x="6" y="27"/>
                  </a:lnTo>
                  <a:lnTo>
                    <a:pt x="20" y="27"/>
                  </a:lnTo>
                  <a:lnTo>
                    <a:pt x="20" y="16"/>
                  </a:lnTo>
                  <a:close/>
                  <a:moveTo>
                    <a:pt x="41" y="59"/>
                  </a:moveTo>
                  <a:lnTo>
                    <a:pt x="29" y="59"/>
                  </a:lnTo>
                  <a:lnTo>
                    <a:pt x="29" y="70"/>
                  </a:lnTo>
                  <a:lnTo>
                    <a:pt x="41" y="70"/>
                  </a:lnTo>
                  <a:lnTo>
                    <a:pt x="41" y="59"/>
                  </a:lnTo>
                  <a:close/>
                  <a:moveTo>
                    <a:pt x="41" y="45"/>
                  </a:moveTo>
                  <a:lnTo>
                    <a:pt x="29" y="45"/>
                  </a:lnTo>
                  <a:lnTo>
                    <a:pt x="29" y="56"/>
                  </a:lnTo>
                  <a:lnTo>
                    <a:pt x="41" y="56"/>
                  </a:lnTo>
                  <a:lnTo>
                    <a:pt x="41" y="45"/>
                  </a:lnTo>
                  <a:close/>
                  <a:moveTo>
                    <a:pt x="41" y="31"/>
                  </a:moveTo>
                  <a:lnTo>
                    <a:pt x="29" y="31"/>
                  </a:lnTo>
                  <a:lnTo>
                    <a:pt x="29" y="41"/>
                  </a:lnTo>
                  <a:lnTo>
                    <a:pt x="41" y="41"/>
                  </a:lnTo>
                  <a:lnTo>
                    <a:pt x="41" y="31"/>
                  </a:lnTo>
                  <a:close/>
                  <a:moveTo>
                    <a:pt x="41" y="16"/>
                  </a:moveTo>
                  <a:lnTo>
                    <a:pt x="29" y="16"/>
                  </a:lnTo>
                  <a:lnTo>
                    <a:pt x="29" y="27"/>
                  </a:lnTo>
                  <a:lnTo>
                    <a:pt x="41" y="27"/>
                  </a:lnTo>
                  <a:lnTo>
                    <a:pt x="41" y="16"/>
                  </a:lnTo>
                  <a:close/>
                  <a:moveTo>
                    <a:pt x="94" y="27"/>
                  </a:moveTo>
                  <a:lnTo>
                    <a:pt x="61" y="27"/>
                  </a:lnTo>
                  <a:lnTo>
                    <a:pt x="61" y="36"/>
                  </a:lnTo>
                  <a:lnTo>
                    <a:pt x="94" y="36"/>
                  </a:lnTo>
                  <a:lnTo>
                    <a:pt x="94" y="27"/>
                  </a:lnTo>
                  <a:close/>
                  <a:moveTo>
                    <a:pt x="101" y="38"/>
                  </a:moveTo>
                  <a:lnTo>
                    <a:pt x="101" y="102"/>
                  </a:lnTo>
                  <a:lnTo>
                    <a:pt x="73" y="102"/>
                  </a:lnTo>
                  <a:lnTo>
                    <a:pt x="73" y="82"/>
                  </a:lnTo>
                  <a:lnTo>
                    <a:pt x="61" y="82"/>
                  </a:lnTo>
                  <a:lnTo>
                    <a:pt x="61" y="102"/>
                  </a:lnTo>
                  <a:lnTo>
                    <a:pt x="53" y="102"/>
                  </a:lnTo>
                  <a:lnTo>
                    <a:pt x="53" y="38"/>
                  </a:lnTo>
                  <a:lnTo>
                    <a:pt x="101" y="38"/>
                  </a:lnTo>
                  <a:close/>
                  <a:moveTo>
                    <a:pt x="73" y="59"/>
                  </a:moveTo>
                  <a:lnTo>
                    <a:pt x="61" y="59"/>
                  </a:lnTo>
                  <a:lnTo>
                    <a:pt x="61" y="70"/>
                  </a:lnTo>
                  <a:lnTo>
                    <a:pt x="73" y="70"/>
                  </a:lnTo>
                  <a:lnTo>
                    <a:pt x="73" y="59"/>
                  </a:lnTo>
                  <a:close/>
                  <a:moveTo>
                    <a:pt x="73" y="45"/>
                  </a:moveTo>
                  <a:lnTo>
                    <a:pt x="61" y="45"/>
                  </a:lnTo>
                  <a:lnTo>
                    <a:pt x="61" y="56"/>
                  </a:lnTo>
                  <a:lnTo>
                    <a:pt x="73" y="56"/>
                  </a:lnTo>
                  <a:lnTo>
                    <a:pt x="73" y="45"/>
                  </a:lnTo>
                  <a:close/>
                  <a:moveTo>
                    <a:pt x="96" y="59"/>
                  </a:moveTo>
                  <a:lnTo>
                    <a:pt x="82" y="59"/>
                  </a:lnTo>
                  <a:lnTo>
                    <a:pt x="82" y="70"/>
                  </a:lnTo>
                  <a:lnTo>
                    <a:pt x="96" y="70"/>
                  </a:lnTo>
                  <a:lnTo>
                    <a:pt x="96" y="59"/>
                  </a:lnTo>
                  <a:close/>
                  <a:moveTo>
                    <a:pt x="96" y="45"/>
                  </a:moveTo>
                  <a:lnTo>
                    <a:pt x="82" y="45"/>
                  </a:lnTo>
                  <a:lnTo>
                    <a:pt x="82" y="56"/>
                  </a:lnTo>
                  <a:lnTo>
                    <a:pt x="96" y="56"/>
                  </a:lnTo>
                  <a:lnTo>
                    <a:pt x="96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271" name="Freeform 13"/>
            <p:cNvSpPr>
              <a:spLocks noEditPoints="1"/>
            </p:cNvSpPr>
            <p:nvPr/>
          </p:nvSpPr>
          <p:spPr bwMode="auto">
            <a:xfrm>
              <a:off x="4358" y="2755"/>
              <a:ext cx="105" cy="13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64" y="11"/>
                </a:cxn>
                <a:cxn ang="0">
                  <a:pos x="105" y="15"/>
                </a:cxn>
                <a:cxn ang="0">
                  <a:pos x="99" y="134"/>
                </a:cxn>
                <a:cxn ang="0">
                  <a:pos x="87" y="109"/>
                </a:cxn>
                <a:cxn ang="0">
                  <a:pos x="57" y="134"/>
                </a:cxn>
                <a:cxn ang="0">
                  <a:pos x="105" y="15"/>
                </a:cxn>
                <a:cxn ang="0">
                  <a:pos x="99" y="89"/>
                </a:cxn>
                <a:cxn ang="0">
                  <a:pos x="85" y="79"/>
                </a:cxn>
                <a:cxn ang="0">
                  <a:pos x="85" y="72"/>
                </a:cxn>
                <a:cxn ang="0">
                  <a:pos x="99" y="59"/>
                </a:cxn>
                <a:cxn ang="0">
                  <a:pos x="85" y="72"/>
                </a:cxn>
                <a:cxn ang="0">
                  <a:pos x="99" y="52"/>
                </a:cxn>
                <a:cxn ang="0">
                  <a:pos x="85" y="40"/>
                </a:cxn>
                <a:cxn ang="0">
                  <a:pos x="85" y="34"/>
                </a:cxn>
                <a:cxn ang="0">
                  <a:pos x="99" y="22"/>
                </a:cxn>
                <a:cxn ang="0">
                  <a:pos x="85" y="34"/>
                </a:cxn>
                <a:cxn ang="0">
                  <a:pos x="76" y="89"/>
                </a:cxn>
                <a:cxn ang="0">
                  <a:pos x="62" y="79"/>
                </a:cxn>
                <a:cxn ang="0">
                  <a:pos x="62" y="72"/>
                </a:cxn>
                <a:cxn ang="0">
                  <a:pos x="76" y="59"/>
                </a:cxn>
                <a:cxn ang="0">
                  <a:pos x="62" y="72"/>
                </a:cxn>
                <a:cxn ang="0">
                  <a:pos x="76" y="52"/>
                </a:cxn>
                <a:cxn ang="0">
                  <a:pos x="62" y="40"/>
                </a:cxn>
                <a:cxn ang="0">
                  <a:pos x="62" y="34"/>
                </a:cxn>
                <a:cxn ang="0">
                  <a:pos x="76" y="22"/>
                </a:cxn>
                <a:cxn ang="0">
                  <a:pos x="62" y="34"/>
                </a:cxn>
                <a:cxn ang="0">
                  <a:pos x="43" y="47"/>
                </a:cxn>
                <a:cxn ang="0">
                  <a:pos x="7" y="34"/>
                </a:cxn>
                <a:cxn ang="0">
                  <a:pos x="50" y="50"/>
                </a:cxn>
                <a:cxn ang="0">
                  <a:pos x="43" y="134"/>
                </a:cxn>
                <a:cxn ang="0">
                  <a:pos x="30" y="109"/>
                </a:cxn>
                <a:cxn ang="0">
                  <a:pos x="0" y="134"/>
                </a:cxn>
                <a:cxn ang="0">
                  <a:pos x="50" y="50"/>
                </a:cxn>
                <a:cxn ang="0">
                  <a:pos x="43" y="89"/>
                </a:cxn>
                <a:cxn ang="0">
                  <a:pos x="30" y="79"/>
                </a:cxn>
                <a:cxn ang="0">
                  <a:pos x="30" y="72"/>
                </a:cxn>
                <a:cxn ang="0">
                  <a:pos x="43" y="59"/>
                </a:cxn>
                <a:cxn ang="0">
                  <a:pos x="30" y="72"/>
                </a:cxn>
                <a:cxn ang="0">
                  <a:pos x="20" y="89"/>
                </a:cxn>
                <a:cxn ang="0">
                  <a:pos x="7" y="79"/>
                </a:cxn>
                <a:cxn ang="0">
                  <a:pos x="7" y="72"/>
                </a:cxn>
                <a:cxn ang="0">
                  <a:pos x="20" y="59"/>
                </a:cxn>
                <a:cxn ang="0">
                  <a:pos x="7" y="72"/>
                </a:cxn>
              </a:cxnLst>
              <a:rect l="0" t="0" r="r" b="b"/>
              <a:pathLst>
                <a:path w="105" h="134">
                  <a:moveTo>
                    <a:pt x="64" y="0"/>
                  </a:moveTo>
                  <a:lnTo>
                    <a:pt x="97" y="0"/>
                  </a:lnTo>
                  <a:lnTo>
                    <a:pt x="97" y="11"/>
                  </a:lnTo>
                  <a:lnTo>
                    <a:pt x="64" y="11"/>
                  </a:lnTo>
                  <a:lnTo>
                    <a:pt x="64" y="0"/>
                  </a:lnTo>
                  <a:close/>
                  <a:moveTo>
                    <a:pt x="105" y="15"/>
                  </a:moveTo>
                  <a:lnTo>
                    <a:pt x="105" y="134"/>
                  </a:lnTo>
                  <a:lnTo>
                    <a:pt x="99" y="134"/>
                  </a:lnTo>
                  <a:lnTo>
                    <a:pt x="99" y="109"/>
                  </a:lnTo>
                  <a:lnTo>
                    <a:pt x="87" y="109"/>
                  </a:lnTo>
                  <a:lnTo>
                    <a:pt x="87" y="134"/>
                  </a:lnTo>
                  <a:lnTo>
                    <a:pt x="57" y="134"/>
                  </a:lnTo>
                  <a:lnTo>
                    <a:pt x="57" y="15"/>
                  </a:lnTo>
                  <a:lnTo>
                    <a:pt x="105" y="15"/>
                  </a:lnTo>
                  <a:close/>
                  <a:moveTo>
                    <a:pt x="85" y="89"/>
                  </a:moveTo>
                  <a:lnTo>
                    <a:pt x="99" y="89"/>
                  </a:lnTo>
                  <a:lnTo>
                    <a:pt x="99" y="79"/>
                  </a:lnTo>
                  <a:lnTo>
                    <a:pt x="85" y="79"/>
                  </a:lnTo>
                  <a:lnTo>
                    <a:pt x="85" y="89"/>
                  </a:lnTo>
                  <a:close/>
                  <a:moveTo>
                    <a:pt x="85" y="72"/>
                  </a:moveTo>
                  <a:lnTo>
                    <a:pt x="99" y="72"/>
                  </a:lnTo>
                  <a:lnTo>
                    <a:pt x="99" y="59"/>
                  </a:lnTo>
                  <a:lnTo>
                    <a:pt x="85" y="59"/>
                  </a:lnTo>
                  <a:lnTo>
                    <a:pt x="85" y="72"/>
                  </a:lnTo>
                  <a:close/>
                  <a:moveTo>
                    <a:pt x="85" y="52"/>
                  </a:moveTo>
                  <a:lnTo>
                    <a:pt x="99" y="52"/>
                  </a:lnTo>
                  <a:lnTo>
                    <a:pt x="99" y="40"/>
                  </a:lnTo>
                  <a:lnTo>
                    <a:pt x="85" y="40"/>
                  </a:lnTo>
                  <a:lnTo>
                    <a:pt x="85" y="52"/>
                  </a:lnTo>
                  <a:close/>
                  <a:moveTo>
                    <a:pt x="85" y="34"/>
                  </a:moveTo>
                  <a:lnTo>
                    <a:pt x="99" y="34"/>
                  </a:lnTo>
                  <a:lnTo>
                    <a:pt x="99" y="22"/>
                  </a:lnTo>
                  <a:lnTo>
                    <a:pt x="85" y="22"/>
                  </a:lnTo>
                  <a:lnTo>
                    <a:pt x="85" y="34"/>
                  </a:lnTo>
                  <a:close/>
                  <a:moveTo>
                    <a:pt x="62" y="89"/>
                  </a:moveTo>
                  <a:lnTo>
                    <a:pt x="76" y="89"/>
                  </a:lnTo>
                  <a:lnTo>
                    <a:pt x="76" y="79"/>
                  </a:lnTo>
                  <a:lnTo>
                    <a:pt x="62" y="79"/>
                  </a:lnTo>
                  <a:lnTo>
                    <a:pt x="62" y="89"/>
                  </a:lnTo>
                  <a:close/>
                  <a:moveTo>
                    <a:pt x="62" y="72"/>
                  </a:moveTo>
                  <a:lnTo>
                    <a:pt x="76" y="72"/>
                  </a:lnTo>
                  <a:lnTo>
                    <a:pt x="76" y="59"/>
                  </a:lnTo>
                  <a:lnTo>
                    <a:pt x="62" y="59"/>
                  </a:lnTo>
                  <a:lnTo>
                    <a:pt x="62" y="72"/>
                  </a:lnTo>
                  <a:close/>
                  <a:moveTo>
                    <a:pt x="62" y="52"/>
                  </a:moveTo>
                  <a:lnTo>
                    <a:pt x="76" y="52"/>
                  </a:lnTo>
                  <a:lnTo>
                    <a:pt x="76" y="40"/>
                  </a:lnTo>
                  <a:lnTo>
                    <a:pt x="62" y="40"/>
                  </a:lnTo>
                  <a:lnTo>
                    <a:pt x="62" y="52"/>
                  </a:lnTo>
                  <a:close/>
                  <a:moveTo>
                    <a:pt x="62" y="34"/>
                  </a:moveTo>
                  <a:lnTo>
                    <a:pt x="76" y="34"/>
                  </a:lnTo>
                  <a:lnTo>
                    <a:pt x="76" y="22"/>
                  </a:lnTo>
                  <a:lnTo>
                    <a:pt x="62" y="22"/>
                  </a:lnTo>
                  <a:lnTo>
                    <a:pt x="62" y="34"/>
                  </a:lnTo>
                  <a:close/>
                  <a:moveTo>
                    <a:pt x="7" y="47"/>
                  </a:moveTo>
                  <a:lnTo>
                    <a:pt x="43" y="47"/>
                  </a:lnTo>
                  <a:lnTo>
                    <a:pt x="43" y="34"/>
                  </a:lnTo>
                  <a:lnTo>
                    <a:pt x="7" y="34"/>
                  </a:lnTo>
                  <a:lnTo>
                    <a:pt x="7" y="47"/>
                  </a:lnTo>
                  <a:close/>
                  <a:moveTo>
                    <a:pt x="50" y="50"/>
                  </a:moveTo>
                  <a:lnTo>
                    <a:pt x="50" y="134"/>
                  </a:lnTo>
                  <a:lnTo>
                    <a:pt x="43" y="134"/>
                  </a:lnTo>
                  <a:lnTo>
                    <a:pt x="43" y="109"/>
                  </a:lnTo>
                  <a:lnTo>
                    <a:pt x="30" y="109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50"/>
                  </a:lnTo>
                  <a:lnTo>
                    <a:pt x="50" y="50"/>
                  </a:lnTo>
                  <a:close/>
                  <a:moveTo>
                    <a:pt x="30" y="89"/>
                  </a:moveTo>
                  <a:lnTo>
                    <a:pt x="43" y="89"/>
                  </a:lnTo>
                  <a:lnTo>
                    <a:pt x="43" y="79"/>
                  </a:lnTo>
                  <a:lnTo>
                    <a:pt x="30" y="79"/>
                  </a:lnTo>
                  <a:lnTo>
                    <a:pt x="30" y="89"/>
                  </a:lnTo>
                  <a:close/>
                  <a:moveTo>
                    <a:pt x="30" y="72"/>
                  </a:moveTo>
                  <a:lnTo>
                    <a:pt x="43" y="72"/>
                  </a:lnTo>
                  <a:lnTo>
                    <a:pt x="43" y="59"/>
                  </a:lnTo>
                  <a:lnTo>
                    <a:pt x="30" y="59"/>
                  </a:lnTo>
                  <a:lnTo>
                    <a:pt x="30" y="72"/>
                  </a:lnTo>
                  <a:close/>
                  <a:moveTo>
                    <a:pt x="7" y="89"/>
                  </a:moveTo>
                  <a:lnTo>
                    <a:pt x="20" y="89"/>
                  </a:lnTo>
                  <a:lnTo>
                    <a:pt x="20" y="79"/>
                  </a:lnTo>
                  <a:lnTo>
                    <a:pt x="7" y="79"/>
                  </a:lnTo>
                  <a:lnTo>
                    <a:pt x="7" y="89"/>
                  </a:lnTo>
                  <a:close/>
                  <a:moveTo>
                    <a:pt x="7" y="72"/>
                  </a:moveTo>
                  <a:lnTo>
                    <a:pt x="20" y="72"/>
                  </a:lnTo>
                  <a:lnTo>
                    <a:pt x="20" y="59"/>
                  </a:lnTo>
                  <a:lnTo>
                    <a:pt x="7" y="59"/>
                  </a:lnTo>
                  <a:lnTo>
                    <a:pt x="7" y="7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272" name="Freeform 14"/>
            <p:cNvSpPr>
              <a:spLocks noEditPoints="1"/>
            </p:cNvSpPr>
            <p:nvPr/>
          </p:nvSpPr>
          <p:spPr bwMode="auto">
            <a:xfrm>
              <a:off x="4259" y="2771"/>
              <a:ext cx="90" cy="118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55" y="11"/>
                </a:cxn>
                <a:cxn ang="0">
                  <a:pos x="90" y="13"/>
                </a:cxn>
                <a:cxn ang="0">
                  <a:pos x="85" y="118"/>
                </a:cxn>
                <a:cxn ang="0">
                  <a:pos x="74" y="95"/>
                </a:cxn>
                <a:cxn ang="0">
                  <a:pos x="48" y="118"/>
                </a:cxn>
                <a:cxn ang="0">
                  <a:pos x="90" y="13"/>
                </a:cxn>
                <a:cxn ang="0">
                  <a:pos x="85" y="81"/>
                </a:cxn>
                <a:cxn ang="0">
                  <a:pos x="74" y="70"/>
                </a:cxn>
                <a:cxn ang="0">
                  <a:pos x="74" y="63"/>
                </a:cxn>
                <a:cxn ang="0">
                  <a:pos x="85" y="52"/>
                </a:cxn>
                <a:cxn ang="0">
                  <a:pos x="74" y="63"/>
                </a:cxn>
                <a:cxn ang="0">
                  <a:pos x="85" y="47"/>
                </a:cxn>
                <a:cxn ang="0">
                  <a:pos x="74" y="36"/>
                </a:cxn>
                <a:cxn ang="0">
                  <a:pos x="74" y="31"/>
                </a:cxn>
                <a:cxn ang="0">
                  <a:pos x="85" y="20"/>
                </a:cxn>
                <a:cxn ang="0">
                  <a:pos x="74" y="31"/>
                </a:cxn>
                <a:cxn ang="0">
                  <a:pos x="65" y="81"/>
                </a:cxn>
                <a:cxn ang="0">
                  <a:pos x="55" y="70"/>
                </a:cxn>
                <a:cxn ang="0">
                  <a:pos x="55" y="63"/>
                </a:cxn>
                <a:cxn ang="0">
                  <a:pos x="65" y="52"/>
                </a:cxn>
                <a:cxn ang="0">
                  <a:pos x="55" y="63"/>
                </a:cxn>
                <a:cxn ang="0">
                  <a:pos x="65" y="47"/>
                </a:cxn>
                <a:cxn ang="0">
                  <a:pos x="55" y="36"/>
                </a:cxn>
                <a:cxn ang="0">
                  <a:pos x="55" y="31"/>
                </a:cxn>
                <a:cxn ang="0">
                  <a:pos x="65" y="20"/>
                </a:cxn>
                <a:cxn ang="0">
                  <a:pos x="55" y="31"/>
                </a:cxn>
                <a:cxn ang="0">
                  <a:pos x="37" y="41"/>
                </a:cxn>
                <a:cxn ang="0">
                  <a:pos x="5" y="32"/>
                </a:cxn>
                <a:cxn ang="0">
                  <a:pos x="42" y="45"/>
                </a:cxn>
                <a:cxn ang="0">
                  <a:pos x="37" y="118"/>
                </a:cxn>
                <a:cxn ang="0">
                  <a:pos x="27" y="95"/>
                </a:cxn>
                <a:cxn ang="0">
                  <a:pos x="0" y="118"/>
                </a:cxn>
                <a:cxn ang="0">
                  <a:pos x="42" y="45"/>
                </a:cxn>
                <a:cxn ang="0">
                  <a:pos x="37" y="81"/>
                </a:cxn>
                <a:cxn ang="0">
                  <a:pos x="25" y="70"/>
                </a:cxn>
                <a:cxn ang="0">
                  <a:pos x="25" y="63"/>
                </a:cxn>
                <a:cxn ang="0">
                  <a:pos x="37" y="52"/>
                </a:cxn>
                <a:cxn ang="0">
                  <a:pos x="25" y="63"/>
                </a:cxn>
                <a:cxn ang="0">
                  <a:pos x="18" y="81"/>
                </a:cxn>
                <a:cxn ang="0">
                  <a:pos x="5" y="70"/>
                </a:cxn>
                <a:cxn ang="0">
                  <a:pos x="5" y="63"/>
                </a:cxn>
                <a:cxn ang="0">
                  <a:pos x="18" y="52"/>
                </a:cxn>
                <a:cxn ang="0">
                  <a:pos x="5" y="63"/>
                </a:cxn>
              </a:cxnLst>
              <a:rect l="0" t="0" r="r" b="b"/>
              <a:pathLst>
                <a:path w="90" h="118">
                  <a:moveTo>
                    <a:pt x="55" y="0"/>
                  </a:moveTo>
                  <a:lnTo>
                    <a:pt x="85" y="0"/>
                  </a:lnTo>
                  <a:lnTo>
                    <a:pt x="85" y="11"/>
                  </a:lnTo>
                  <a:lnTo>
                    <a:pt x="55" y="11"/>
                  </a:lnTo>
                  <a:lnTo>
                    <a:pt x="55" y="0"/>
                  </a:lnTo>
                  <a:close/>
                  <a:moveTo>
                    <a:pt x="90" y="13"/>
                  </a:moveTo>
                  <a:lnTo>
                    <a:pt x="90" y="118"/>
                  </a:lnTo>
                  <a:lnTo>
                    <a:pt x="85" y="118"/>
                  </a:lnTo>
                  <a:lnTo>
                    <a:pt x="85" y="95"/>
                  </a:lnTo>
                  <a:lnTo>
                    <a:pt x="74" y="95"/>
                  </a:lnTo>
                  <a:lnTo>
                    <a:pt x="74" y="118"/>
                  </a:lnTo>
                  <a:lnTo>
                    <a:pt x="48" y="118"/>
                  </a:lnTo>
                  <a:lnTo>
                    <a:pt x="48" y="13"/>
                  </a:lnTo>
                  <a:lnTo>
                    <a:pt x="90" y="13"/>
                  </a:lnTo>
                  <a:close/>
                  <a:moveTo>
                    <a:pt x="74" y="81"/>
                  </a:moveTo>
                  <a:lnTo>
                    <a:pt x="85" y="81"/>
                  </a:lnTo>
                  <a:lnTo>
                    <a:pt x="85" y="70"/>
                  </a:lnTo>
                  <a:lnTo>
                    <a:pt x="74" y="70"/>
                  </a:lnTo>
                  <a:lnTo>
                    <a:pt x="74" y="81"/>
                  </a:lnTo>
                  <a:close/>
                  <a:moveTo>
                    <a:pt x="74" y="63"/>
                  </a:moveTo>
                  <a:lnTo>
                    <a:pt x="85" y="63"/>
                  </a:lnTo>
                  <a:lnTo>
                    <a:pt x="85" y="52"/>
                  </a:lnTo>
                  <a:lnTo>
                    <a:pt x="74" y="52"/>
                  </a:lnTo>
                  <a:lnTo>
                    <a:pt x="74" y="63"/>
                  </a:lnTo>
                  <a:close/>
                  <a:moveTo>
                    <a:pt x="74" y="47"/>
                  </a:moveTo>
                  <a:lnTo>
                    <a:pt x="85" y="47"/>
                  </a:lnTo>
                  <a:lnTo>
                    <a:pt x="85" y="36"/>
                  </a:lnTo>
                  <a:lnTo>
                    <a:pt x="74" y="36"/>
                  </a:lnTo>
                  <a:lnTo>
                    <a:pt x="74" y="47"/>
                  </a:lnTo>
                  <a:close/>
                  <a:moveTo>
                    <a:pt x="74" y="31"/>
                  </a:moveTo>
                  <a:lnTo>
                    <a:pt x="85" y="31"/>
                  </a:lnTo>
                  <a:lnTo>
                    <a:pt x="85" y="20"/>
                  </a:lnTo>
                  <a:lnTo>
                    <a:pt x="74" y="20"/>
                  </a:lnTo>
                  <a:lnTo>
                    <a:pt x="74" y="31"/>
                  </a:lnTo>
                  <a:close/>
                  <a:moveTo>
                    <a:pt x="55" y="81"/>
                  </a:moveTo>
                  <a:lnTo>
                    <a:pt x="65" y="81"/>
                  </a:lnTo>
                  <a:lnTo>
                    <a:pt x="65" y="70"/>
                  </a:lnTo>
                  <a:lnTo>
                    <a:pt x="55" y="70"/>
                  </a:lnTo>
                  <a:lnTo>
                    <a:pt x="55" y="81"/>
                  </a:lnTo>
                  <a:close/>
                  <a:moveTo>
                    <a:pt x="55" y="63"/>
                  </a:moveTo>
                  <a:lnTo>
                    <a:pt x="65" y="63"/>
                  </a:lnTo>
                  <a:lnTo>
                    <a:pt x="65" y="52"/>
                  </a:lnTo>
                  <a:lnTo>
                    <a:pt x="55" y="52"/>
                  </a:lnTo>
                  <a:lnTo>
                    <a:pt x="55" y="63"/>
                  </a:lnTo>
                  <a:close/>
                  <a:moveTo>
                    <a:pt x="55" y="47"/>
                  </a:moveTo>
                  <a:lnTo>
                    <a:pt x="65" y="47"/>
                  </a:lnTo>
                  <a:lnTo>
                    <a:pt x="65" y="36"/>
                  </a:lnTo>
                  <a:lnTo>
                    <a:pt x="55" y="36"/>
                  </a:lnTo>
                  <a:lnTo>
                    <a:pt x="55" y="47"/>
                  </a:lnTo>
                  <a:close/>
                  <a:moveTo>
                    <a:pt x="55" y="31"/>
                  </a:moveTo>
                  <a:lnTo>
                    <a:pt x="65" y="31"/>
                  </a:lnTo>
                  <a:lnTo>
                    <a:pt x="65" y="20"/>
                  </a:lnTo>
                  <a:lnTo>
                    <a:pt x="55" y="20"/>
                  </a:lnTo>
                  <a:lnTo>
                    <a:pt x="55" y="31"/>
                  </a:lnTo>
                  <a:close/>
                  <a:moveTo>
                    <a:pt x="5" y="41"/>
                  </a:moveTo>
                  <a:lnTo>
                    <a:pt x="37" y="41"/>
                  </a:lnTo>
                  <a:lnTo>
                    <a:pt x="37" y="32"/>
                  </a:lnTo>
                  <a:lnTo>
                    <a:pt x="5" y="32"/>
                  </a:lnTo>
                  <a:lnTo>
                    <a:pt x="5" y="41"/>
                  </a:lnTo>
                  <a:close/>
                  <a:moveTo>
                    <a:pt x="42" y="45"/>
                  </a:moveTo>
                  <a:lnTo>
                    <a:pt x="42" y="118"/>
                  </a:lnTo>
                  <a:lnTo>
                    <a:pt x="37" y="118"/>
                  </a:lnTo>
                  <a:lnTo>
                    <a:pt x="37" y="95"/>
                  </a:lnTo>
                  <a:lnTo>
                    <a:pt x="27" y="95"/>
                  </a:lnTo>
                  <a:lnTo>
                    <a:pt x="27" y="118"/>
                  </a:lnTo>
                  <a:lnTo>
                    <a:pt x="0" y="118"/>
                  </a:lnTo>
                  <a:lnTo>
                    <a:pt x="0" y="45"/>
                  </a:lnTo>
                  <a:lnTo>
                    <a:pt x="42" y="45"/>
                  </a:lnTo>
                  <a:close/>
                  <a:moveTo>
                    <a:pt x="25" y="81"/>
                  </a:moveTo>
                  <a:lnTo>
                    <a:pt x="37" y="81"/>
                  </a:lnTo>
                  <a:lnTo>
                    <a:pt x="37" y="70"/>
                  </a:lnTo>
                  <a:lnTo>
                    <a:pt x="25" y="70"/>
                  </a:lnTo>
                  <a:lnTo>
                    <a:pt x="25" y="81"/>
                  </a:lnTo>
                  <a:close/>
                  <a:moveTo>
                    <a:pt x="25" y="63"/>
                  </a:moveTo>
                  <a:lnTo>
                    <a:pt x="37" y="63"/>
                  </a:lnTo>
                  <a:lnTo>
                    <a:pt x="37" y="52"/>
                  </a:lnTo>
                  <a:lnTo>
                    <a:pt x="25" y="52"/>
                  </a:lnTo>
                  <a:lnTo>
                    <a:pt x="25" y="63"/>
                  </a:lnTo>
                  <a:close/>
                  <a:moveTo>
                    <a:pt x="5" y="81"/>
                  </a:moveTo>
                  <a:lnTo>
                    <a:pt x="18" y="81"/>
                  </a:lnTo>
                  <a:lnTo>
                    <a:pt x="18" y="70"/>
                  </a:lnTo>
                  <a:lnTo>
                    <a:pt x="5" y="70"/>
                  </a:lnTo>
                  <a:lnTo>
                    <a:pt x="5" y="81"/>
                  </a:lnTo>
                  <a:close/>
                  <a:moveTo>
                    <a:pt x="5" y="63"/>
                  </a:moveTo>
                  <a:lnTo>
                    <a:pt x="18" y="63"/>
                  </a:lnTo>
                  <a:lnTo>
                    <a:pt x="18" y="52"/>
                  </a:lnTo>
                  <a:lnTo>
                    <a:pt x="5" y="52"/>
                  </a:lnTo>
                  <a:lnTo>
                    <a:pt x="5" y="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273" name="Freeform 15"/>
            <p:cNvSpPr>
              <a:spLocks noEditPoints="1"/>
            </p:cNvSpPr>
            <p:nvPr/>
          </p:nvSpPr>
          <p:spPr bwMode="auto">
            <a:xfrm>
              <a:off x="4137" y="2789"/>
              <a:ext cx="113" cy="100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67" y="7"/>
                </a:cxn>
                <a:cxn ang="0">
                  <a:pos x="113" y="11"/>
                </a:cxn>
                <a:cxn ang="0">
                  <a:pos x="106" y="100"/>
                </a:cxn>
                <a:cxn ang="0">
                  <a:pos x="92" y="80"/>
                </a:cxn>
                <a:cxn ang="0">
                  <a:pos x="60" y="100"/>
                </a:cxn>
                <a:cxn ang="0">
                  <a:pos x="113" y="11"/>
                </a:cxn>
                <a:cxn ang="0">
                  <a:pos x="106" y="68"/>
                </a:cxn>
                <a:cxn ang="0">
                  <a:pos x="92" y="59"/>
                </a:cxn>
                <a:cxn ang="0">
                  <a:pos x="92" y="54"/>
                </a:cxn>
                <a:cxn ang="0">
                  <a:pos x="106" y="45"/>
                </a:cxn>
                <a:cxn ang="0">
                  <a:pos x="92" y="54"/>
                </a:cxn>
                <a:cxn ang="0">
                  <a:pos x="106" y="39"/>
                </a:cxn>
                <a:cxn ang="0">
                  <a:pos x="92" y="30"/>
                </a:cxn>
                <a:cxn ang="0">
                  <a:pos x="92" y="25"/>
                </a:cxn>
                <a:cxn ang="0">
                  <a:pos x="106" y="16"/>
                </a:cxn>
                <a:cxn ang="0">
                  <a:pos x="92" y="25"/>
                </a:cxn>
                <a:cxn ang="0">
                  <a:pos x="81" y="68"/>
                </a:cxn>
                <a:cxn ang="0">
                  <a:pos x="67" y="59"/>
                </a:cxn>
                <a:cxn ang="0">
                  <a:pos x="67" y="54"/>
                </a:cxn>
                <a:cxn ang="0">
                  <a:pos x="81" y="45"/>
                </a:cxn>
                <a:cxn ang="0">
                  <a:pos x="67" y="54"/>
                </a:cxn>
                <a:cxn ang="0">
                  <a:pos x="81" y="39"/>
                </a:cxn>
                <a:cxn ang="0">
                  <a:pos x="67" y="30"/>
                </a:cxn>
                <a:cxn ang="0">
                  <a:pos x="67" y="25"/>
                </a:cxn>
                <a:cxn ang="0">
                  <a:pos x="81" y="16"/>
                </a:cxn>
                <a:cxn ang="0">
                  <a:pos x="67" y="25"/>
                </a:cxn>
                <a:cxn ang="0">
                  <a:pos x="46" y="34"/>
                </a:cxn>
                <a:cxn ang="0">
                  <a:pos x="7" y="27"/>
                </a:cxn>
                <a:cxn ang="0">
                  <a:pos x="53" y="38"/>
                </a:cxn>
                <a:cxn ang="0">
                  <a:pos x="46" y="100"/>
                </a:cxn>
                <a:cxn ang="0">
                  <a:pos x="32" y="80"/>
                </a:cxn>
                <a:cxn ang="0">
                  <a:pos x="0" y="100"/>
                </a:cxn>
                <a:cxn ang="0">
                  <a:pos x="53" y="38"/>
                </a:cxn>
                <a:cxn ang="0">
                  <a:pos x="46" y="68"/>
                </a:cxn>
                <a:cxn ang="0">
                  <a:pos x="32" y="59"/>
                </a:cxn>
                <a:cxn ang="0">
                  <a:pos x="32" y="54"/>
                </a:cxn>
                <a:cxn ang="0">
                  <a:pos x="46" y="45"/>
                </a:cxn>
                <a:cxn ang="0">
                  <a:pos x="32" y="54"/>
                </a:cxn>
                <a:cxn ang="0">
                  <a:pos x="21" y="68"/>
                </a:cxn>
                <a:cxn ang="0">
                  <a:pos x="7" y="59"/>
                </a:cxn>
                <a:cxn ang="0">
                  <a:pos x="7" y="54"/>
                </a:cxn>
                <a:cxn ang="0">
                  <a:pos x="21" y="45"/>
                </a:cxn>
                <a:cxn ang="0">
                  <a:pos x="7" y="54"/>
                </a:cxn>
              </a:cxnLst>
              <a:rect l="0" t="0" r="r" b="b"/>
              <a:pathLst>
                <a:path w="113" h="100">
                  <a:moveTo>
                    <a:pt x="67" y="0"/>
                  </a:moveTo>
                  <a:lnTo>
                    <a:pt x="104" y="0"/>
                  </a:lnTo>
                  <a:lnTo>
                    <a:pt x="104" y="7"/>
                  </a:lnTo>
                  <a:lnTo>
                    <a:pt x="67" y="7"/>
                  </a:lnTo>
                  <a:lnTo>
                    <a:pt x="67" y="0"/>
                  </a:lnTo>
                  <a:close/>
                  <a:moveTo>
                    <a:pt x="113" y="11"/>
                  </a:moveTo>
                  <a:lnTo>
                    <a:pt x="113" y="100"/>
                  </a:lnTo>
                  <a:lnTo>
                    <a:pt x="106" y="100"/>
                  </a:lnTo>
                  <a:lnTo>
                    <a:pt x="106" y="80"/>
                  </a:lnTo>
                  <a:lnTo>
                    <a:pt x="92" y="80"/>
                  </a:lnTo>
                  <a:lnTo>
                    <a:pt x="92" y="100"/>
                  </a:lnTo>
                  <a:lnTo>
                    <a:pt x="60" y="100"/>
                  </a:lnTo>
                  <a:lnTo>
                    <a:pt x="60" y="11"/>
                  </a:lnTo>
                  <a:lnTo>
                    <a:pt x="113" y="11"/>
                  </a:lnTo>
                  <a:close/>
                  <a:moveTo>
                    <a:pt x="92" y="68"/>
                  </a:moveTo>
                  <a:lnTo>
                    <a:pt x="106" y="68"/>
                  </a:lnTo>
                  <a:lnTo>
                    <a:pt x="106" y="59"/>
                  </a:lnTo>
                  <a:lnTo>
                    <a:pt x="92" y="59"/>
                  </a:lnTo>
                  <a:lnTo>
                    <a:pt x="92" y="68"/>
                  </a:lnTo>
                  <a:close/>
                  <a:moveTo>
                    <a:pt x="92" y="54"/>
                  </a:moveTo>
                  <a:lnTo>
                    <a:pt x="106" y="54"/>
                  </a:lnTo>
                  <a:lnTo>
                    <a:pt x="106" y="45"/>
                  </a:lnTo>
                  <a:lnTo>
                    <a:pt x="92" y="45"/>
                  </a:lnTo>
                  <a:lnTo>
                    <a:pt x="92" y="54"/>
                  </a:lnTo>
                  <a:close/>
                  <a:moveTo>
                    <a:pt x="92" y="39"/>
                  </a:moveTo>
                  <a:lnTo>
                    <a:pt x="106" y="39"/>
                  </a:lnTo>
                  <a:lnTo>
                    <a:pt x="106" y="30"/>
                  </a:lnTo>
                  <a:lnTo>
                    <a:pt x="92" y="30"/>
                  </a:lnTo>
                  <a:lnTo>
                    <a:pt x="92" y="39"/>
                  </a:lnTo>
                  <a:close/>
                  <a:moveTo>
                    <a:pt x="92" y="25"/>
                  </a:moveTo>
                  <a:lnTo>
                    <a:pt x="106" y="25"/>
                  </a:lnTo>
                  <a:lnTo>
                    <a:pt x="106" y="16"/>
                  </a:lnTo>
                  <a:lnTo>
                    <a:pt x="92" y="16"/>
                  </a:lnTo>
                  <a:lnTo>
                    <a:pt x="92" y="25"/>
                  </a:lnTo>
                  <a:close/>
                  <a:moveTo>
                    <a:pt x="67" y="68"/>
                  </a:moveTo>
                  <a:lnTo>
                    <a:pt x="81" y="68"/>
                  </a:lnTo>
                  <a:lnTo>
                    <a:pt x="81" y="59"/>
                  </a:lnTo>
                  <a:lnTo>
                    <a:pt x="67" y="59"/>
                  </a:lnTo>
                  <a:lnTo>
                    <a:pt x="67" y="68"/>
                  </a:lnTo>
                  <a:close/>
                  <a:moveTo>
                    <a:pt x="67" y="54"/>
                  </a:moveTo>
                  <a:lnTo>
                    <a:pt x="81" y="54"/>
                  </a:lnTo>
                  <a:lnTo>
                    <a:pt x="81" y="45"/>
                  </a:lnTo>
                  <a:lnTo>
                    <a:pt x="67" y="45"/>
                  </a:lnTo>
                  <a:lnTo>
                    <a:pt x="67" y="54"/>
                  </a:lnTo>
                  <a:close/>
                  <a:moveTo>
                    <a:pt x="67" y="39"/>
                  </a:moveTo>
                  <a:lnTo>
                    <a:pt x="81" y="39"/>
                  </a:lnTo>
                  <a:lnTo>
                    <a:pt x="81" y="30"/>
                  </a:lnTo>
                  <a:lnTo>
                    <a:pt x="67" y="30"/>
                  </a:lnTo>
                  <a:lnTo>
                    <a:pt x="67" y="39"/>
                  </a:lnTo>
                  <a:close/>
                  <a:moveTo>
                    <a:pt x="67" y="25"/>
                  </a:moveTo>
                  <a:lnTo>
                    <a:pt x="81" y="25"/>
                  </a:lnTo>
                  <a:lnTo>
                    <a:pt x="81" y="16"/>
                  </a:lnTo>
                  <a:lnTo>
                    <a:pt x="67" y="16"/>
                  </a:lnTo>
                  <a:lnTo>
                    <a:pt x="67" y="25"/>
                  </a:lnTo>
                  <a:close/>
                  <a:moveTo>
                    <a:pt x="7" y="34"/>
                  </a:moveTo>
                  <a:lnTo>
                    <a:pt x="46" y="34"/>
                  </a:lnTo>
                  <a:lnTo>
                    <a:pt x="46" y="27"/>
                  </a:lnTo>
                  <a:lnTo>
                    <a:pt x="7" y="27"/>
                  </a:lnTo>
                  <a:lnTo>
                    <a:pt x="7" y="34"/>
                  </a:lnTo>
                  <a:close/>
                  <a:moveTo>
                    <a:pt x="53" y="38"/>
                  </a:moveTo>
                  <a:lnTo>
                    <a:pt x="53" y="100"/>
                  </a:lnTo>
                  <a:lnTo>
                    <a:pt x="46" y="100"/>
                  </a:lnTo>
                  <a:lnTo>
                    <a:pt x="46" y="80"/>
                  </a:lnTo>
                  <a:lnTo>
                    <a:pt x="32" y="80"/>
                  </a:lnTo>
                  <a:lnTo>
                    <a:pt x="32" y="100"/>
                  </a:lnTo>
                  <a:lnTo>
                    <a:pt x="0" y="100"/>
                  </a:lnTo>
                  <a:lnTo>
                    <a:pt x="0" y="38"/>
                  </a:lnTo>
                  <a:lnTo>
                    <a:pt x="53" y="38"/>
                  </a:lnTo>
                  <a:close/>
                  <a:moveTo>
                    <a:pt x="32" y="68"/>
                  </a:moveTo>
                  <a:lnTo>
                    <a:pt x="46" y="68"/>
                  </a:lnTo>
                  <a:lnTo>
                    <a:pt x="46" y="59"/>
                  </a:lnTo>
                  <a:lnTo>
                    <a:pt x="32" y="59"/>
                  </a:lnTo>
                  <a:lnTo>
                    <a:pt x="32" y="68"/>
                  </a:lnTo>
                  <a:close/>
                  <a:moveTo>
                    <a:pt x="32" y="54"/>
                  </a:moveTo>
                  <a:lnTo>
                    <a:pt x="46" y="54"/>
                  </a:lnTo>
                  <a:lnTo>
                    <a:pt x="46" y="45"/>
                  </a:lnTo>
                  <a:lnTo>
                    <a:pt x="32" y="45"/>
                  </a:lnTo>
                  <a:lnTo>
                    <a:pt x="32" y="54"/>
                  </a:lnTo>
                  <a:close/>
                  <a:moveTo>
                    <a:pt x="7" y="68"/>
                  </a:moveTo>
                  <a:lnTo>
                    <a:pt x="21" y="68"/>
                  </a:lnTo>
                  <a:lnTo>
                    <a:pt x="21" y="59"/>
                  </a:lnTo>
                  <a:lnTo>
                    <a:pt x="7" y="59"/>
                  </a:lnTo>
                  <a:lnTo>
                    <a:pt x="7" y="68"/>
                  </a:lnTo>
                  <a:close/>
                  <a:moveTo>
                    <a:pt x="7" y="54"/>
                  </a:moveTo>
                  <a:lnTo>
                    <a:pt x="21" y="54"/>
                  </a:lnTo>
                  <a:lnTo>
                    <a:pt x="21" y="45"/>
                  </a:lnTo>
                  <a:lnTo>
                    <a:pt x="7" y="45"/>
                  </a:lnTo>
                  <a:lnTo>
                    <a:pt x="7" y="5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274" name="Freeform 16"/>
            <p:cNvSpPr>
              <a:spLocks noEditPoints="1"/>
            </p:cNvSpPr>
            <p:nvPr/>
          </p:nvSpPr>
          <p:spPr bwMode="auto">
            <a:xfrm>
              <a:off x="4057" y="2828"/>
              <a:ext cx="69" cy="61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3" y="4"/>
                </a:cxn>
                <a:cxn ang="0">
                  <a:pos x="69" y="6"/>
                </a:cxn>
                <a:cxn ang="0">
                  <a:pos x="66" y="61"/>
                </a:cxn>
                <a:cxn ang="0">
                  <a:pos x="57" y="49"/>
                </a:cxn>
                <a:cxn ang="0">
                  <a:pos x="37" y="61"/>
                </a:cxn>
                <a:cxn ang="0">
                  <a:pos x="69" y="6"/>
                </a:cxn>
                <a:cxn ang="0">
                  <a:pos x="66" y="41"/>
                </a:cxn>
                <a:cxn ang="0">
                  <a:pos x="57" y="36"/>
                </a:cxn>
                <a:cxn ang="0">
                  <a:pos x="57" y="33"/>
                </a:cxn>
                <a:cxn ang="0">
                  <a:pos x="66" y="27"/>
                </a:cxn>
                <a:cxn ang="0">
                  <a:pos x="57" y="33"/>
                </a:cxn>
                <a:cxn ang="0">
                  <a:pos x="66" y="24"/>
                </a:cxn>
                <a:cxn ang="0">
                  <a:pos x="57" y="18"/>
                </a:cxn>
                <a:cxn ang="0">
                  <a:pos x="57" y="15"/>
                </a:cxn>
                <a:cxn ang="0">
                  <a:pos x="66" y="9"/>
                </a:cxn>
                <a:cxn ang="0">
                  <a:pos x="57" y="15"/>
                </a:cxn>
                <a:cxn ang="0">
                  <a:pos x="50" y="41"/>
                </a:cxn>
                <a:cxn ang="0">
                  <a:pos x="41" y="36"/>
                </a:cxn>
                <a:cxn ang="0">
                  <a:pos x="41" y="33"/>
                </a:cxn>
                <a:cxn ang="0">
                  <a:pos x="50" y="27"/>
                </a:cxn>
                <a:cxn ang="0">
                  <a:pos x="41" y="33"/>
                </a:cxn>
                <a:cxn ang="0">
                  <a:pos x="50" y="24"/>
                </a:cxn>
                <a:cxn ang="0">
                  <a:pos x="41" y="18"/>
                </a:cxn>
                <a:cxn ang="0">
                  <a:pos x="41" y="15"/>
                </a:cxn>
                <a:cxn ang="0">
                  <a:pos x="50" y="9"/>
                </a:cxn>
                <a:cxn ang="0">
                  <a:pos x="41" y="15"/>
                </a:cxn>
                <a:cxn ang="0">
                  <a:pos x="29" y="20"/>
                </a:cxn>
                <a:cxn ang="0">
                  <a:pos x="6" y="16"/>
                </a:cxn>
                <a:cxn ang="0">
                  <a:pos x="32" y="22"/>
                </a:cxn>
                <a:cxn ang="0">
                  <a:pos x="29" y="61"/>
                </a:cxn>
                <a:cxn ang="0">
                  <a:pos x="20" y="49"/>
                </a:cxn>
                <a:cxn ang="0">
                  <a:pos x="0" y="61"/>
                </a:cxn>
                <a:cxn ang="0">
                  <a:pos x="32" y="22"/>
                </a:cxn>
                <a:cxn ang="0">
                  <a:pos x="29" y="41"/>
                </a:cxn>
                <a:cxn ang="0">
                  <a:pos x="20" y="36"/>
                </a:cxn>
                <a:cxn ang="0">
                  <a:pos x="20" y="33"/>
                </a:cxn>
                <a:cxn ang="0">
                  <a:pos x="29" y="27"/>
                </a:cxn>
                <a:cxn ang="0">
                  <a:pos x="20" y="33"/>
                </a:cxn>
                <a:cxn ang="0">
                  <a:pos x="14" y="41"/>
                </a:cxn>
                <a:cxn ang="0">
                  <a:pos x="6" y="36"/>
                </a:cxn>
                <a:cxn ang="0">
                  <a:pos x="6" y="33"/>
                </a:cxn>
                <a:cxn ang="0">
                  <a:pos x="14" y="27"/>
                </a:cxn>
                <a:cxn ang="0">
                  <a:pos x="6" y="33"/>
                </a:cxn>
              </a:cxnLst>
              <a:rect l="0" t="0" r="r" b="b"/>
              <a:pathLst>
                <a:path w="69" h="61">
                  <a:moveTo>
                    <a:pt x="43" y="0"/>
                  </a:moveTo>
                  <a:lnTo>
                    <a:pt x="64" y="0"/>
                  </a:lnTo>
                  <a:lnTo>
                    <a:pt x="64" y="4"/>
                  </a:lnTo>
                  <a:lnTo>
                    <a:pt x="43" y="4"/>
                  </a:lnTo>
                  <a:lnTo>
                    <a:pt x="43" y="0"/>
                  </a:lnTo>
                  <a:close/>
                  <a:moveTo>
                    <a:pt x="69" y="6"/>
                  </a:moveTo>
                  <a:lnTo>
                    <a:pt x="69" y="61"/>
                  </a:lnTo>
                  <a:lnTo>
                    <a:pt x="66" y="61"/>
                  </a:lnTo>
                  <a:lnTo>
                    <a:pt x="66" y="49"/>
                  </a:lnTo>
                  <a:lnTo>
                    <a:pt x="57" y="49"/>
                  </a:lnTo>
                  <a:lnTo>
                    <a:pt x="57" y="61"/>
                  </a:lnTo>
                  <a:lnTo>
                    <a:pt x="37" y="61"/>
                  </a:lnTo>
                  <a:lnTo>
                    <a:pt x="37" y="6"/>
                  </a:lnTo>
                  <a:lnTo>
                    <a:pt x="69" y="6"/>
                  </a:lnTo>
                  <a:close/>
                  <a:moveTo>
                    <a:pt x="57" y="41"/>
                  </a:moveTo>
                  <a:lnTo>
                    <a:pt x="66" y="41"/>
                  </a:lnTo>
                  <a:lnTo>
                    <a:pt x="66" y="36"/>
                  </a:lnTo>
                  <a:lnTo>
                    <a:pt x="57" y="36"/>
                  </a:lnTo>
                  <a:lnTo>
                    <a:pt x="57" y="41"/>
                  </a:lnTo>
                  <a:close/>
                  <a:moveTo>
                    <a:pt x="57" y="33"/>
                  </a:moveTo>
                  <a:lnTo>
                    <a:pt x="66" y="33"/>
                  </a:lnTo>
                  <a:lnTo>
                    <a:pt x="66" y="27"/>
                  </a:lnTo>
                  <a:lnTo>
                    <a:pt x="57" y="27"/>
                  </a:lnTo>
                  <a:lnTo>
                    <a:pt x="57" y="33"/>
                  </a:lnTo>
                  <a:close/>
                  <a:moveTo>
                    <a:pt x="57" y="24"/>
                  </a:moveTo>
                  <a:lnTo>
                    <a:pt x="66" y="24"/>
                  </a:lnTo>
                  <a:lnTo>
                    <a:pt x="66" y="18"/>
                  </a:lnTo>
                  <a:lnTo>
                    <a:pt x="57" y="18"/>
                  </a:lnTo>
                  <a:lnTo>
                    <a:pt x="57" y="24"/>
                  </a:lnTo>
                  <a:close/>
                  <a:moveTo>
                    <a:pt x="57" y="15"/>
                  </a:moveTo>
                  <a:lnTo>
                    <a:pt x="66" y="15"/>
                  </a:lnTo>
                  <a:lnTo>
                    <a:pt x="66" y="9"/>
                  </a:lnTo>
                  <a:lnTo>
                    <a:pt x="57" y="9"/>
                  </a:lnTo>
                  <a:lnTo>
                    <a:pt x="57" y="15"/>
                  </a:lnTo>
                  <a:close/>
                  <a:moveTo>
                    <a:pt x="41" y="41"/>
                  </a:moveTo>
                  <a:lnTo>
                    <a:pt x="50" y="41"/>
                  </a:lnTo>
                  <a:lnTo>
                    <a:pt x="50" y="36"/>
                  </a:lnTo>
                  <a:lnTo>
                    <a:pt x="41" y="36"/>
                  </a:lnTo>
                  <a:lnTo>
                    <a:pt x="41" y="41"/>
                  </a:lnTo>
                  <a:close/>
                  <a:moveTo>
                    <a:pt x="41" y="33"/>
                  </a:moveTo>
                  <a:lnTo>
                    <a:pt x="50" y="33"/>
                  </a:lnTo>
                  <a:lnTo>
                    <a:pt x="50" y="27"/>
                  </a:lnTo>
                  <a:lnTo>
                    <a:pt x="41" y="27"/>
                  </a:lnTo>
                  <a:lnTo>
                    <a:pt x="41" y="33"/>
                  </a:lnTo>
                  <a:close/>
                  <a:moveTo>
                    <a:pt x="41" y="24"/>
                  </a:moveTo>
                  <a:lnTo>
                    <a:pt x="50" y="24"/>
                  </a:lnTo>
                  <a:lnTo>
                    <a:pt x="50" y="18"/>
                  </a:lnTo>
                  <a:lnTo>
                    <a:pt x="41" y="18"/>
                  </a:lnTo>
                  <a:lnTo>
                    <a:pt x="41" y="24"/>
                  </a:lnTo>
                  <a:close/>
                  <a:moveTo>
                    <a:pt x="41" y="15"/>
                  </a:moveTo>
                  <a:lnTo>
                    <a:pt x="50" y="15"/>
                  </a:lnTo>
                  <a:lnTo>
                    <a:pt x="50" y="9"/>
                  </a:lnTo>
                  <a:lnTo>
                    <a:pt x="41" y="9"/>
                  </a:lnTo>
                  <a:lnTo>
                    <a:pt x="41" y="15"/>
                  </a:lnTo>
                  <a:close/>
                  <a:moveTo>
                    <a:pt x="6" y="20"/>
                  </a:moveTo>
                  <a:lnTo>
                    <a:pt x="29" y="20"/>
                  </a:lnTo>
                  <a:lnTo>
                    <a:pt x="29" y="16"/>
                  </a:lnTo>
                  <a:lnTo>
                    <a:pt x="6" y="16"/>
                  </a:lnTo>
                  <a:lnTo>
                    <a:pt x="6" y="20"/>
                  </a:lnTo>
                  <a:close/>
                  <a:moveTo>
                    <a:pt x="32" y="22"/>
                  </a:moveTo>
                  <a:lnTo>
                    <a:pt x="32" y="61"/>
                  </a:lnTo>
                  <a:lnTo>
                    <a:pt x="29" y="61"/>
                  </a:lnTo>
                  <a:lnTo>
                    <a:pt x="29" y="49"/>
                  </a:lnTo>
                  <a:lnTo>
                    <a:pt x="20" y="49"/>
                  </a:lnTo>
                  <a:lnTo>
                    <a:pt x="20" y="61"/>
                  </a:lnTo>
                  <a:lnTo>
                    <a:pt x="0" y="61"/>
                  </a:lnTo>
                  <a:lnTo>
                    <a:pt x="0" y="22"/>
                  </a:lnTo>
                  <a:lnTo>
                    <a:pt x="32" y="22"/>
                  </a:lnTo>
                  <a:close/>
                  <a:moveTo>
                    <a:pt x="20" y="41"/>
                  </a:moveTo>
                  <a:lnTo>
                    <a:pt x="29" y="41"/>
                  </a:lnTo>
                  <a:lnTo>
                    <a:pt x="29" y="36"/>
                  </a:lnTo>
                  <a:lnTo>
                    <a:pt x="20" y="36"/>
                  </a:lnTo>
                  <a:lnTo>
                    <a:pt x="20" y="41"/>
                  </a:lnTo>
                  <a:close/>
                  <a:moveTo>
                    <a:pt x="20" y="33"/>
                  </a:moveTo>
                  <a:lnTo>
                    <a:pt x="29" y="33"/>
                  </a:lnTo>
                  <a:lnTo>
                    <a:pt x="29" y="27"/>
                  </a:lnTo>
                  <a:lnTo>
                    <a:pt x="20" y="27"/>
                  </a:lnTo>
                  <a:lnTo>
                    <a:pt x="20" y="33"/>
                  </a:lnTo>
                  <a:close/>
                  <a:moveTo>
                    <a:pt x="6" y="41"/>
                  </a:moveTo>
                  <a:lnTo>
                    <a:pt x="14" y="41"/>
                  </a:lnTo>
                  <a:lnTo>
                    <a:pt x="14" y="36"/>
                  </a:lnTo>
                  <a:lnTo>
                    <a:pt x="6" y="36"/>
                  </a:lnTo>
                  <a:lnTo>
                    <a:pt x="6" y="41"/>
                  </a:lnTo>
                  <a:close/>
                  <a:moveTo>
                    <a:pt x="6" y="33"/>
                  </a:moveTo>
                  <a:lnTo>
                    <a:pt x="14" y="33"/>
                  </a:lnTo>
                  <a:lnTo>
                    <a:pt x="14" y="27"/>
                  </a:lnTo>
                  <a:lnTo>
                    <a:pt x="6" y="27"/>
                  </a:lnTo>
                  <a:lnTo>
                    <a:pt x="6" y="3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275" name="Freeform 17"/>
            <p:cNvSpPr>
              <a:spLocks noEditPoints="1"/>
            </p:cNvSpPr>
            <p:nvPr/>
          </p:nvSpPr>
          <p:spPr bwMode="auto">
            <a:xfrm>
              <a:off x="4581" y="2648"/>
              <a:ext cx="143" cy="243"/>
            </a:xfrm>
            <a:custGeom>
              <a:avLst/>
              <a:gdLst/>
              <a:ahLst/>
              <a:cxnLst>
                <a:cxn ang="0">
                  <a:pos x="11" y="113"/>
                </a:cxn>
                <a:cxn ang="0">
                  <a:pos x="58" y="95"/>
                </a:cxn>
                <a:cxn ang="0">
                  <a:pos x="67" y="116"/>
                </a:cxn>
                <a:cxn ang="0">
                  <a:pos x="27" y="243"/>
                </a:cxn>
                <a:cxn ang="0">
                  <a:pos x="9" y="216"/>
                </a:cxn>
                <a:cxn ang="0">
                  <a:pos x="0" y="243"/>
                </a:cxn>
                <a:cxn ang="0">
                  <a:pos x="67" y="116"/>
                </a:cxn>
                <a:cxn ang="0">
                  <a:pos x="9" y="184"/>
                </a:cxn>
                <a:cxn ang="0">
                  <a:pos x="28" y="198"/>
                </a:cxn>
                <a:cxn ang="0">
                  <a:pos x="28" y="164"/>
                </a:cxn>
                <a:cxn ang="0">
                  <a:pos x="9" y="177"/>
                </a:cxn>
                <a:cxn ang="0">
                  <a:pos x="28" y="164"/>
                </a:cxn>
                <a:cxn ang="0">
                  <a:pos x="9" y="145"/>
                </a:cxn>
                <a:cxn ang="0">
                  <a:pos x="28" y="157"/>
                </a:cxn>
                <a:cxn ang="0">
                  <a:pos x="28" y="125"/>
                </a:cxn>
                <a:cxn ang="0">
                  <a:pos x="9" y="138"/>
                </a:cxn>
                <a:cxn ang="0">
                  <a:pos x="28" y="125"/>
                </a:cxn>
                <a:cxn ang="0">
                  <a:pos x="41" y="184"/>
                </a:cxn>
                <a:cxn ang="0">
                  <a:pos x="58" y="198"/>
                </a:cxn>
                <a:cxn ang="0">
                  <a:pos x="58" y="164"/>
                </a:cxn>
                <a:cxn ang="0">
                  <a:pos x="41" y="177"/>
                </a:cxn>
                <a:cxn ang="0">
                  <a:pos x="58" y="164"/>
                </a:cxn>
                <a:cxn ang="0">
                  <a:pos x="41" y="145"/>
                </a:cxn>
                <a:cxn ang="0">
                  <a:pos x="58" y="157"/>
                </a:cxn>
                <a:cxn ang="0">
                  <a:pos x="58" y="125"/>
                </a:cxn>
                <a:cxn ang="0">
                  <a:pos x="41" y="138"/>
                </a:cxn>
                <a:cxn ang="0">
                  <a:pos x="58" y="125"/>
                </a:cxn>
                <a:cxn ang="0">
                  <a:pos x="87" y="139"/>
                </a:cxn>
                <a:cxn ang="0">
                  <a:pos x="135" y="150"/>
                </a:cxn>
                <a:cxn ang="0">
                  <a:pos x="143" y="154"/>
                </a:cxn>
                <a:cxn ang="0">
                  <a:pos x="103" y="243"/>
                </a:cxn>
                <a:cxn ang="0">
                  <a:pos x="85" y="216"/>
                </a:cxn>
                <a:cxn ang="0">
                  <a:pos x="76" y="243"/>
                </a:cxn>
                <a:cxn ang="0">
                  <a:pos x="143" y="154"/>
                </a:cxn>
                <a:cxn ang="0">
                  <a:pos x="85" y="184"/>
                </a:cxn>
                <a:cxn ang="0">
                  <a:pos x="105" y="198"/>
                </a:cxn>
                <a:cxn ang="0">
                  <a:pos x="105" y="164"/>
                </a:cxn>
                <a:cxn ang="0">
                  <a:pos x="85" y="177"/>
                </a:cxn>
                <a:cxn ang="0">
                  <a:pos x="105" y="164"/>
                </a:cxn>
                <a:cxn ang="0">
                  <a:pos x="117" y="184"/>
                </a:cxn>
                <a:cxn ang="0">
                  <a:pos x="135" y="198"/>
                </a:cxn>
                <a:cxn ang="0">
                  <a:pos x="135" y="164"/>
                </a:cxn>
                <a:cxn ang="0">
                  <a:pos x="117" y="177"/>
                </a:cxn>
                <a:cxn ang="0">
                  <a:pos x="135" y="164"/>
                </a:cxn>
                <a:cxn ang="0">
                  <a:pos x="51" y="64"/>
                </a:cxn>
                <a:cxn ang="0">
                  <a:pos x="18" y="91"/>
                </a:cxn>
                <a:cxn ang="0">
                  <a:pos x="30" y="0"/>
                </a:cxn>
                <a:cxn ang="0">
                  <a:pos x="39" y="61"/>
                </a:cxn>
                <a:cxn ang="0">
                  <a:pos x="30" y="0"/>
                </a:cxn>
              </a:cxnLst>
              <a:rect l="0" t="0" r="r" b="b"/>
              <a:pathLst>
                <a:path w="143" h="243">
                  <a:moveTo>
                    <a:pt x="58" y="113"/>
                  </a:moveTo>
                  <a:lnTo>
                    <a:pt x="11" y="113"/>
                  </a:lnTo>
                  <a:lnTo>
                    <a:pt x="11" y="95"/>
                  </a:lnTo>
                  <a:lnTo>
                    <a:pt x="58" y="95"/>
                  </a:lnTo>
                  <a:lnTo>
                    <a:pt x="58" y="113"/>
                  </a:lnTo>
                  <a:close/>
                  <a:moveTo>
                    <a:pt x="67" y="116"/>
                  </a:moveTo>
                  <a:lnTo>
                    <a:pt x="67" y="243"/>
                  </a:lnTo>
                  <a:lnTo>
                    <a:pt x="27" y="243"/>
                  </a:lnTo>
                  <a:lnTo>
                    <a:pt x="27" y="216"/>
                  </a:lnTo>
                  <a:lnTo>
                    <a:pt x="9" y="216"/>
                  </a:lnTo>
                  <a:lnTo>
                    <a:pt x="9" y="243"/>
                  </a:lnTo>
                  <a:lnTo>
                    <a:pt x="0" y="243"/>
                  </a:lnTo>
                  <a:lnTo>
                    <a:pt x="0" y="116"/>
                  </a:lnTo>
                  <a:lnTo>
                    <a:pt x="67" y="116"/>
                  </a:lnTo>
                  <a:close/>
                  <a:moveTo>
                    <a:pt x="28" y="184"/>
                  </a:moveTo>
                  <a:lnTo>
                    <a:pt x="9" y="184"/>
                  </a:lnTo>
                  <a:lnTo>
                    <a:pt x="9" y="198"/>
                  </a:lnTo>
                  <a:lnTo>
                    <a:pt x="28" y="198"/>
                  </a:lnTo>
                  <a:lnTo>
                    <a:pt x="28" y="184"/>
                  </a:lnTo>
                  <a:close/>
                  <a:moveTo>
                    <a:pt x="28" y="164"/>
                  </a:moveTo>
                  <a:lnTo>
                    <a:pt x="9" y="164"/>
                  </a:lnTo>
                  <a:lnTo>
                    <a:pt x="9" y="177"/>
                  </a:lnTo>
                  <a:lnTo>
                    <a:pt x="28" y="177"/>
                  </a:lnTo>
                  <a:lnTo>
                    <a:pt x="28" y="164"/>
                  </a:lnTo>
                  <a:close/>
                  <a:moveTo>
                    <a:pt x="28" y="145"/>
                  </a:moveTo>
                  <a:lnTo>
                    <a:pt x="9" y="145"/>
                  </a:lnTo>
                  <a:lnTo>
                    <a:pt x="9" y="157"/>
                  </a:lnTo>
                  <a:lnTo>
                    <a:pt x="28" y="157"/>
                  </a:lnTo>
                  <a:lnTo>
                    <a:pt x="28" y="145"/>
                  </a:lnTo>
                  <a:close/>
                  <a:moveTo>
                    <a:pt x="28" y="125"/>
                  </a:moveTo>
                  <a:lnTo>
                    <a:pt x="9" y="125"/>
                  </a:lnTo>
                  <a:lnTo>
                    <a:pt x="9" y="138"/>
                  </a:lnTo>
                  <a:lnTo>
                    <a:pt x="28" y="138"/>
                  </a:lnTo>
                  <a:lnTo>
                    <a:pt x="28" y="125"/>
                  </a:lnTo>
                  <a:close/>
                  <a:moveTo>
                    <a:pt x="58" y="184"/>
                  </a:moveTo>
                  <a:lnTo>
                    <a:pt x="41" y="184"/>
                  </a:lnTo>
                  <a:lnTo>
                    <a:pt x="41" y="198"/>
                  </a:lnTo>
                  <a:lnTo>
                    <a:pt x="58" y="198"/>
                  </a:lnTo>
                  <a:lnTo>
                    <a:pt x="58" y="184"/>
                  </a:lnTo>
                  <a:close/>
                  <a:moveTo>
                    <a:pt x="58" y="164"/>
                  </a:moveTo>
                  <a:lnTo>
                    <a:pt x="41" y="164"/>
                  </a:lnTo>
                  <a:lnTo>
                    <a:pt x="41" y="177"/>
                  </a:lnTo>
                  <a:lnTo>
                    <a:pt x="58" y="177"/>
                  </a:lnTo>
                  <a:lnTo>
                    <a:pt x="58" y="164"/>
                  </a:lnTo>
                  <a:close/>
                  <a:moveTo>
                    <a:pt x="58" y="145"/>
                  </a:moveTo>
                  <a:lnTo>
                    <a:pt x="41" y="145"/>
                  </a:lnTo>
                  <a:lnTo>
                    <a:pt x="41" y="157"/>
                  </a:lnTo>
                  <a:lnTo>
                    <a:pt x="58" y="157"/>
                  </a:lnTo>
                  <a:lnTo>
                    <a:pt x="58" y="145"/>
                  </a:lnTo>
                  <a:close/>
                  <a:moveTo>
                    <a:pt x="58" y="125"/>
                  </a:moveTo>
                  <a:lnTo>
                    <a:pt x="41" y="125"/>
                  </a:lnTo>
                  <a:lnTo>
                    <a:pt x="41" y="138"/>
                  </a:lnTo>
                  <a:lnTo>
                    <a:pt x="58" y="138"/>
                  </a:lnTo>
                  <a:lnTo>
                    <a:pt x="58" y="125"/>
                  </a:lnTo>
                  <a:close/>
                  <a:moveTo>
                    <a:pt x="135" y="139"/>
                  </a:moveTo>
                  <a:lnTo>
                    <a:pt x="87" y="139"/>
                  </a:lnTo>
                  <a:lnTo>
                    <a:pt x="87" y="150"/>
                  </a:lnTo>
                  <a:lnTo>
                    <a:pt x="135" y="150"/>
                  </a:lnTo>
                  <a:lnTo>
                    <a:pt x="135" y="139"/>
                  </a:lnTo>
                  <a:close/>
                  <a:moveTo>
                    <a:pt x="143" y="154"/>
                  </a:moveTo>
                  <a:lnTo>
                    <a:pt x="143" y="243"/>
                  </a:lnTo>
                  <a:lnTo>
                    <a:pt x="103" y="243"/>
                  </a:lnTo>
                  <a:lnTo>
                    <a:pt x="103" y="216"/>
                  </a:lnTo>
                  <a:lnTo>
                    <a:pt x="85" y="216"/>
                  </a:lnTo>
                  <a:lnTo>
                    <a:pt x="85" y="243"/>
                  </a:lnTo>
                  <a:lnTo>
                    <a:pt x="76" y="243"/>
                  </a:lnTo>
                  <a:lnTo>
                    <a:pt x="76" y="154"/>
                  </a:lnTo>
                  <a:lnTo>
                    <a:pt x="143" y="154"/>
                  </a:lnTo>
                  <a:close/>
                  <a:moveTo>
                    <a:pt x="105" y="184"/>
                  </a:moveTo>
                  <a:lnTo>
                    <a:pt x="85" y="184"/>
                  </a:lnTo>
                  <a:lnTo>
                    <a:pt x="85" y="198"/>
                  </a:lnTo>
                  <a:lnTo>
                    <a:pt x="105" y="198"/>
                  </a:lnTo>
                  <a:lnTo>
                    <a:pt x="105" y="184"/>
                  </a:lnTo>
                  <a:close/>
                  <a:moveTo>
                    <a:pt x="105" y="164"/>
                  </a:moveTo>
                  <a:lnTo>
                    <a:pt x="85" y="164"/>
                  </a:lnTo>
                  <a:lnTo>
                    <a:pt x="85" y="177"/>
                  </a:lnTo>
                  <a:lnTo>
                    <a:pt x="105" y="177"/>
                  </a:lnTo>
                  <a:lnTo>
                    <a:pt x="105" y="164"/>
                  </a:lnTo>
                  <a:close/>
                  <a:moveTo>
                    <a:pt x="135" y="184"/>
                  </a:moveTo>
                  <a:lnTo>
                    <a:pt x="117" y="184"/>
                  </a:lnTo>
                  <a:lnTo>
                    <a:pt x="117" y="198"/>
                  </a:lnTo>
                  <a:lnTo>
                    <a:pt x="135" y="198"/>
                  </a:lnTo>
                  <a:lnTo>
                    <a:pt x="135" y="184"/>
                  </a:lnTo>
                  <a:close/>
                  <a:moveTo>
                    <a:pt x="135" y="164"/>
                  </a:moveTo>
                  <a:lnTo>
                    <a:pt x="117" y="164"/>
                  </a:lnTo>
                  <a:lnTo>
                    <a:pt x="117" y="177"/>
                  </a:lnTo>
                  <a:lnTo>
                    <a:pt x="135" y="177"/>
                  </a:lnTo>
                  <a:lnTo>
                    <a:pt x="135" y="164"/>
                  </a:lnTo>
                  <a:close/>
                  <a:moveTo>
                    <a:pt x="18" y="64"/>
                  </a:moveTo>
                  <a:lnTo>
                    <a:pt x="51" y="64"/>
                  </a:lnTo>
                  <a:lnTo>
                    <a:pt x="51" y="91"/>
                  </a:lnTo>
                  <a:lnTo>
                    <a:pt x="18" y="91"/>
                  </a:lnTo>
                  <a:lnTo>
                    <a:pt x="18" y="64"/>
                  </a:lnTo>
                  <a:close/>
                  <a:moveTo>
                    <a:pt x="30" y="0"/>
                  </a:moveTo>
                  <a:lnTo>
                    <a:pt x="39" y="0"/>
                  </a:lnTo>
                  <a:lnTo>
                    <a:pt x="39" y="61"/>
                  </a:lnTo>
                  <a:lnTo>
                    <a:pt x="30" y="61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276" name="Freeform 18"/>
            <p:cNvSpPr>
              <a:spLocks noEditPoints="1"/>
            </p:cNvSpPr>
            <p:nvPr/>
          </p:nvSpPr>
          <p:spPr bwMode="auto">
            <a:xfrm>
              <a:off x="4732" y="2821"/>
              <a:ext cx="67" cy="68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26" y="0"/>
                </a:cxn>
                <a:cxn ang="0">
                  <a:pos x="31" y="7"/>
                </a:cxn>
                <a:cxn ang="0">
                  <a:pos x="12" y="68"/>
                </a:cxn>
                <a:cxn ang="0">
                  <a:pos x="5" y="56"/>
                </a:cxn>
                <a:cxn ang="0">
                  <a:pos x="0" y="68"/>
                </a:cxn>
                <a:cxn ang="0">
                  <a:pos x="31" y="7"/>
                </a:cxn>
                <a:cxn ang="0">
                  <a:pos x="5" y="40"/>
                </a:cxn>
                <a:cxn ang="0">
                  <a:pos x="12" y="47"/>
                </a:cxn>
                <a:cxn ang="0">
                  <a:pos x="12" y="31"/>
                </a:cxn>
                <a:cxn ang="0">
                  <a:pos x="5" y="36"/>
                </a:cxn>
                <a:cxn ang="0">
                  <a:pos x="12" y="31"/>
                </a:cxn>
                <a:cxn ang="0">
                  <a:pos x="5" y="22"/>
                </a:cxn>
                <a:cxn ang="0">
                  <a:pos x="12" y="27"/>
                </a:cxn>
                <a:cxn ang="0">
                  <a:pos x="12" y="11"/>
                </a:cxn>
                <a:cxn ang="0">
                  <a:pos x="5" y="18"/>
                </a:cxn>
                <a:cxn ang="0">
                  <a:pos x="12" y="11"/>
                </a:cxn>
                <a:cxn ang="0">
                  <a:pos x="19" y="40"/>
                </a:cxn>
                <a:cxn ang="0">
                  <a:pos x="28" y="47"/>
                </a:cxn>
                <a:cxn ang="0">
                  <a:pos x="28" y="31"/>
                </a:cxn>
                <a:cxn ang="0">
                  <a:pos x="19" y="36"/>
                </a:cxn>
                <a:cxn ang="0">
                  <a:pos x="28" y="31"/>
                </a:cxn>
                <a:cxn ang="0">
                  <a:pos x="19" y="22"/>
                </a:cxn>
                <a:cxn ang="0">
                  <a:pos x="28" y="27"/>
                </a:cxn>
                <a:cxn ang="0">
                  <a:pos x="28" y="11"/>
                </a:cxn>
                <a:cxn ang="0">
                  <a:pos x="19" y="18"/>
                </a:cxn>
                <a:cxn ang="0">
                  <a:pos x="28" y="11"/>
                </a:cxn>
                <a:cxn ang="0">
                  <a:pos x="40" y="18"/>
                </a:cxn>
                <a:cxn ang="0">
                  <a:pos x="63" y="23"/>
                </a:cxn>
                <a:cxn ang="0">
                  <a:pos x="67" y="25"/>
                </a:cxn>
                <a:cxn ang="0">
                  <a:pos x="47" y="68"/>
                </a:cxn>
                <a:cxn ang="0">
                  <a:pos x="40" y="56"/>
                </a:cxn>
                <a:cxn ang="0">
                  <a:pos x="35" y="68"/>
                </a:cxn>
                <a:cxn ang="0">
                  <a:pos x="67" y="25"/>
                </a:cxn>
                <a:cxn ang="0">
                  <a:pos x="40" y="40"/>
                </a:cxn>
                <a:cxn ang="0">
                  <a:pos x="49" y="47"/>
                </a:cxn>
                <a:cxn ang="0">
                  <a:pos x="49" y="31"/>
                </a:cxn>
                <a:cxn ang="0">
                  <a:pos x="40" y="36"/>
                </a:cxn>
                <a:cxn ang="0">
                  <a:pos x="49" y="31"/>
                </a:cxn>
                <a:cxn ang="0">
                  <a:pos x="54" y="40"/>
                </a:cxn>
                <a:cxn ang="0">
                  <a:pos x="63" y="47"/>
                </a:cxn>
                <a:cxn ang="0">
                  <a:pos x="63" y="31"/>
                </a:cxn>
                <a:cxn ang="0">
                  <a:pos x="54" y="36"/>
                </a:cxn>
                <a:cxn ang="0">
                  <a:pos x="63" y="31"/>
                </a:cxn>
              </a:cxnLst>
              <a:rect l="0" t="0" r="r" b="b"/>
              <a:pathLst>
                <a:path w="67" h="68">
                  <a:moveTo>
                    <a:pt x="26" y="6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26" y="0"/>
                  </a:lnTo>
                  <a:lnTo>
                    <a:pt x="26" y="6"/>
                  </a:lnTo>
                  <a:close/>
                  <a:moveTo>
                    <a:pt x="31" y="7"/>
                  </a:moveTo>
                  <a:lnTo>
                    <a:pt x="31" y="68"/>
                  </a:lnTo>
                  <a:lnTo>
                    <a:pt x="12" y="68"/>
                  </a:lnTo>
                  <a:lnTo>
                    <a:pt x="12" y="56"/>
                  </a:lnTo>
                  <a:lnTo>
                    <a:pt x="5" y="56"/>
                  </a:lnTo>
                  <a:lnTo>
                    <a:pt x="5" y="68"/>
                  </a:lnTo>
                  <a:lnTo>
                    <a:pt x="0" y="68"/>
                  </a:lnTo>
                  <a:lnTo>
                    <a:pt x="0" y="7"/>
                  </a:lnTo>
                  <a:lnTo>
                    <a:pt x="31" y="7"/>
                  </a:lnTo>
                  <a:close/>
                  <a:moveTo>
                    <a:pt x="12" y="40"/>
                  </a:moveTo>
                  <a:lnTo>
                    <a:pt x="5" y="40"/>
                  </a:lnTo>
                  <a:lnTo>
                    <a:pt x="5" y="47"/>
                  </a:lnTo>
                  <a:lnTo>
                    <a:pt x="12" y="47"/>
                  </a:lnTo>
                  <a:lnTo>
                    <a:pt x="12" y="40"/>
                  </a:lnTo>
                  <a:close/>
                  <a:moveTo>
                    <a:pt x="12" y="31"/>
                  </a:moveTo>
                  <a:lnTo>
                    <a:pt x="5" y="31"/>
                  </a:lnTo>
                  <a:lnTo>
                    <a:pt x="5" y="36"/>
                  </a:lnTo>
                  <a:lnTo>
                    <a:pt x="12" y="36"/>
                  </a:lnTo>
                  <a:lnTo>
                    <a:pt x="12" y="31"/>
                  </a:lnTo>
                  <a:close/>
                  <a:moveTo>
                    <a:pt x="12" y="22"/>
                  </a:moveTo>
                  <a:lnTo>
                    <a:pt x="5" y="22"/>
                  </a:lnTo>
                  <a:lnTo>
                    <a:pt x="5" y="27"/>
                  </a:lnTo>
                  <a:lnTo>
                    <a:pt x="12" y="27"/>
                  </a:lnTo>
                  <a:lnTo>
                    <a:pt x="12" y="22"/>
                  </a:lnTo>
                  <a:close/>
                  <a:moveTo>
                    <a:pt x="12" y="11"/>
                  </a:moveTo>
                  <a:lnTo>
                    <a:pt x="5" y="11"/>
                  </a:lnTo>
                  <a:lnTo>
                    <a:pt x="5" y="18"/>
                  </a:lnTo>
                  <a:lnTo>
                    <a:pt x="12" y="18"/>
                  </a:lnTo>
                  <a:lnTo>
                    <a:pt x="12" y="11"/>
                  </a:lnTo>
                  <a:close/>
                  <a:moveTo>
                    <a:pt x="28" y="40"/>
                  </a:moveTo>
                  <a:lnTo>
                    <a:pt x="19" y="40"/>
                  </a:lnTo>
                  <a:lnTo>
                    <a:pt x="19" y="47"/>
                  </a:lnTo>
                  <a:lnTo>
                    <a:pt x="28" y="47"/>
                  </a:lnTo>
                  <a:lnTo>
                    <a:pt x="28" y="40"/>
                  </a:lnTo>
                  <a:close/>
                  <a:moveTo>
                    <a:pt x="28" y="31"/>
                  </a:moveTo>
                  <a:lnTo>
                    <a:pt x="19" y="31"/>
                  </a:lnTo>
                  <a:lnTo>
                    <a:pt x="19" y="36"/>
                  </a:lnTo>
                  <a:lnTo>
                    <a:pt x="28" y="36"/>
                  </a:lnTo>
                  <a:lnTo>
                    <a:pt x="28" y="31"/>
                  </a:lnTo>
                  <a:close/>
                  <a:moveTo>
                    <a:pt x="28" y="22"/>
                  </a:moveTo>
                  <a:lnTo>
                    <a:pt x="19" y="22"/>
                  </a:lnTo>
                  <a:lnTo>
                    <a:pt x="19" y="27"/>
                  </a:lnTo>
                  <a:lnTo>
                    <a:pt x="28" y="27"/>
                  </a:lnTo>
                  <a:lnTo>
                    <a:pt x="28" y="22"/>
                  </a:lnTo>
                  <a:close/>
                  <a:moveTo>
                    <a:pt x="28" y="11"/>
                  </a:moveTo>
                  <a:lnTo>
                    <a:pt x="19" y="11"/>
                  </a:lnTo>
                  <a:lnTo>
                    <a:pt x="19" y="18"/>
                  </a:lnTo>
                  <a:lnTo>
                    <a:pt x="28" y="18"/>
                  </a:lnTo>
                  <a:lnTo>
                    <a:pt x="28" y="11"/>
                  </a:lnTo>
                  <a:close/>
                  <a:moveTo>
                    <a:pt x="63" y="18"/>
                  </a:moveTo>
                  <a:lnTo>
                    <a:pt x="40" y="18"/>
                  </a:lnTo>
                  <a:lnTo>
                    <a:pt x="40" y="23"/>
                  </a:lnTo>
                  <a:lnTo>
                    <a:pt x="63" y="23"/>
                  </a:lnTo>
                  <a:lnTo>
                    <a:pt x="63" y="18"/>
                  </a:lnTo>
                  <a:close/>
                  <a:moveTo>
                    <a:pt x="67" y="25"/>
                  </a:moveTo>
                  <a:lnTo>
                    <a:pt x="67" y="68"/>
                  </a:lnTo>
                  <a:lnTo>
                    <a:pt x="47" y="68"/>
                  </a:lnTo>
                  <a:lnTo>
                    <a:pt x="47" y="56"/>
                  </a:lnTo>
                  <a:lnTo>
                    <a:pt x="40" y="56"/>
                  </a:lnTo>
                  <a:lnTo>
                    <a:pt x="40" y="68"/>
                  </a:lnTo>
                  <a:lnTo>
                    <a:pt x="35" y="68"/>
                  </a:lnTo>
                  <a:lnTo>
                    <a:pt x="35" y="25"/>
                  </a:lnTo>
                  <a:lnTo>
                    <a:pt x="67" y="25"/>
                  </a:lnTo>
                  <a:close/>
                  <a:moveTo>
                    <a:pt x="49" y="40"/>
                  </a:moveTo>
                  <a:lnTo>
                    <a:pt x="40" y="40"/>
                  </a:lnTo>
                  <a:lnTo>
                    <a:pt x="40" y="47"/>
                  </a:lnTo>
                  <a:lnTo>
                    <a:pt x="49" y="47"/>
                  </a:lnTo>
                  <a:lnTo>
                    <a:pt x="49" y="40"/>
                  </a:lnTo>
                  <a:close/>
                  <a:moveTo>
                    <a:pt x="49" y="31"/>
                  </a:moveTo>
                  <a:lnTo>
                    <a:pt x="40" y="31"/>
                  </a:lnTo>
                  <a:lnTo>
                    <a:pt x="40" y="36"/>
                  </a:lnTo>
                  <a:lnTo>
                    <a:pt x="49" y="36"/>
                  </a:lnTo>
                  <a:lnTo>
                    <a:pt x="49" y="31"/>
                  </a:lnTo>
                  <a:close/>
                  <a:moveTo>
                    <a:pt x="63" y="40"/>
                  </a:moveTo>
                  <a:lnTo>
                    <a:pt x="54" y="40"/>
                  </a:lnTo>
                  <a:lnTo>
                    <a:pt x="54" y="47"/>
                  </a:lnTo>
                  <a:lnTo>
                    <a:pt x="63" y="47"/>
                  </a:lnTo>
                  <a:lnTo>
                    <a:pt x="63" y="40"/>
                  </a:lnTo>
                  <a:close/>
                  <a:moveTo>
                    <a:pt x="63" y="31"/>
                  </a:moveTo>
                  <a:lnTo>
                    <a:pt x="54" y="31"/>
                  </a:lnTo>
                  <a:lnTo>
                    <a:pt x="54" y="36"/>
                  </a:lnTo>
                  <a:lnTo>
                    <a:pt x="63" y="36"/>
                  </a:lnTo>
                  <a:lnTo>
                    <a:pt x="63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277" name="Freeform 19"/>
            <p:cNvSpPr/>
            <p:nvPr/>
          </p:nvSpPr>
          <p:spPr bwMode="auto">
            <a:xfrm>
              <a:off x="4802" y="2859"/>
              <a:ext cx="103" cy="39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22"/>
                </a:cxn>
                <a:cxn ang="0">
                  <a:pos x="55" y="22"/>
                </a:cxn>
                <a:cxn ang="0">
                  <a:pos x="55" y="18"/>
                </a:cxn>
                <a:cxn ang="0">
                  <a:pos x="30" y="3"/>
                </a:cxn>
                <a:cxn ang="0">
                  <a:pos x="4" y="18"/>
                </a:cxn>
                <a:cxn ang="0">
                  <a:pos x="5" y="22"/>
                </a:cxn>
                <a:cxn ang="0">
                  <a:pos x="0" y="22"/>
                </a:cxn>
                <a:cxn ang="0">
                  <a:pos x="0" y="0"/>
                </a:cxn>
                <a:cxn ang="0">
                  <a:pos x="58" y="0"/>
                </a:cxn>
              </a:cxnLst>
              <a:rect l="0" t="0" r="r" b="b"/>
              <a:pathLst>
                <a:path w="58" h="22">
                  <a:moveTo>
                    <a:pt x="58" y="0"/>
                  </a:moveTo>
                  <a:cubicBezTo>
                    <a:pt x="58" y="22"/>
                    <a:pt x="58" y="22"/>
                    <a:pt x="58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0"/>
                    <a:pt x="55" y="19"/>
                    <a:pt x="55" y="18"/>
                  </a:cubicBezTo>
                  <a:cubicBezTo>
                    <a:pt x="55" y="10"/>
                    <a:pt x="44" y="3"/>
                    <a:pt x="30" y="3"/>
                  </a:cubicBezTo>
                  <a:cubicBezTo>
                    <a:pt x="16" y="3"/>
                    <a:pt x="4" y="10"/>
                    <a:pt x="4" y="18"/>
                  </a:cubicBezTo>
                  <a:cubicBezTo>
                    <a:pt x="4" y="20"/>
                    <a:pt x="4" y="20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</p:grpSp>
      <p:grpSp>
        <p:nvGrpSpPr>
          <p:cNvPr id="278" name="Group 4"/>
          <p:cNvGrpSpPr>
            <a:grpSpLocks noChangeAspect="1"/>
          </p:cNvGrpSpPr>
          <p:nvPr/>
        </p:nvGrpSpPr>
        <p:grpSpPr bwMode="auto">
          <a:xfrm>
            <a:off x="7416800" y="5978305"/>
            <a:ext cx="2336800" cy="439215"/>
            <a:chOff x="4057" y="2625"/>
            <a:chExt cx="1269" cy="273"/>
          </a:xfrm>
          <a:solidFill>
            <a:schemeClr val="bg1">
              <a:lumMod val="75000"/>
            </a:schemeClr>
          </a:solidFill>
        </p:grpSpPr>
        <p:sp>
          <p:nvSpPr>
            <p:cNvPr id="279" name="Freeform 6"/>
            <p:cNvSpPr>
              <a:spLocks noEditPoints="1"/>
            </p:cNvSpPr>
            <p:nvPr/>
          </p:nvSpPr>
          <p:spPr bwMode="auto">
            <a:xfrm>
              <a:off x="4289" y="2659"/>
              <a:ext cx="235" cy="232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142" y="18"/>
                </a:cxn>
                <a:cxn ang="0">
                  <a:pos x="235" y="25"/>
                </a:cxn>
                <a:cxn ang="0">
                  <a:pos x="221" y="232"/>
                </a:cxn>
                <a:cxn ang="0">
                  <a:pos x="193" y="189"/>
                </a:cxn>
                <a:cxn ang="0">
                  <a:pos x="126" y="232"/>
                </a:cxn>
                <a:cxn ang="0">
                  <a:pos x="235" y="25"/>
                </a:cxn>
                <a:cxn ang="0">
                  <a:pos x="221" y="157"/>
                </a:cxn>
                <a:cxn ang="0">
                  <a:pos x="191" y="136"/>
                </a:cxn>
                <a:cxn ang="0">
                  <a:pos x="191" y="125"/>
                </a:cxn>
                <a:cxn ang="0">
                  <a:pos x="221" y="103"/>
                </a:cxn>
                <a:cxn ang="0">
                  <a:pos x="191" y="125"/>
                </a:cxn>
                <a:cxn ang="0">
                  <a:pos x="221" y="91"/>
                </a:cxn>
                <a:cxn ang="0">
                  <a:pos x="191" y="69"/>
                </a:cxn>
                <a:cxn ang="0">
                  <a:pos x="191" y="59"/>
                </a:cxn>
                <a:cxn ang="0">
                  <a:pos x="221" y="37"/>
                </a:cxn>
                <a:cxn ang="0">
                  <a:pos x="191" y="59"/>
                </a:cxn>
                <a:cxn ang="0">
                  <a:pos x="170" y="157"/>
                </a:cxn>
                <a:cxn ang="0">
                  <a:pos x="140" y="136"/>
                </a:cxn>
                <a:cxn ang="0">
                  <a:pos x="140" y="125"/>
                </a:cxn>
                <a:cxn ang="0">
                  <a:pos x="170" y="103"/>
                </a:cxn>
                <a:cxn ang="0">
                  <a:pos x="140" y="125"/>
                </a:cxn>
                <a:cxn ang="0">
                  <a:pos x="170" y="91"/>
                </a:cxn>
                <a:cxn ang="0">
                  <a:pos x="140" y="69"/>
                </a:cxn>
                <a:cxn ang="0">
                  <a:pos x="140" y="59"/>
                </a:cxn>
                <a:cxn ang="0">
                  <a:pos x="170" y="37"/>
                </a:cxn>
                <a:cxn ang="0">
                  <a:pos x="140" y="59"/>
                </a:cxn>
                <a:cxn ang="0">
                  <a:pos x="94" y="80"/>
                </a:cxn>
                <a:cxn ang="0">
                  <a:pos x="16" y="61"/>
                </a:cxn>
                <a:cxn ang="0">
                  <a:pos x="112" y="86"/>
                </a:cxn>
                <a:cxn ang="0">
                  <a:pos x="96" y="232"/>
                </a:cxn>
                <a:cxn ang="0">
                  <a:pos x="69" y="189"/>
                </a:cxn>
                <a:cxn ang="0">
                  <a:pos x="0" y="232"/>
                </a:cxn>
                <a:cxn ang="0">
                  <a:pos x="112" y="86"/>
                </a:cxn>
                <a:cxn ang="0">
                  <a:pos x="96" y="157"/>
                </a:cxn>
                <a:cxn ang="0">
                  <a:pos x="66" y="136"/>
                </a:cxn>
                <a:cxn ang="0">
                  <a:pos x="66" y="125"/>
                </a:cxn>
                <a:cxn ang="0">
                  <a:pos x="96" y="103"/>
                </a:cxn>
                <a:cxn ang="0">
                  <a:pos x="66" y="125"/>
                </a:cxn>
                <a:cxn ang="0">
                  <a:pos x="44" y="157"/>
                </a:cxn>
                <a:cxn ang="0">
                  <a:pos x="16" y="136"/>
                </a:cxn>
                <a:cxn ang="0">
                  <a:pos x="16" y="125"/>
                </a:cxn>
                <a:cxn ang="0">
                  <a:pos x="44" y="103"/>
                </a:cxn>
                <a:cxn ang="0">
                  <a:pos x="16" y="125"/>
                </a:cxn>
              </a:cxnLst>
              <a:rect l="0" t="0" r="r" b="b"/>
              <a:pathLst>
                <a:path w="235" h="232">
                  <a:moveTo>
                    <a:pt x="142" y="0"/>
                  </a:moveTo>
                  <a:lnTo>
                    <a:pt x="220" y="0"/>
                  </a:lnTo>
                  <a:lnTo>
                    <a:pt x="220" y="18"/>
                  </a:lnTo>
                  <a:lnTo>
                    <a:pt x="142" y="18"/>
                  </a:lnTo>
                  <a:lnTo>
                    <a:pt x="142" y="0"/>
                  </a:lnTo>
                  <a:close/>
                  <a:moveTo>
                    <a:pt x="235" y="25"/>
                  </a:moveTo>
                  <a:lnTo>
                    <a:pt x="235" y="232"/>
                  </a:lnTo>
                  <a:lnTo>
                    <a:pt x="221" y="232"/>
                  </a:lnTo>
                  <a:lnTo>
                    <a:pt x="221" y="189"/>
                  </a:lnTo>
                  <a:lnTo>
                    <a:pt x="193" y="189"/>
                  </a:lnTo>
                  <a:lnTo>
                    <a:pt x="193" y="232"/>
                  </a:lnTo>
                  <a:lnTo>
                    <a:pt x="126" y="232"/>
                  </a:lnTo>
                  <a:lnTo>
                    <a:pt x="126" y="25"/>
                  </a:lnTo>
                  <a:lnTo>
                    <a:pt x="235" y="25"/>
                  </a:lnTo>
                  <a:close/>
                  <a:moveTo>
                    <a:pt x="191" y="157"/>
                  </a:moveTo>
                  <a:lnTo>
                    <a:pt x="221" y="157"/>
                  </a:lnTo>
                  <a:lnTo>
                    <a:pt x="221" y="136"/>
                  </a:lnTo>
                  <a:lnTo>
                    <a:pt x="191" y="136"/>
                  </a:lnTo>
                  <a:lnTo>
                    <a:pt x="191" y="157"/>
                  </a:lnTo>
                  <a:close/>
                  <a:moveTo>
                    <a:pt x="191" y="125"/>
                  </a:moveTo>
                  <a:lnTo>
                    <a:pt x="221" y="125"/>
                  </a:lnTo>
                  <a:lnTo>
                    <a:pt x="221" y="103"/>
                  </a:lnTo>
                  <a:lnTo>
                    <a:pt x="191" y="103"/>
                  </a:lnTo>
                  <a:lnTo>
                    <a:pt x="191" y="125"/>
                  </a:lnTo>
                  <a:close/>
                  <a:moveTo>
                    <a:pt x="191" y="91"/>
                  </a:moveTo>
                  <a:lnTo>
                    <a:pt x="221" y="91"/>
                  </a:lnTo>
                  <a:lnTo>
                    <a:pt x="221" y="69"/>
                  </a:lnTo>
                  <a:lnTo>
                    <a:pt x="191" y="69"/>
                  </a:lnTo>
                  <a:lnTo>
                    <a:pt x="191" y="91"/>
                  </a:lnTo>
                  <a:close/>
                  <a:moveTo>
                    <a:pt x="191" y="59"/>
                  </a:moveTo>
                  <a:lnTo>
                    <a:pt x="221" y="59"/>
                  </a:lnTo>
                  <a:lnTo>
                    <a:pt x="221" y="37"/>
                  </a:lnTo>
                  <a:lnTo>
                    <a:pt x="191" y="37"/>
                  </a:lnTo>
                  <a:lnTo>
                    <a:pt x="191" y="59"/>
                  </a:lnTo>
                  <a:close/>
                  <a:moveTo>
                    <a:pt x="140" y="157"/>
                  </a:moveTo>
                  <a:lnTo>
                    <a:pt x="170" y="157"/>
                  </a:lnTo>
                  <a:lnTo>
                    <a:pt x="170" y="136"/>
                  </a:lnTo>
                  <a:lnTo>
                    <a:pt x="140" y="136"/>
                  </a:lnTo>
                  <a:lnTo>
                    <a:pt x="140" y="157"/>
                  </a:lnTo>
                  <a:close/>
                  <a:moveTo>
                    <a:pt x="140" y="125"/>
                  </a:moveTo>
                  <a:lnTo>
                    <a:pt x="170" y="125"/>
                  </a:lnTo>
                  <a:lnTo>
                    <a:pt x="170" y="103"/>
                  </a:lnTo>
                  <a:lnTo>
                    <a:pt x="140" y="103"/>
                  </a:lnTo>
                  <a:lnTo>
                    <a:pt x="140" y="125"/>
                  </a:lnTo>
                  <a:close/>
                  <a:moveTo>
                    <a:pt x="140" y="91"/>
                  </a:moveTo>
                  <a:lnTo>
                    <a:pt x="170" y="91"/>
                  </a:lnTo>
                  <a:lnTo>
                    <a:pt x="170" y="69"/>
                  </a:lnTo>
                  <a:lnTo>
                    <a:pt x="140" y="69"/>
                  </a:lnTo>
                  <a:lnTo>
                    <a:pt x="140" y="91"/>
                  </a:lnTo>
                  <a:close/>
                  <a:moveTo>
                    <a:pt x="140" y="59"/>
                  </a:moveTo>
                  <a:lnTo>
                    <a:pt x="170" y="59"/>
                  </a:lnTo>
                  <a:lnTo>
                    <a:pt x="170" y="37"/>
                  </a:lnTo>
                  <a:lnTo>
                    <a:pt x="140" y="37"/>
                  </a:lnTo>
                  <a:lnTo>
                    <a:pt x="140" y="59"/>
                  </a:lnTo>
                  <a:close/>
                  <a:moveTo>
                    <a:pt x="16" y="80"/>
                  </a:moveTo>
                  <a:lnTo>
                    <a:pt x="94" y="80"/>
                  </a:lnTo>
                  <a:lnTo>
                    <a:pt x="94" y="61"/>
                  </a:lnTo>
                  <a:lnTo>
                    <a:pt x="16" y="61"/>
                  </a:lnTo>
                  <a:lnTo>
                    <a:pt x="16" y="80"/>
                  </a:lnTo>
                  <a:close/>
                  <a:moveTo>
                    <a:pt x="112" y="86"/>
                  </a:moveTo>
                  <a:lnTo>
                    <a:pt x="112" y="232"/>
                  </a:lnTo>
                  <a:lnTo>
                    <a:pt x="96" y="232"/>
                  </a:lnTo>
                  <a:lnTo>
                    <a:pt x="96" y="189"/>
                  </a:lnTo>
                  <a:lnTo>
                    <a:pt x="69" y="189"/>
                  </a:lnTo>
                  <a:lnTo>
                    <a:pt x="69" y="232"/>
                  </a:lnTo>
                  <a:lnTo>
                    <a:pt x="0" y="232"/>
                  </a:lnTo>
                  <a:lnTo>
                    <a:pt x="0" y="86"/>
                  </a:lnTo>
                  <a:lnTo>
                    <a:pt x="112" y="86"/>
                  </a:lnTo>
                  <a:close/>
                  <a:moveTo>
                    <a:pt x="66" y="157"/>
                  </a:moveTo>
                  <a:lnTo>
                    <a:pt x="96" y="157"/>
                  </a:lnTo>
                  <a:lnTo>
                    <a:pt x="96" y="136"/>
                  </a:lnTo>
                  <a:lnTo>
                    <a:pt x="66" y="136"/>
                  </a:lnTo>
                  <a:lnTo>
                    <a:pt x="66" y="157"/>
                  </a:lnTo>
                  <a:close/>
                  <a:moveTo>
                    <a:pt x="66" y="125"/>
                  </a:moveTo>
                  <a:lnTo>
                    <a:pt x="96" y="125"/>
                  </a:lnTo>
                  <a:lnTo>
                    <a:pt x="96" y="103"/>
                  </a:lnTo>
                  <a:lnTo>
                    <a:pt x="66" y="103"/>
                  </a:lnTo>
                  <a:lnTo>
                    <a:pt x="66" y="125"/>
                  </a:lnTo>
                  <a:close/>
                  <a:moveTo>
                    <a:pt x="16" y="157"/>
                  </a:moveTo>
                  <a:lnTo>
                    <a:pt x="44" y="157"/>
                  </a:lnTo>
                  <a:lnTo>
                    <a:pt x="44" y="136"/>
                  </a:lnTo>
                  <a:lnTo>
                    <a:pt x="16" y="136"/>
                  </a:lnTo>
                  <a:lnTo>
                    <a:pt x="16" y="157"/>
                  </a:lnTo>
                  <a:close/>
                  <a:moveTo>
                    <a:pt x="16" y="125"/>
                  </a:moveTo>
                  <a:lnTo>
                    <a:pt x="44" y="125"/>
                  </a:lnTo>
                  <a:lnTo>
                    <a:pt x="44" y="103"/>
                  </a:lnTo>
                  <a:lnTo>
                    <a:pt x="16" y="103"/>
                  </a:lnTo>
                  <a:lnTo>
                    <a:pt x="16" y="12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280" name="Freeform 7"/>
            <p:cNvSpPr>
              <a:spLocks noEditPoints="1"/>
            </p:cNvSpPr>
            <p:nvPr/>
          </p:nvSpPr>
          <p:spPr bwMode="auto">
            <a:xfrm>
              <a:off x="4958" y="2625"/>
              <a:ext cx="269" cy="266"/>
            </a:xfrm>
            <a:custGeom>
              <a:avLst/>
              <a:gdLst/>
              <a:ahLst/>
              <a:cxnLst>
                <a:cxn ang="0">
                  <a:pos x="18" y="21"/>
                </a:cxn>
                <a:cxn ang="0">
                  <a:pos x="108" y="0"/>
                </a:cxn>
                <a:cxn ang="0">
                  <a:pos x="126" y="29"/>
                </a:cxn>
                <a:cxn ang="0">
                  <a:pos x="48" y="266"/>
                </a:cxn>
                <a:cxn ang="0">
                  <a:pos x="16" y="216"/>
                </a:cxn>
                <a:cxn ang="0">
                  <a:pos x="0" y="266"/>
                </a:cxn>
                <a:cxn ang="0">
                  <a:pos x="126" y="29"/>
                </a:cxn>
                <a:cxn ang="0">
                  <a:pos x="16" y="155"/>
                </a:cxn>
                <a:cxn ang="0">
                  <a:pos x="51" y="180"/>
                </a:cxn>
                <a:cxn ang="0">
                  <a:pos x="51" y="118"/>
                </a:cxn>
                <a:cxn ang="0">
                  <a:pos x="16" y="143"/>
                </a:cxn>
                <a:cxn ang="0">
                  <a:pos x="51" y="118"/>
                </a:cxn>
                <a:cxn ang="0">
                  <a:pos x="16" y="80"/>
                </a:cxn>
                <a:cxn ang="0">
                  <a:pos x="51" y="105"/>
                </a:cxn>
                <a:cxn ang="0">
                  <a:pos x="51" y="43"/>
                </a:cxn>
                <a:cxn ang="0">
                  <a:pos x="16" y="68"/>
                </a:cxn>
                <a:cxn ang="0">
                  <a:pos x="51" y="43"/>
                </a:cxn>
                <a:cxn ang="0">
                  <a:pos x="74" y="155"/>
                </a:cxn>
                <a:cxn ang="0">
                  <a:pos x="108" y="180"/>
                </a:cxn>
                <a:cxn ang="0">
                  <a:pos x="108" y="118"/>
                </a:cxn>
                <a:cxn ang="0">
                  <a:pos x="74" y="143"/>
                </a:cxn>
                <a:cxn ang="0">
                  <a:pos x="108" y="118"/>
                </a:cxn>
                <a:cxn ang="0">
                  <a:pos x="74" y="80"/>
                </a:cxn>
                <a:cxn ang="0">
                  <a:pos x="108" y="105"/>
                </a:cxn>
                <a:cxn ang="0">
                  <a:pos x="108" y="43"/>
                </a:cxn>
                <a:cxn ang="0">
                  <a:pos x="74" y="68"/>
                </a:cxn>
                <a:cxn ang="0">
                  <a:pos x="108" y="43"/>
                </a:cxn>
                <a:cxn ang="0">
                  <a:pos x="161" y="70"/>
                </a:cxn>
                <a:cxn ang="0">
                  <a:pos x="251" y="91"/>
                </a:cxn>
                <a:cxn ang="0">
                  <a:pos x="269" y="98"/>
                </a:cxn>
                <a:cxn ang="0">
                  <a:pos x="191" y="266"/>
                </a:cxn>
                <a:cxn ang="0">
                  <a:pos x="159" y="216"/>
                </a:cxn>
                <a:cxn ang="0">
                  <a:pos x="143" y="266"/>
                </a:cxn>
                <a:cxn ang="0">
                  <a:pos x="269" y="98"/>
                </a:cxn>
                <a:cxn ang="0">
                  <a:pos x="159" y="155"/>
                </a:cxn>
                <a:cxn ang="0">
                  <a:pos x="195" y="180"/>
                </a:cxn>
                <a:cxn ang="0">
                  <a:pos x="195" y="118"/>
                </a:cxn>
                <a:cxn ang="0">
                  <a:pos x="159" y="143"/>
                </a:cxn>
                <a:cxn ang="0">
                  <a:pos x="195" y="118"/>
                </a:cxn>
                <a:cxn ang="0">
                  <a:pos x="218" y="155"/>
                </a:cxn>
                <a:cxn ang="0">
                  <a:pos x="251" y="180"/>
                </a:cxn>
                <a:cxn ang="0">
                  <a:pos x="251" y="118"/>
                </a:cxn>
                <a:cxn ang="0">
                  <a:pos x="218" y="143"/>
                </a:cxn>
                <a:cxn ang="0">
                  <a:pos x="251" y="118"/>
                </a:cxn>
              </a:cxnLst>
              <a:rect l="0" t="0" r="r" b="b"/>
              <a:pathLst>
                <a:path w="269" h="266">
                  <a:moveTo>
                    <a:pt x="108" y="21"/>
                  </a:moveTo>
                  <a:lnTo>
                    <a:pt x="18" y="21"/>
                  </a:lnTo>
                  <a:lnTo>
                    <a:pt x="18" y="0"/>
                  </a:lnTo>
                  <a:lnTo>
                    <a:pt x="108" y="0"/>
                  </a:lnTo>
                  <a:lnTo>
                    <a:pt x="108" y="21"/>
                  </a:lnTo>
                  <a:close/>
                  <a:moveTo>
                    <a:pt x="126" y="29"/>
                  </a:moveTo>
                  <a:lnTo>
                    <a:pt x="126" y="266"/>
                  </a:lnTo>
                  <a:lnTo>
                    <a:pt x="48" y="266"/>
                  </a:lnTo>
                  <a:lnTo>
                    <a:pt x="48" y="216"/>
                  </a:lnTo>
                  <a:lnTo>
                    <a:pt x="16" y="216"/>
                  </a:lnTo>
                  <a:lnTo>
                    <a:pt x="16" y="266"/>
                  </a:lnTo>
                  <a:lnTo>
                    <a:pt x="0" y="266"/>
                  </a:lnTo>
                  <a:lnTo>
                    <a:pt x="0" y="29"/>
                  </a:lnTo>
                  <a:lnTo>
                    <a:pt x="126" y="29"/>
                  </a:lnTo>
                  <a:close/>
                  <a:moveTo>
                    <a:pt x="51" y="155"/>
                  </a:moveTo>
                  <a:lnTo>
                    <a:pt x="16" y="155"/>
                  </a:lnTo>
                  <a:lnTo>
                    <a:pt x="16" y="180"/>
                  </a:lnTo>
                  <a:lnTo>
                    <a:pt x="51" y="180"/>
                  </a:lnTo>
                  <a:lnTo>
                    <a:pt x="51" y="155"/>
                  </a:lnTo>
                  <a:close/>
                  <a:moveTo>
                    <a:pt x="51" y="118"/>
                  </a:moveTo>
                  <a:lnTo>
                    <a:pt x="16" y="118"/>
                  </a:lnTo>
                  <a:lnTo>
                    <a:pt x="16" y="143"/>
                  </a:lnTo>
                  <a:lnTo>
                    <a:pt x="51" y="143"/>
                  </a:lnTo>
                  <a:lnTo>
                    <a:pt x="51" y="118"/>
                  </a:lnTo>
                  <a:close/>
                  <a:moveTo>
                    <a:pt x="51" y="80"/>
                  </a:moveTo>
                  <a:lnTo>
                    <a:pt x="16" y="80"/>
                  </a:lnTo>
                  <a:lnTo>
                    <a:pt x="16" y="105"/>
                  </a:lnTo>
                  <a:lnTo>
                    <a:pt x="51" y="105"/>
                  </a:lnTo>
                  <a:lnTo>
                    <a:pt x="51" y="80"/>
                  </a:lnTo>
                  <a:close/>
                  <a:moveTo>
                    <a:pt x="51" y="43"/>
                  </a:moveTo>
                  <a:lnTo>
                    <a:pt x="16" y="43"/>
                  </a:lnTo>
                  <a:lnTo>
                    <a:pt x="16" y="68"/>
                  </a:lnTo>
                  <a:lnTo>
                    <a:pt x="51" y="68"/>
                  </a:lnTo>
                  <a:lnTo>
                    <a:pt x="51" y="43"/>
                  </a:lnTo>
                  <a:close/>
                  <a:moveTo>
                    <a:pt x="108" y="155"/>
                  </a:moveTo>
                  <a:lnTo>
                    <a:pt x="74" y="155"/>
                  </a:lnTo>
                  <a:lnTo>
                    <a:pt x="74" y="180"/>
                  </a:lnTo>
                  <a:lnTo>
                    <a:pt x="108" y="180"/>
                  </a:lnTo>
                  <a:lnTo>
                    <a:pt x="108" y="155"/>
                  </a:lnTo>
                  <a:close/>
                  <a:moveTo>
                    <a:pt x="108" y="118"/>
                  </a:moveTo>
                  <a:lnTo>
                    <a:pt x="74" y="118"/>
                  </a:lnTo>
                  <a:lnTo>
                    <a:pt x="74" y="143"/>
                  </a:lnTo>
                  <a:lnTo>
                    <a:pt x="108" y="143"/>
                  </a:lnTo>
                  <a:lnTo>
                    <a:pt x="108" y="118"/>
                  </a:lnTo>
                  <a:close/>
                  <a:moveTo>
                    <a:pt x="108" y="80"/>
                  </a:moveTo>
                  <a:lnTo>
                    <a:pt x="74" y="80"/>
                  </a:lnTo>
                  <a:lnTo>
                    <a:pt x="74" y="105"/>
                  </a:lnTo>
                  <a:lnTo>
                    <a:pt x="108" y="105"/>
                  </a:lnTo>
                  <a:lnTo>
                    <a:pt x="108" y="80"/>
                  </a:lnTo>
                  <a:close/>
                  <a:moveTo>
                    <a:pt x="108" y="43"/>
                  </a:moveTo>
                  <a:lnTo>
                    <a:pt x="74" y="43"/>
                  </a:lnTo>
                  <a:lnTo>
                    <a:pt x="74" y="68"/>
                  </a:lnTo>
                  <a:lnTo>
                    <a:pt x="108" y="68"/>
                  </a:lnTo>
                  <a:lnTo>
                    <a:pt x="108" y="43"/>
                  </a:lnTo>
                  <a:close/>
                  <a:moveTo>
                    <a:pt x="251" y="70"/>
                  </a:moveTo>
                  <a:lnTo>
                    <a:pt x="161" y="70"/>
                  </a:lnTo>
                  <a:lnTo>
                    <a:pt x="161" y="91"/>
                  </a:lnTo>
                  <a:lnTo>
                    <a:pt x="251" y="91"/>
                  </a:lnTo>
                  <a:lnTo>
                    <a:pt x="251" y="70"/>
                  </a:lnTo>
                  <a:close/>
                  <a:moveTo>
                    <a:pt x="269" y="98"/>
                  </a:moveTo>
                  <a:lnTo>
                    <a:pt x="269" y="266"/>
                  </a:lnTo>
                  <a:lnTo>
                    <a:pt x="191" y="266"/>
                  </a:lnTo>
                  <a:lnTo>
                    <a:pt x="191" y="216"/>
                  </a:lnTo>
                  <a:lnTo>
                    <a:pt x="159" y="216"/>
                  </a:lnTo>
                  <a:lnTo>
                    <a:pt x="159" y="266"/>
                  </a:lnTo>
                  <a:lnTo>
                    <a:pt x="143" y="266"/>
                  </a:lnTo>
                  <a:lnTo>
                    <a:pt x="143" y="98"/>
                  </a:lnTo>
                  <a:lnTo>
                    <a:pt x="269" y="98"/>
                  </a:lnTo>
                  <a:close/>
                  <a:moveTo>
                    <a:pt x="195" y="155"/>
                  </a:moveTo>
                  <a:lnTo>
                    <a:pt x="159" y="155"/>
                  </a:lnTo>
                  <a:lnTo>
                    <a:pt x="159" y="180"/>
                  </a:lnTo>
                  <a:lnTo>
                    <a:pt x="195" y="180"/>
                  </a:lnTo>
                  <a:lnTo>
                    <a:pt x="195" y="155"/>
                  </a:lnTo>
                  <a:close/>
                  <a:moveTo>
                    <a:pt x="195" y="118"/>
                  </a:moveTo>
                  <a:lnTo>
                    <a:pt x="159" y="118"/>
                  </a:lnTo>
                  <a:lnTo>
                    <a:pt x="159" y="143"/>
                  </a:lnTo>
                  <a:lnTo>
                    <a:pt x="195" y="143"/>
                  </a:lnTo>
                  <a:lnTo>
                    <a:pt x="195" y="118"/>
                  </a:lnTo>
                  <a:close/>
                  <a:moveTo>
                    <a:pt x="251" y="155"/>
                  </a:moveTo>
                  <a:lnTo>
                    <a:pt x="218" y="155"/>
                  </a:lnTo>
                  <a:lnTo>
                    <a:pt x="218" y="180"/>
                  </a:lnTo>
                  <a:lnTo>
                    <a:pt x="251" y="180"/>
                  </a:lnTo>
                  <a:lnTo>
                    <a:pt x="251" y="155"/>
                  </a:lnTo>
                  <a:close/>
                  <a:moveTo>
                    <a:pt x="251" y="118"/>
                  </a:moveTo>
                  <a:lnTo>
                    <a:pt x="218" y="118"/>
                  </a:lnTo>
                  <a:lnTo>
                    <a:pt x="218" y="143"/>
                  </a:lnTo>
                  <a:lnTo>
                    <a:pt x="251" y="143"/>
                  </a:lnTo>
                  <a:lnTo>
                    <a:pt x="251" y="1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281" name="Freeform 8"/>
            <p:cNvSpPr>
              <a:spLocks noEditPoints="1"/>
            </p:cNvSpPr>
            <p:nvPr/>
          </p:nvSpPr>
          <p:spPr bwMode="auto">
            <a:xfrm>
              <a:off x="4914" y="2821"/>
              <a:ext cx="67" cy="68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1" y="6"/>
                </a:cxn>
                <a:cxn ang="0">
                  <a:pos x="67" y="7"/>
                </a:cxn>
                <a:cxn ang="0">
                  <a:pos x="64" y="68"/>
                </a:cxn>
                <a:cxn ang="0">
                  <a:pos x="55" y="56"/>
                </a:cxn>
                <a:cxn ang="0">
                  <a:pos x="35" y="68"/>
                </a:cxn>
                <a:cxn ang="0">
                  <a:pos x="67" y="7"/>
                </a:cxn>
                <a:cxn ang="0">
                  <a:pos x="64" y="47"/>
                </a:cxn>
                <a:cxn ang="0">
                  <a:pos x="55" y="40"/>
                </a:cxn>
                <a:cxn ang="0">
                  <a:pos x="55" y="36"/>
                </a:cxn>
                <a:cxn ang="0">
                  <a:pos x="64" y="31"/>
                </a:cxn>
                <a:cxn ang="0">
                  <a:pos x="55" y="36"/>
                </a:cxn>
                <a:cxn ang="0">
                  <a:pos x="64" y="27"/>
                </a:cxn>
                <a:cxn ang="0">
                  <a:pos x="55" y="22"/>
                </a:cxn>
                <a:cxn ang="0">
                  <a:pos x="55" y="18"/>
                </a:cxn>
                <a:cxn ang="0">
                  <a:pos x="64" y="11"/>
                </a:cxn>
                <a:cxn ang="0">
                  <a:pos x="55" y="18"/>
                </a:cxn>
                <a:cxn ang="0">
                  <a:pos x="49" y="47"/>
                </a:cxn>
                <a:cxn ang="0">
                  <a:pos x="41" y="40"/>
                </a:cxn>
                <a:cxn ang="0">
                  <a:pos x="41" y="36"/>
                </a:cxn>
                <a:cxn ang="0">
                  <a:pos x="49" y="31"/>
                </a:cxn>
                <a:cxn ang="0">
                  <a:pos x="41" y="36"/>
                </a:cxn>
                <a:cxn ang="0">
                  <a:pos x="49" y="27"/>
                </a:cxn>
                <a:cxn ang="0">
                  <a:pos x="41" y="22"/>
                </a:cxn>
                <a:cxn ang="0">
                  <a:pos x="41" y="18"/>
                </a:cxn>
                <a:cxn ang="0">
                  <a:pos x="49" y="11"/>
                </a:cxn>
                <a:cxn ang="0">
                  <a:pos x="41" y="18"/>
                </a:cxn>
                <a:cxn ang="0">
                  <a:pos x="26" y="23"/>
                </a:cxn>
                <a:cxn ang="0">
                  <a:pos x="5" y="18"/>
                </a:cxn>
                <a:cxn ang="0">
                  <a:pos x="32" y="25"/>
                </a:cxn>
                <a:cxn ang="0">
                  <a:pos x="26" y="68"/>
                </a:cxn>
                <a:cxn ang="0">
                  <a:pos x="19" y="56"/>
                </a:cxn>
                <a:cxn ang="0">
                  <a:pos x="0" y="68"/>
                </a:cxn>
                <a:cxn ang="0">
                  <a:pos x="32" y="25"/>
                </a:cxn>
                <a:cxn ang="0">
                  <a:pos x="26" y="47"/>
                </a:cxn>
                <a:cxn ang="0">
                  <a:pos x="19" y="40"/>
                </a:cxn>
                <a:cxn ang="0">
                  <a:pos x="19" y="36"/>
                </a:cxn>
                <a:cxn ang="0">
                  <a:pos x="26" y="31"/>
                </a:cxn>
                <a:cxn ang="0">
                  <a:pos x="19" y="36"/>
                </a:cxn>
                <a:cxn ang="0">
                  <a:pos x="12" y="47"/>
                </a:cxn>
                <a:cxn ang="0">
                  <a:pos x="3" y="40"/>
                </a:cxn>
                <a:cxn ang="0">
                  <a:pos x="3" y="36"/>
                </a:cxn>
                <a:cxn ang="0">
                  <a:pos x="12" y="31"/>
                </a:cxn>
                <a:cxn ang="0">
                  <a:pos x="3" y="36"/>
                </a:cxn>
              </a:cxnLst>
              <a:rect l="0" t="0" r="r" b="b"/>
              <a:pathLst>
                <a:path w="67" h="68">
                  <a:moveTo>
                    <a:pt x="41" y="0"/>
                  </a:moveTo>
                  <a:lnTo>
                    <a:pt x="64" y="0"/>
                  </a:lnTo>
                  <a:lnTo>
                    <a:pt x="64" y="6"/>
                  </a:lnTo>
                  <a:lnTo>
                    <a:pt x="41" y="6"/>
                  </a:lnTo>
                  <a:lnTo>
                    <a:pt x="41" y="0"/>
                  </a:lnTo>
                  <a:close/>
                  <a:moveTo>
                    <a:pt x="67" y="7"/>
                  </a:moveTo>
                  <a:lnTo>
                    <a:pt x="67" y="68"/>
                  </a:lnTo>
                  <a:lnTo>
                    <a:pt x="64" y="68"/>
                  </a:lnTo>
                  <a:lnTo>
                    <a:pt x="64" y="56"/>
                  </a:lnTo>
                  <a:lnTo>
                    <a:pt x="55" y="56"/>
                  </a:lnTo>
                  <a:lnTo>
                    <a:pt x="55" y="68"/>
                  </a:lnTo>
                  <a:lnTo>
                    <a:pt x="35" y="68"/>
                  </a:lnTo>
                  <a:lnTo>
                    <a:pt x="35" y="7"/>
                  </a:lnTo>
                  <a:lnTo>
                    <a:pt x="67" y="7"/>
                  </a:lnTo>
                  <a:close/>
                  <a:moveTo>
                    <a:pt x="55" y="47"/>
                  </a:moveTo>
                  <a:lnTo>
                    <a:pt x="64" y="47"/>
                  </a:lnTo>
                  <a:lnTo>
                    <a:pt x="64" y="40"/>
                  </a:lnTo>
                  <a:lnTo>
                    <a:pt x="55" y="40"/>
                  </a:lnTo>
                  <a:lnTo>
                    <a:pt x="55" y="47"/>
                  </a:lnTo>
                  <a:close/>
                  <a:moveTo>
                    <a:pt x="55" y="36"/>
                  </a:moveTo>
                  <a:lnTo>
                    <a:pt x="64" y="36"/>
                  </a:lnTo>
                  <a:lnTo>
                    <a:pt x="64" y="31"/>
                  </a:lnTo>
                  <a:lnTo>
                    <a:pt x="55" y="31"/>
                  </a:lnTo>
                  <a:lnTo>
                    <a:pt x="55" y="36"/>
                  </a:lnTo>
                  <a:close/>
                  <a:moveTo>
                    <a:pt x="55" y="27"/>
                  </a:moveTo>
                  <a:lnTo>
                    <a:pt x="64" y="27"/>
                  </a:lnTo>
                  <a:lnTo>
                    <a:pt x="64" y="22"/>
                  </a:lnTo>
                  <a:lnTo>
                    <a:pt x="55" y="22"/>
                  </a:lnTo>
                  <a:lnTo>
                    <a:pt x="55" y="27"/>
                  </a:lnTo>
                  <a:close/>
                  <a:moveTo>
                    <a:pt x="55" y="18"/>
                  </a:moveTo>
                  <a:lnTo>
                    <a:pt x="64" y="18"/>
                  </a:lnTo>
                  <a:lnTo>
                    <a:pt x="64" y="11"/>
                  </a:lnTo>
                  <a:lnTo>
                    <a:pt x="55" y="11"/>
                  </a:lnTo>
                  <a:lnTo>
                    <a:pt x="55" y="18"/>
                  </a:lnTo>
                  <a:close/>
                  <a:moveTo>
                    <a:pt x="41" y="47"/>
                  </a:moveTo>
                  <a:lnTo>
                    <a:pt x="49" y="47"/>
                  </a:lnTo>
                  <a:lnTo>
                    <a:pt x="49" y="40"/>
                  </a:lnTo>
                  <a:lnTo>
                    <a:pt x="41" y="40"/>
                  </a:lnTo>
                  <a:lnTo>
                    <a:pt x="41" y="47"/>
                  </a:lnTo>
                  <a:close/>
                  <a:moveTo>
                    <a:pt x="41" y="36"/>
                  </a:moveTo>
                  <a:lnTo>
                    <a:pt x="49" y="36"/>
                  </a:lnTo>
                  <a:lnTo>
                    <a:pt x="49" y="31"/>
                  </a:lnTo>
                  <a:lnTo>
                    <a:pt x="41" y="31"/>
                  </a:lnTo>
                  <a:lnTo>
                    <a:pt x="41" y="36"/>
                  </a:lnTo>
                  <a:close/>
                  <a:moveTo>
                    <a:pt x="41" y="27"/>
                  </a:moveTo>
                  <a:lnTo>
                    <a:pt x="49" y="27"/>
                  </a:lnTo>
                  <a:lnTo>
                    <a:pt x="49" y="22"/>
                  </a:lnTo>
                  <a:lnTo>
                    <a:pt x="41" y="22"/>
                  </a:lnTo>
                  <a:lnTo>
                    <a:pt x="41" y="27"/>
                  </a:lnTo>
                  <a:close/>
                  <a:moveTo>
                    <a:pt x="41" y="18"/>
                  </a:moveTo>
                  <a:lnTo>
                    <a:pt x="49" y="18"/>
                  </a:lnTo>
                  <a:lnTo>
                    <a:pt x="49" y="11"/>
                  </a:lnTo>
                  <a:lnTo>
                    <a:pt x="41" y="11"/>
                  </a:lnTo>
                  <a:lnTo>
                    <a:pt x="41" y="18"/>
                  </a:lnTo>
                  <a:close/>
                  <a:moveTo>
                    <a:pt x="5" y="23"/>
                  </a:moveTo>
                  <a:lnTo>
                    <a:pt x="26" y="23"/>
                  </a:lnTo>
                  <a:lnTo>
                    <a:pt x="26" y="18"/>
                  </a:lnTo>
                  <a:lnTo>
                    <a:pt x="5" y="18"/>
                  </a:lnTo>
                  <a:lnTo>
                    <a:pt x="5" y="23"/>
                  </a:lnTo>
                  <a:close/>
                  <a:moveTo>
                    <a:pt x="32" y="25"/>
                  </a:moveTo>
                  <a:lnTo>
                    <a:pt x="32" y="68"/>
                  </a:lnTo>
                  <a:lnTo>
                    <a:pt x="26" y="68"/>
                  </a:lnTo>
                  <a:lnTo>
                    <a:pt x="26" y="56"/>
                  </a:lnTo>
                  <a:lnTo>
                    <a:pt x="19" y="56"/>
                  </a:lnTo>
                  <a:lnTo>
                    <a:pt x="19" y="68"/>
                  </a:lnTo>
                  <a:lnTo>
                    <a:pt x="0" y="68"/>
                  </a:lnTo>
                  <a:lnTo>
                    <a:pt x="0" y="25"/>
                  </a:lnTo>
                  <a:lnTo>
                    <a:pt x="32" y="25"/>
                  </a:lnTo>
                  <a:close/>
                  <a:moveTo>
                    <a:pt x="19" y="47"/>
                  </a:moveTo>
                  <a:lnTo>
                    <a:pt x="26" y="47"/>
                  </a:lnTo>
                  <a:lnTo>
                    <a:pt x="26" y="40"/>
                  </a:lnTo>
                  <a:lnTo>
                    <a:pt x="19" y="40"/>
                  </a:lnTo>
                  <a:lnTo>
                    <a:pt x="19" y="47"/>
                  </a:lnTo>
                  <a:close/>
                  <a:moveTo>
                    <a:pt x="19" y="36"/>
                  </a:moveTo>
                  <a:lnTo>
                    <a:pt x="26" y="36"/>
                  </a:lnTo>
                  <a:lnTo>
                    <a:pt x="26" y="31"/>
                  </a:lnTo>
                  <a:lnTo>
                    <a:pt x="19" y="31"/>
                  </a:lnTo>
                  <a:lnTo>
                    <a:pt x="19" y="36"/>
                  </a:lnTo>
                  <a:close/>
                  <a:moveTo>
                    <a:pt x="3" y="47"/>
                  </a:moveTo>
                  <a:lnTo>
                    <a:pt x="12" y="47"/>
                  </a:lnTo>
                  <a:lnTo>
                    <a:pt x="12" y="40"/>
                  </a:lnTo>
                  <a:lnTo>
                    <a:pt x="3" y="40"/>
                  </a:lnTo>
                  <a:lnTo>
                    <a:pt x="3" y="47"/>
                  </a:lnTo>
                  <a:close/>
                  <a:moveTo>
                    <a:pt x="3" y="36"/>
                  </a:moveTo>
                  <a:lnTo>
                    <a:pt x="12" y="36"/>
                  </a:lnTo>
                  <a:lnTo>
                    <a:pt x="12" y="31"/>
                  </a:lnTo>
                  <a:lnTo>
                    <a:pt x="3" y="31"/>
                  </a:lnTo>
                  <a:lnTo>
                    <a:pt x="3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282" name="Freeform 9"/>
            <p:cNvSpPr>
              <a:spLocks noEditPoints="1"/>
            </p:cNvSpPr>
            <p:nvPr/>
          </p:nvSpPr>
          <p:spPr bwMode="auto">
            <a:xfrm>
              <a:off x="4995" y="2746"/>
              <a:ext cx="142" cy="143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85" y="13"/>
                </a:cxn>
                <a:cxn ang="0">
                  <a:pos x="142" y="16"/>
                </a:cxn>
                <a:cxn ang="0">
                  <a:pos x="133" y="143"/>
                </a:cxn>
                <a:cxn ang="0">
                  <a:pos x="117" y="116"/>
                </a:cxn>
                <a:cxn ang="0">
                  <a:pos x="75" y="143"/>
                </a:cxn>
                <a:cxn ang="0">
                  <a:pos x="142" y="16"/>
                </a:cxn>
                <a:cxn ang="0">
                  <a:pos x="133" y="97"/>
                </a:cxn>
                <a:cxn ang="0">
                  <a:pos x="115" y="84"/>
                </a:cxn>
                <a:cxn ang="0">
                  <a:pos x="115" y="77"/>
                </a:cxn>
                <a:cxn ang="0">
                  <a:pos x="133" y="65"/>
                </a:cxn>
                <a:cxn ang="0">
                  <a:pos x="115" y="77"/>
                </a:cxn>
                <a:cxn ang="0">
                  <a:pos x="133" y="57"/>
                </a:cxn>
                <a:cxn ang="0">
                  <a:pos x="115" y="43"/>
                </a:cxn>
                <a:cxn ang="0">
                  <a:pos x="115" y="36"/>
                </a:cxn>
                <a:cxn ang="0">
                  <a:pos x="133" y="24"/>
                </a:cxn>
                <a:cxn ang="0">
                  <a:pos x="115" y="36"/>
                </a:cxn>
                <a:cxn ang="0">
                  <a:pos x="103" y="97"/>
                </a:cxn>
                <a:cxn ang="0">
                  <a:pos x="85" y="84"/>
                </a:cxn>
                <a:cxn ang="0">
                  <a:pos x="85" y="77"/>
                </a:cxn>
                <a:cxn ang="0">
                  <a:pos x="103" y="65"/>
                </a:cxn>
                <a:cxn ang="0">
                  <a:pos x="85" y="77"/>
                </a:cxn>
                <a:cxn ang="0">
                  <a:pos x="103" y="57"/>
                </a:cxn>
                <a:cxn ang="0">
                  <a:pos x="85" y="43"/>
                </a:cxn>
                <a:cxn ang="0">
                  <a:pos x="85" y="36"/>
                </a:cxn>
                <a:cxn ang="0">
                  <a:pos x="103" y="24"/>
                </a:cxn>
                <a:cxn ang="0">
                  <a:pos x="85" y="36"/>
                </a:cxn>
                <a:cxn ang="0">
                  <a:pos x="57" y="50"/>
                </a:cxn>
                <a:cxn ang="0">
                  <a:pos x="9" y="38"/>
                </a:cxn>
                <a:cxn ang="0">
                  <a:pos x="66" y="54"/>
                </a:cxn>
                <a:cxn ang="0">
                  <a:pos x="57" y="143"/>
                </a:cxn>
                <a:cxn ang="0">
                  <a:pos x="41" y="116"/>
                </a:cxn>
                <a:cxn ang="0">
                  <a:pos x="0" y="143"/>
                </a:cxn>
                <a:cxn ang="0">
                  <a:pos x="66" y="54"/>
                </a:cxn>
                <a:cxn ang="0">
                  <a:pos x="57" y="97"/>
                </a:cxn>
                <a:cxn ang="0">
                  <a:pos x="39" y="84"/>
                </a:cxn>
                <a:cxn ang="0">
                  <a:pos x="39" y="77"/>
                </a:cxn>
                <a:cxn ang="0">
                  <a:pos x="57" y="65"/>
                </a:cxn>
                <a:cxn ang="0">
                  <a:pos x="39" y="77"/>
                </a:cxn>
                <a:cxn ang="0">
                  <a:pos x="27" y="97"/>
                </a:cxn>
                <a:cxn ang="0">
                  <a:pos x="9" y="84"/>
                </a:cxn>
                <a:cxn ang="0">
                  <a:pos x="9" y="77"/>
                </a:cxn>
                <a:cxn ang="0">
                  <a:pos x="27" y="65"/>
                </a:cxn>
                <a:cxn ang="0">
                  <a:pos x="9" y="77"/>
                </a:cxn>
              </a:cxnLst>
              <a:rect l="0" t="0" r="r" b="b"/>
              <a:pathLst>
                <a:path w="142" h="143">
                  <a:moveTo>
                    <a:pt x="85" y="0"/>
                  </a:moveTo>
                  <a:lnTo>
                    <a:pt x="133" y="0"/>
                  </a:lnTo>
                  <a:lnTo>
                    <a:pt x="133" y="13"/>
                  </a:lnTo>
                  <a:lnTo>
                    <a:pt x="85" y="13"/>
                  </a:lnTo>
                  <a:lnTo>
                    <a:pt x="85" y="0"/>
                  </a:lnTo>
                  <a:close/>
                  <a:moveTo>
                    <a:pt x="142" y="16"/>
                  </a:moveTo>
                  <a:lnTo>
                    <a:pt x="142" y="143"/>
                  </a:lnTo>
                  <a:lnTo>
                    <a:pt x="133" y="143"/>
                  </a:lnTo>
                  <a:lnTo>
                    <a:pt x="133" y="116"/>
                  </a:lnTo>
                  <a:lnTo>
                    <a:pt x="117" y="116"/>
                  </a:lnTo>
                  <a:lnTo>
                    <a:pt x="117" y="143"/>
                  </a:lnTo>
                  <a:lnTo>
                    <a:pt x="75" y="143"/>
                  </a:lnTo>
                  <a:lnTo>
                    <a:pt x="75" y="16"/>
                  </a:lnTo>
                  <a:lnTo>
                    <a:pt x="142" y="16"/>
                  </a:lnTo>
                  <a:close/>
                  <a:moveTo>
                    <a:pt x="115" y="97"/>
                  </a:moveTo>
                  <a:lnTo>
                    <a:pt x="133" y="97"/>
                  </a:lnTo>
                  <a:lnTo>
                    <a:pt x="133" y="84"/>
                  </a:lnTo>
                  <a:lnTo>
                    <a:pt x="115" y="84"/>
                  </a:lnTo>
                  <a:lnTo>
                    <a:pt x="115" y="97"/>
                  </a:lnTo>
                  <a:close/>
                  <a:moveTo>
                    <a:pt x="115" y="77"/>
                  </a:moveTo>
                  <a:lnTo>
                    <a:pt x="133" y="77"/>
                  </a:lnTo>
                  <a:lnTo>
                    <a:pt x="133" y="65"/>
                  </a:lnTo>
                  <a:lnTo>
                    <a:pt x="115" y="65"/>
                  </a:lnTo>
                  <a:lnTo>
                    <a:pt x="115" y="77"/>
                  </a:lnTo>
                  <a:close/>
                  <a:moveTo>
                    <a:pt x="115" y="57"/>
                  </a:moveTo>
                  <a:lnTo>
                    <a:pt x="133" y="57"/>
                  </a:lnTo>
                  <a:lnTo>
                    <a:pt x="133" y="43"/>
                  </a:lnTo>
                  <a:lnTo>
                    <a:pt x="115" y="43"/>
                  </a:lnTo>
                  <a:lnTo>
                    <a:pt x="115" y="57"/>
                  </a:lnTo>
                  <a:close/>
                  <a:moveTo>
                    <a:pt x="115" y="36"/>
                  </a:moveTo>
                  <a:lnTo>
                    <a:pt x="133" y="36"/>
                  </a:lnTo>
                  <a:lnTo>
                    <a:pt x="133" y="24"/>
                  </a:lnTo>
                  <a:lnTo>
                    <a:pt x="115" y="24"/>
                  </a:lnTo>
                  <a:lnTo>
                    <a:pt x="115" y="36"/>
                  </a:lnTo>
                  <a:close/>
                  <a:moveTo>
                    <a:pt x="85" y="97"/>
                  </a:moveTo>
                  <a:lnTo>
                    <a:pt x="103" y="97"/>
                  </a:lnTo>
                  <a:lnTo>
                    <a:pt x="103" y="84"/>
                  </a:lnTo>
                  <a:lnTo>
                    <a:pt x="85" y="84"/>
                  </a:lnTo>
                  <a:lnTo>
                    <a:pt x="85" y="97"/>
                  </a:lnTo>
                  <a:close/>
                  <a:moveTo>
                    <a:pt x="85" y="77"/>
                  </a:moveTo>
                  <a:lnTo>
                    <a:pt x="103" y="77"/>
                  </a:lnTo>
                  <a:lnTo>
                    <a:pt x="103" y="65"/>
                  </a:lnTo>
                  <a:lnTo>
                    <a:pt x="85" y="65"/>
                  </a:lnTo>
                  <a:lnTo>
                    <a:pt x="85" y="77"/>
                  </a:lnTo>
                  <a:close/>
                  <a:moveTo>
                    <a:pt x="85" y="57"/>
                  </a:moveTo>
                  <a:lnTo>
                    <a:pt x="103" y="57"/>
                  </a:lnTo>
                  <a:lnTo>
                    <a:pt x="103" y="43"/>
                  </a:lnTo>
                  <a:lnTo>
                    <a:pt x="85" y="43"/>
                  </a:lnTo>
                  <a:lnTo>
                    <a:pt x="85" y="57"/>
                  </a:lnTo>
                  <a:close/>
                  <a:moveTo>
                    <a:pt x="85" y="36"/>
                  </a:moveTo>
                  <a:lnTo>
                    <a:pt x="103" y="36"/>
                  </a:lnTo>
                  <a:lnTo>
                    <a:pt x="103" y="24"/>
                  </a:lnTo>
                  <a:lnTo>
                    <a:pt x="85" y="24"/>
                  </a:lnTo>
                  <a:lnTo>
                    <a:pt x="85" y="36"/>
                  </a:lnTo>
                  <a:close/>
                  <a:moveTo>
                    <a:pt x="9" y="50"/>
                  </a:moveTo>
                  <a:lnTo>
                    <a:pt x="57" y="50"/>
                  </a:lnTo>
                  <a:lnTo>
                    <a:pt x="57" y="38"/>
                  </a:lnTo>
                  <a:lnTo>
                    <a:pt x="9" y="38"/>
                  </a:lnTo>
                  <a:lnTo>
                    <a:pt x="9" y="50"/>
                  </a:lnTo>
                  <a:close/>
                  <a:moveTo>
                    <a:pt x="66" y="54"/>
                  </a:moveTo>
                  <a:lnTo>
                    <a:pt x="66" y="143"/>
                  </a:lnTo>
                  <a:lnTo>
                    <a:pt x="57" y="143"/>
                  </a:lnTo>
                  <a:lnTo>
                    <a:pt x="57" y="116"/>
                  </a:lnTo>
                  <a:lnTo>
                    <a:pt x="41" y="116"/>
                  </a:lnTo>
                  <a:lnTo>
                    <a:pt x="41" y="143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66" y="54"/>
                  </a:lnTo>
                  <a:close/>
                  <a:moveTo>
                    <a:pt x="39" y="97"/>
                  </a:moveTo>
                  <a:lnTo>
                    <a:pt x="57" y="97"/>
                  </a:lnTo>
                  <a:lnTo>
                    <a:pt x="57" y="84"/>
                  </a:lnTo>
                  <a:lnTo>
                    <a:pt x="39" y="84"/>
                  </a:lnTo>
                  <a:lnTo>
                    <a:pt x="39" y="97"/>
                  </a:lnTo>
                  <a:close/>
                  <a:moveTo>
                    <a:pt x="39" y="77"/>
                  </a:moveTo>
                  <a:lnTo>
                    <a:pt x="57" y="77"/>
                  </a:lnTo>
                  <a:lnTo>
                    <a:pt x="57" y="65"/>
                  </a:lnTo>
                  <a:lnTo>
                    <a:pt x="39" y="65"/>
                  </a:lnTo>
                  <a:lnTo>
                    <a:pt x="39" y="77"/>
                  </a:lnTo>
                  <a:close/>
                  <a:moveTo>
                    <a:pt x="9" y="97"/>
                  </a:moveTo>
                  <a:lnTo>
                    <a:pt x="27" y="97"/>
                  </a:lnTo>
                  <a:lnTo>
                    <a:pt x="27" y="84"/>
                  </a:lnTo>
                  <a:lnTo>
                    <a:pt x="9" y="84"/>
                  </a:lnTo>
                  <a:lnTo>
                    <a:pt x="9" y="97"/>
                  </a:lnTo>
                  <a:close/>
                  <a:moveTo>
                    <a:pt x="9" y="77"/>
                  </a:moveTo>
                  <a:lnTo>
                    <a:pt x="27" y="77"/>
                  </a:lnTo>
                  <a:lnTo>
                    <a:pt x="27" y="65"/>
                  </a:lnTo>
                  <a:lnTo>
                    <a:pt x="9" y="65"/>
                  </a:lnTo>
                  <a:lnTo>
                    <a:pt x="9" y="7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283" name="Freeform 10"/>
            <p:cNvSpPr>
              <a:spLocks noEditPoints="1"/>
            </p:cNvSpPr>
            <p:nvPr/>
          </p:nvSpPr>
          <p:spPr bwMode="auto">
            <a:xfrm>
              <a:off x="5149" y="2787"/>
              <a:ext cx="103" cy="10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2" y="9"/>
                </a:cxn>
                <a:cxn ang="0">
                  <a:pos x="103" y="11"/>
                </a:cxn>
                <a:cxn ang="0">
                  <a:pos x="96" y="102"/>
                </a:cxn>
                <a:cxn ang="0">
                  <a:pos x="85" y="82"/>
                </a:cxn>
                <a:cxn ang="0">
                  <a:pos x="55" y="102"/>
                </a:cxn>
                <a:cxn ang="0">
                  <a:pos x="103" y="11"/>
                </a:cxn>
                <a:cxn ang="0">
                  <a:pos x="96" y="70"/>
                </a:cxn>
                <a:cxn ang="0">
                  <a:pos x="83" y="59"/>
                </a:cxn>
                <a:cxn ang="0">
                  <a:pos x="83" y="56"/>
                </a:cxn>
                <a:cxn ang="0">
                  <a:pos x="96" y="45"/>
                </a:cxn>
                <a:cxn ang="0">
                  <a:pos x="83" y="56"/>
                </a:cxn>
                <a:cxn ang="0">
                  <a:pos x="96" y="41"/>
                </a:cxn>
                <a:cxn ang="0">
                  <a:pos x="83" y="31"/>
                </a:cxn>
                <a:cxn ang="0">
                  <a:pos x="83" y="27"/>
                </a:cxn>
                <a:cxn ang="0">
                  <a:pos x="96" y="16"/>
                </a:cxn>
                <a:cxn ang="0">
                  <a:pos x="83" y="27"/>
                </a:cxn>
                <a:cxn ang="0">
                  <a:pos x="75" y="70"/>
                </a:cxn>
                <a:cxn ang="0">
                  <a:pos x="62" y="59"/>
                </a:cxn>
                <a:cxn ang="0">
                  <a:pos x="62" y="56"/>
                </a:cxn>
                <a:cxn ang="0">
                  <a:pos x="75" y="45"/>
                </a:cxn>
                <a:cxn ang="0">
                  <a:pos x="62" y="56"/>
                </a:cxn>
                <a:cxn ang="0">
                  <a:pos x="75" y="41"/>
                </a:cxn>
                <a:cxn ang="0">
                  <a:pos x="62" y="31"/>
                </a:cxn>
                <a:cxn ang="0">
                  <a:pos x="62" y="27"/>
                </a:cxn>
                <a:cxn ang="0">
                  <a:pos x="75" y="16"/>
                </a:cxn>
                <a:cxn ang="0">
                  <a:pos x="62" y="27"/>
                </a:cxn>
                <a:cxn ang="0">
                  <a:pos x="41" y="36"/>
                </a:cxn>
                <a:cxn ang="0">
                  <a:pos x="7" y="27"/>
                </a:cxn>
                <a:cxn ang="0">
                  <a:pos x="48" y="38"/>
                </a:cxn>
                <a:cxn ang="0">
                  <a:pos x="43" y="102"/>
                </a:cxn>
                <a:cxn ang="0">
                  <a:pos x="30" y="82"/>
                </a:cxn>
                <a:cxn ang="0">
                  <a:pos x="0" y="102"/>
                </a:cxn>
                <a:cxn ang="0">
                  <a:pos x="48" y="38"/>
                </a:cxn>
                <a:cxn ang="0">
                  <a:pos x="43" y="70"/>
                </a:cxn>
                <a:cxn ang="0">
                  <a:pos x="29" y="59"/>
                </a:cxn>
                <a:cxn ang="0">
                  <a:pos x="29" y="56"/>
                </a:cxn>
                <a:cxn ang="0">
                  <a:pos x="43" y="45"/>
                </a:cxn>
                <a:cxn ang="0">
                  <a:pos x="29" y="56"/>
                </a:cxn>
                <a:cxn ang="0">
                  <a:pos x="20" y="70"/>
                </a:cxn>
                <a:cxn ang="0">
                  <a:pos x="7" y="59"/>
                </a:cxn>
                <a:cxn ang="0">
                  <a:pos x="7" y="56"/>
                </a:cxn>
                <a:cxn ang="0">
                  <a:pos x="20" y="45"/>
                </a:cxn>
                <a:cxn ang="0">
                  <a:pos x="7" y="56"/>
                </a:cxn>
              </a:cxnLst>
              <a:rect l="0" t="0" r="r" b="b"/>
              <a:pathLst>
                <a:path w="103" h="102">
                  <a:moveTo>
                    <a:pt x="62" y="0"/>
                  </a:moveTo>
                  <a:lnTo>
                    <a:pt x="96" y="0"/>
                  </a:lnTo>
                  <a:lnTo>
                    <a:pt x="96" y="9"/>
                  </a:lnTo>
                  <a:lnTo>
                    <a:pt x="62" y="9"/>
                  </a:lnTo>
                  <a:lnTo>
                    <a:pt x="62" y="0"/>
                  </a:lnTo>
                  <a:close/>
                  <a:moveTo>
                    <a:pt x="103" y="11"/>
                  </a:moveTo>
                  <a:lnTo>
                    <a:pt x="103" y="102"/>
                  </a:lnTo>
                  <a:lnTo>
                    <a:pt x="96" y="102"/>
                  </a:lnTo>
                  <a:lnTo>
                    <a:pt x="96" y="82"/>
                  </a:lnTo>
                  <a:lnTo>
                    <a:pt x="85" y="82"/>
                  </a:lnTo>
                  <a:lnTo>
                    <a:pt x="85" y="102"/>
                  </a:lnTo>
                  <a:lnTo>
                    <a:pt x="55" y="102"/>
                  </a:lnTo>
                  <a:lnTo>
                    <a:pt x="55" y="11"/>
                  </a:lnTo>
                  <a:lnTo>
                    <a:pt x="103" y="11"/>
                  </a:lnTo>
                  <a:close/>
                  <a:moveTo>
                    <a:pt x="83" y="70"/>
                  </a:moveTo>
                  <a:lnTo>
                    <a:pt x="96" y="70"/>
                  </a:lnTo>
                  <a:lnTo>
                    <a:pt x="96" y="59"/>
                  </a:lnTo>
                  <a:lnTo>
                    <a:pt x="83" y="59"/>
                  </a:lnTo>
                  <a:lnTo>
                    <a:pt x="83" y="70"/>
                  </a:lnTo>
                  <a:close/>
                  <a:moveTo>
                    <a:pt x="83" y="56"/>
                  </a:moveTo>
                  <a:lnTo>
                    <a:pt x="96" y="56"/>
                  </a:lnTo>
                  <a:lnTo>
                    <a:pt x="96" y="45"/>
                  </a:lnTo>
                  <a:lnTo>
                    <a:pt x="83" y="45"/>
                  </a:lnTo>
                  <a:lnTo>
                    <a:pt x="83" y="56"/>
                  </a:lnTo>
                  <a:close/>
                  <a:moveTo>
                    <a:pt x="83" y="41"/>
                  </a:moveTo>
                  <a:lnTo>
                    <a:pt x="96" y="41"/>
                  </a:lnTo>
                  <a:lnTo>
                    <a:pt x="96" y="31"/>
                  </a:lnTo>
                  <a:lnTo>
                    <a:pt x="83" y="31"/>
                  </a:lnTo>
                  <a:lnTo>
                    <a:pt x="83" y="41"/>
                  </a:lnTo>
                  <a:close/>
                  <a:moveTo>
                    <a:pt x="83" y="27"/>
                  </a:moveTo>
                  <a:lnTo>
                    <a:pt x="96" y="27"/>
                  </a:lnTo>
                  <a:lnTo>
                    <a:pt x="96" y="16"/>
                  </a:lnTo>
                  <a:lnTo>
                    <a:pt x="83" y="16"/>
                  </a:lnTo>
                  <a:lnTo>
                    <a:pt x="83" y="27"/>
                  </a:lnTo>
                  <a:close/>
                  <a:moveTo>
                    <a:pt x="62" y="70"/>
                  </a:moveTo>
                  <a:lnTo>
                    <a:pt x="75" y="70"/>
                  </a:lnTo>
                  <a:lnTo>
                    <a:pt x="75" y="59"/>
                  </a:lnTo>
                  <a:lnTo>
                    <a:pt x="62" y="59"/>
                  </a:lnTo>
                  <a:lnTo>
                    <a:pt x="62" y="70"/>
                  </a:lnTo>
                  <a:close/>
                  <a:moveTo>
                    <a:pt x="62" y="56"/>
                  </a:moveTo>
                  <a:lnTo>
                    <a:pt x="75" y="56"/>
                  </a:lnTo>
                  <a:lnTo>
                    <a:pt x="75" y="45"/>
                  </a:lnTo>
                  <a:lnTo>
                    <a:pt x="62" y="45"/>
                  </a:lnTo>
                  <a:lnTo>
                    <a:pt x="62" y="56"/>
                  </a:lnTo>
                  <a:close/>
                  <a:moveTo>
                    <a:pt x="62" y="41"/>
                  </a:moveTo>
                  <a:lnTo>
                    <a:pt x="75" y="41"/>
                  </a:lnTo>
                  <a:lnTo>
                    <a:pt x="75" y="31"/>
                  </a:lnTo>
                  <a:lnTo>
                    <a:pt x="62" y="31"/>
                  </a:lnTo>
                  <a:lnTo>
                    <a:pt x="62" y="41"/>
                  </a:lnTo>
                  <a:close/>
                  <a:moveTo>
                    <a:pt x="62" y="27"/>
                  </a:moveTo>
                  <a:lnTo>
                    <a:pt x="75" y="27"/>
                  </a:lnTo>
                  <a:lnTo>
                    <a:pt x="75" y="16"/>
                  </a:lnTo>
                  <a:lnTo>
                    <a:pt x="62" y="16"/>
                  </a:lnTo>
                  <a:lnTo>
                    <a:pt x="62" y="27"/>
                  </a:lnTo>
                  <a:close/>
                  <a:moveTo>
                    <a:pt x="7" y="36"/>
                  </a:moveTo>
                  <a:lnTo>
                    <a:pt x="41" y="36"/>
                  </a:lnTo>
                  <a:lnTo>
                    <a:pt x="41" y="27"/>
                  </a:lnTo>
                  <a:lnTo>
                    <a:pt x="7" y="27"/>
                  </a:lnTo>
                  <a:lnTo>
                    <a:pt x="7" y="36"/>
                  </a:lnTo>
                  <a:close/>
                  <a:moveTo>
                    <a:pt x="48" y="38"/>
                  </a:moveTo>
                  <a:lnTo>
                    <a:pt x="48" y="102"/>
                  </a:lnTo>
                  <a:lnTo>
                    <a:pt x="43" y="102"/>
                  </a:lnTo>
                  <a:lnTo>
                    <a:pt x="43" y="82"/>
                  </a:lnTo>
                  <a:lnTo>
                    <a:pt x="30" y="82"/>
                  </a:lnTo>
                  <a:lnTo>
                    <a:pt x="30" y="102"/>
                  </a:lnTo>
                  <a:lnTo>
                    <a:pt x="0" y="102"/>
                  </a:lnTo>
                  <a:lnTo>
                    <a:pt x="0" y="38"/>
                  </a:lnTo>
                  <a:lnTo>
                    <a:pt x="48" y="38"/>
                  </a:lnTo>
                  <a:close/>
                  <a:moveTo>
                    <a:pt x="29" y="70"/>
                  </a:moveTo>
                  <a:lnTo>
                    <a:pt x="43" y="70"/>
                  </a:lnTo>
                  <a:lnTo>
                    <a:pt x="43" y="59"/>
                  </a:lnTo>
                  <a:lnTo>
                    <a:pt x="29" y="59"/>
                  </a:lnTo>
                  <a:lnTo>
                    <a:pt x="29" y="70"/>
                  </a:lnTo>
                  <a:close/>
                  <a:moveTo>
                    <a:pt x="29" y="56"/>
                  </a:moveTo>
                  <a:lnTo>
                    <a:pt x="43" y="56"/>
                  </a:lnTo>
                  <a:lnTo>
                    <a:pt x="43" y="45"/>
                  </a:lnTo>
                  <a:lnTo>
                    <a:pt x="29" y="45"/>
                  </a:lnTo>
                  <a:lnTo>
                    <a:pt x="29" y="56"/>
                  </a:lnTo>
                  <a:close/>
                  <a:moveTo>
                    <a:pt x="7" y="70"/>
                  </a:moveTo>
                  <a:lnTo>
                    <a:pt x="20" y="70"/>
                  </a:lnTo>
                  <a:lnTo>
                    <a:pt x="20" y="59"/>
                  </a:lnTo>
                  <a:lnTo>
                    <a:pt x="7" y="59"/>
                  </a:lnTo>
                  <a:lnTo>
                    <a:pt x="7" y="70"/>
                  </a:lnTo>
                  <a:close/>
                  <a:moveTo>
                    <a:pt x="7" y="56"/>
                  </a:moveTo>
                  <a:lnTo>
                    <a:pt x="20" y="56"/>
                  </a:lnTo>
                  <a:lnTo>
                    <a:pt x="20" y="45"/>
                  </a:lnTo>
                  <a:lnTo>
                    <a:pt x="7" y="45"/>
                  </a:lnTo>
                  <a:lnTo>
                    <a:pt x="7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284" name="Freeform 11"/>
            <p:cNvSpPr>
              <a:spLocks noEditPoints="1"/>
            </p:cNvSpPr>
            <p:nvPr/>
          </p:nvSpPr>
          <p:spPr bwMode="auto">
            <a:xfrm>
              <a:off x="5266" y="2770"/>
              <a:ext cx="60" cy="119"/>
            </a:xfrm>
            <a:custGeom>
              <a:avLst/>
              <a:gdLst/>
              <a:ahLst/>
              <a:cxnLst>
                <a:cxn ang="0">
                  <a:pos x="9" y="12"/>
                </a:cxn>
                <a:cxn ang="0">
                  <a:pos x="51" y="12"/>
                </a:cxn>
                <a:cxn ang="0">
                  <a:pos x="51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60" y="17"/>
                </a:cxn>
                <a:cxn ang="0">
                  <a:pos x="60" y="119"/>
                </a:cxn>
                <a:cxn ang="0">
                  <a:pos x="51" y="119"/>
                </a:cxn>
                <a:cxn ang="0">
                  <a:pos x="51" y="89"/>
                </a:cxn>
                <a:cxn ang="0">
                  <a:pos x="37" y="89"/>
                </a:cxn>
                <a:cxn ang="0">
                  <a:pos x="37" y="119"/>
                </a:cxn>
                <a:cxn ang="0">
                  <a:pos x="0" y="119"/>
                </a:cxn>
                <a:cxn ang="0">
                  <a:pos x="0" y="17"/>
                </a:cxn>
                <a:cxn ang="0">
                  <a:pos x="60" y="17"/>
                </a:cxn>
                <a:cxn ang="0">
                  <a:pos x="35" y="66"/>
                </a:cxn>
                <a:cxn ang="0">
                  <a:pos x="51" y="66"/>
                </a:cxn>
                <a:cxn ang="0">
                  <a:pos x="51" y="51"/>
                </a:cxn>
                <a:cxn ang="0">
                  <a:pos x="35" y="51"/>
                </a:cxn>
                <a:cxn ang="0">
                  <a:pos x="35" y="66"/>
                </a:cxn>
                <a:cxn ang="0">
                  <a:pos x="35" y="44"/>
                </a:cxn>
                <a:cxn ang="0">
                  <a:pos x="51" y="44"/>
                </a:cxn>
                <a:cxn ang="0">
                  <a:pos x="51" y="28"/>
                </a:cxn>
                <a:cxn ang="0">
                  <a:pos x="35" y="28"/>
                </a:cxn>
                <a:cxn ang="0">
                  <a:pos x="35" y="44"/>
                </a:cxn>
                <a:cxn ang="0">
                  <a:pos x="9" y="66"/>
                </a:cxn>
                <a:cxn ang="0">
                  <a:pos x="25" y="66"/>
                </a:cxn>
                <a:cxn ang="0">
                  <a:pos x="25" y="51"/>
                </a:cxn>
                <a:cxn ang="0">
                  <a:pos x="9" y="51"/>
                </a:cxn>
                <a:cxn ang="0">
                  <a:pos x="9" y="66"/>
                </a:cxn>
                <a:cxn ang="0">
                  <a:pos x="9" y="44"/>
                </a:cxn>
                <a:cxn ang="0">
                  <a:pos x="25" y="44"/>
                </a:cxn>
                <a:cxn ang="0">
                  <a:pos x="25" y="28"/>
                </a:cxn>
                <a:cxn ang="0">
                  <a:pos x="9" y="28"/>
                </a:cxn>
                <a:cxn ang="0">
                  <a:pos x="9" y="44"/>
                </a:cxn>
              </a:cxnLst>
              <a:rect l="0" t="0" r="r" b="b"/>
              <a:pathLst>
                <a:path w="60" h="119">
                  <a:moveTo>
                    <a:pt x="9" y="12"/>
                  </a:moveTo>
                  <a:lnTo>
                    <a:pt x="51" y="12"/>
                  </a:lnTo>
                  <a:lnTo>
                    <a:pt x="51" y="0"/>
                  </a:lnTo>
                  <a:lnTo>
                    <a:pt x="9" y="0"/>
                  </a:lnTo>
                  <a:lnTo>
                    <a:pt x="9" y="12"/>
                  </a:lnTo>
                  <a:close/>
                  <a:moveTo>
                    <a:pt x="60" y="17"/>
                  </a:moveTo>
                  <a:lnTo>
                    <a:pt x="60" y="119"/>
                  </a:lnTo>
                  <a:lnTo>
                    <a:pt x="51" y="119"/>
                  </a:lnTo>
                  <a:lnTo>
                    <a:pt x="51" y="89"/>
                  </a:lnTo>
                  <a:lnTo>
                    <a:pt x="37" y="89"/>
                  </a:lnTo>
                  <a:lnTo>
                    <a:pt x="37" y="119"/>
                  </a:lnTo>
                  <a:lnTo>
                    <a:pt x="0" y="119"/>
                  </a:lnTo>
                  <a:lnTo>
                    <a:pt x="0" y="17"/>
                  </a:lnTo>
                  <a:lnTo>
                    <a:pt x="60" y="17"/>
                  </a:lnTo>
                  <a:close/>
                  <a:moveTo>
                    <a:pt x="35" y="66"/>
                  </a:moveTo>
                  <a:lnTo>
                    <a:pt x="51" y="66"/>
                  </a:lnTo>
                  <a:lnTo>
                    <a:pt x="51" y="51"/>
                  </a:lnTo>
                  <a:lnTo>
                    <a:pt x="35" y="51"/>
                  </a:lnTo>
                  <a:lnTo>
                    <a:pt x="35" y="66"/>
                  </a:lnTo>
                  <a:close/>
                  <a:moveTo>
                    <a:pt x="35" y="44"/>
                  </a:moveTo>
                  <a:lnTo>
                    <a:pt x="51" y="44"/>
                  </a:lnTo>
                  <a:lnTo>
                    <a:pt x="51" y="28"/>
                  </a:lnTo>
                  <a:lnTo>
                    <a:pt x="35" y="28"/>
                  </a:lnTo>
                  <a:lnTo>
                    <a:pt x="35" y="44"/>
                  </a:lnTo>
                  <a:close/>
                  <a:moveTo>
                    <a:pt x="9" y="66"/>
                  </a:moveTo>
                  <a:lnTo>
                    <a:pt x="25" y="66"/>
                  </a:lnTo>
                  <a:lnTo>
                    <a:pt x="25" y="51"/>
                  </a:lnTo>
                  <a:lnTo>
                    <a:pt x="9" y="51"/>
                  </a:lnTo>
                  <a:lnTo>
                    <a:pt x="9" y="66"/>
                  </a:lnTo>
                  <a:close/>
                  <a:moveTo>
                    <a:pt x="9" y="44"/>
                  </a:moveTo>
                  <a:lnTo>
                    <a:pt x="25" y="44"/>
                  </a:lnTo>
                  <a:lnTo>
                    <a:pt x="25" y="28"/>
                  </a:lnTo>
                  <a:lnTo>
                    <a:pt x="9" y="28"/>
                  </a:lnTo>
                  <a:lnTo>
                    <a:pt x="9" y="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285" name="Freeform 12"/>
            <p:cNvSpPr>
              <a:spLocks noEditPoints="1"/>
            </p:cNvSpPr>
            <p:nvPr/>
          </p:nvSpPr>
          <p:spPr bwMode="auto">
            <a:xfrm>
              <a:off x="4471" y="2787"/>
              <a:ext cx="101" cy="102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41" y="0"/>
                </a:cxn>
                <a:cxn ang="0">
                  <a:pos x="48" y="11"/>
                </a:cxn>
                <a:cxn ang="0">
                  <a:pos x="18" y="102"/>
                </a:cxn>
                <a:cxn ang="0">
                  <a:pos x="6" y="82"/>
                </a:cxn>
                <a:cxn ang="0">
                  <a:pos x="0" y="102"/>
                </a:cxn>
                <a:cxn ang="0">
                  <a:pos x="48" y="11"/>
                </a:cxn>
                <a:cxn ang="0">
                  <a:pos x="6" y="59"/>
                </a:cxn>
                <a:cxn ang="0">
                  <a:pos x="20" y="70"/>
                </a:cxn>
                <a:cxn ang="0">
                  <a:pos x="20" y="45"/>
                </a:cxn>
                <a:cxn ang="0">
                  <a:pos x="6" y="56"/>
                </a:cxn>
                <a:cxn ang="0">
                  <a:pos x="20" y="45"/>
                </a:cxn>
                <a:cxn ang="0">
                  <a:pos x="6" y="31"/>
                </a:cxn>
                <a:cxn ang="0">
                  <a:pos x="20" y="41"/>
                </a:cxn>
                <a:cxn ang="0">
                  <a:pos x="20" y="16"/>
                </a:cxn>
                <a:cxn ang="0">
                  <a:pos x="6" y="27"/>
                </a:cxn>
                <a:cxn ang="0">
                  <a:pos x="20" y="16"/>
                </a:cxn>
                <a:cxn ang="0">
                  <a:pos x="29" y="59"/>
                </a:cxn>
                <a:cxn ang="0">
                  <a:pos x="41" y="70"/>
                </a:cxn>
                <a:cxn ang="0">
                  <a:pos x="41" y="45"/>
                </a:cxn>
                <a:cxn ang="0">
                  <a:pos x="29" y="56"/>
                </a:cxn>
                <a:cxn ang="0">
                  <a:pos x="41" y="45"/>
                </a:cxn>
                <a:cxn ang="0">
                  <a:pos x="29" y="31"/>
                </a:cxn>
                <a:cxn ang="0">
                  <a:pos x="41" y="41"/>
                </a:cxn>
                <a:cxn ang="0">
                  <a:pos x="41" y="16"/>
                </a:cxn>
                <a:cxn ang="0">
                  <a:pos x="29" y="27"/>
                </a:cxn>
                <a:cxn ang="0">
                  <a:pos x="41" y="16"/>
                </a:cxn>
                <a:cxn ang="0">
                  <a:pos x="61" y="27"/>
                </a:cxn>
                <a:cxn ang="0">
                  <a:pos x="94" y="36"/>
                </a:cxn>
                <a:cxn ang="0">
                  <a:pos x="101" y="38"/>
                </a:cxn>
                <a:cxn ang="0">
                  <a:pos x="73" y="102"/>
                </a:cxn>
                <a:cxn ang="0">
                  <a:pos x="61" y="82"/>
                </a:cxn>
                <a:cxn ang="0">
                  <a:pos x="53" y="102"/>
                </a:cxn>
                <a:cxn ang="0">
                  <a:pos x="101" y="38"/>
                </a:cxn>
                <a:cxn ang="0">
                  <a:pos x="61" y="59"/>
                </a:cxn>
                <a:cxn ang="0">
                  <a:pos x="73" y="70"/>
                </a:cxn>
                <a:cxn ang="0">
                  <a:pos x="73" y="45"/>
                </a:cxn>
                <a:cxn ang="0">
                  <a:pos x="61" y="56"/>
                </a:cxn>
                <a:cxn ang="0">
                  <a:pos x="73" y="45"/>
                </a:cxn>
                <a:cxn ang="0">
                  <a:pos x="82" y="59"/>
                </a:cxn>
                <a:cxn ang="0">
                  <a:pos x="96" y="70"/>
                </a:cxn>
                <a:cxn ang="0">
                  <a:pos x="96" y="45"/>
                </a:cxn>
                <a:cxn ang="0">
                  <a:pos x="82" y="56"/>
                </a:cxn>
                <a:cxn ang="0">
                  <a:pos x="96" y="45"/>
                </a:cxn>
              </a:cxnLst>
              <a:rect l="0" t="0" r="r" b="b"/>
              <a:pathLst>
                <a:path w="101" h="102">
                  <a:moveTo>
                    <a:pt x="41" y="9"/>
                  </a:moveTo>
                  <a:lnTo>
                    <a:pt x="7" y="9"/>
                  </a:lnTo>
                  <a:lnTo>
                    <a:pt x="7" y="0"/>
                  </a:lnTo>
                  <a:lnTo>
                    <a:pt x="41" y="0"/>
                  </a:lnTo>
                  <a:lnTo>
                    <a:pt x="41" y="9"/>
                  </a:lnTo>
                  <a:close/>
                  <a:moveTo>
                    <a:pt x="48" y="11"/>
                  </a:moveTo>
                  <a:lnTo>
                    <a:pt x="48" y="102"/>
                  </a:lnTo>
                  <a:lnTo>
                    <a:pt x="18" y="102"/>
                  </a:lnTo>
                  <a:lnTo>
                    <a:pt x="18" y="82"/>
                  </a:lnTo>
                  <a:lnTo>
                    <a:pt x="6" y="82"/>
                  </a:lnTo>
                  <a:lnTo>
                    <a:pt x="6" y="102"/>
                  </a:lnTo>
                  <a:lnTo>
                    <a:pt x="0" y="102"/>
                  </a:lnTo>
                  <a:lnTo>
                    <a:pt x="0" y="11"/>
                  </a:lnTo>
                  <a:lnTo>
                    <a:pt x="48" y="11"/>
                  </a:lnTo>
                  <a:close/>
                  <a:moveTo>
                    <a:pt x="20" y="59"/>
                  </a:moveTo>
                  <a:lnTo>
                    <a:pt x="6" y="59"/>
                  </a:lnTo>
                  <a:lnTo>
                    <a:pt x="6" y="70"/>
                  </a:lnTo>
                  <a:lnTo>
                    <a:pt x="20" y="70"/>
                  </a:lnTo>
                  <a:lnTo>
                    <a:pt x="20" y="59"/>
                  </a:lnTo>
                  <a:close/>
                  <a:moveTo>
                    <a:pt x="20" y="45"/>
                  </a:moveTo>
                  <a:lnTo>
                    <a:pt x="6" y="45"/>
                  </a:lnTo>
                  <a:lnTo>
                    <a:pt x="6" y="56"/>
                  </a:lnTo>
                  <a:lnTo>
                    <a:pt x="20" y="56"/>
                  </a:lnTo>
                  <a:lnTo>
                    <a:pt x="20" y="45"/>
                  </a:lnTo>
                  <a:close/>
                  <a:moveTo>
                    <a:pt x="20" y="31"/>
                  </a:moveTo>
                  <a:lnTo>
                    <a:pt x="6" y="31"/>
                  </a:lnTo>
                  <a:lnTo>
                    <a:pt x="6" y="41"/>
                  </a:lnTo>
                  <a:lnTo>
                    <a:pt x="20" y="41"/>
                  </a:lnTo>
                  <a:lnTo>
                    <a:pt x="20" y="31"/>
                  </a:lnTo>
                  <a:close/>
                  <a:moveTo>
                    <a:pt x="20" y="16"/>
                  </a:moveTo>
                  <a:lnTo>
                    <a:pt x="6" y="16"/>
                  </a:lnTo>
                  <a:lnTo>
                    <a:pt x="6" y="27"/>
                  </a:lnTo>
                  <a:lnTo>
                    <a:pt x="20" y="27"/>
                  </a:lnTo>
                  <a:lnTo>
                    <a:pt x="20" y="16"/>
                  </a:lnTo>
                  <a:close/>
                  <a:moveTo>
                    <a:pt x="41" y="59"/>
                  </a:moveTo>
                  <a:lnTo>
                    <a:pt x="29" y="59"/>
                  </a:lnTo>
                  <a:lnTo>
                    <a:pt x="29" y="70"/>
                  </a:lnTo>
                  <a:lnTo>
                    <a:pt x="41" y="70"/>
                  </a:lnTo>
                  <a:lnTo>
                    <a:pt x="41" y="59"/>
                  </a:lnTo>
                  <a:close/>
                  <a:moveTo>
                    <a:pt x="41" y="45"/>
                  </a:moveTo>
                  <a:lnTo>
                    <a:pt x="29" y="45"/>
                  </a:lnTo>
                  <a:lnTo>
                    <a:pt x="29" y="56"/>
                  </a:lnTo>
                  <a:lnTo>
                    <a:pt x="41" y="56"/>
                  </a:lnTo>
                  <a:lnTo>
                    <a:pt x="41" y="45"/>
                  </a:lnTo>
                  <a:close/>
                  <a:moveTo>
                    <a:pt x="41" y="31"/>
                  </a:moveTo>
                  <a:lnTo>
                    <a:pt x="29" y="31"/>
                  </a:lnTo>
                  <a:lnTo>
                    <a:pt x="29" y="41"/>
                  </a:lnTo>
                  <a:lnTo>
                    <a:pt x="41" y="41"/>
                  </a:lnTo>
                  <a:lnTo>
                    <a:pt x="41" y="31"/>
                  </a:lnTo>
                  <a:close/>
                  <a:moveTo>
                    <a:pt x="41" y="16"/>
                  </a:moveTo>
                  <a:lnTo>
                    <a:pt x="29" y="16"/>
                  </a:lnTo>
                  <a:lnTo>
                    <a:pt x="29" y="27"/>
                  </a:lnTo>
                  <a:lnTo>
                    <a:pt x="41" y="27"/>
                  </a:lnTo>
                  <a:lnTo>
                    <a:pt x="41" y="16"/>
                  </a:lnTo>
                  <a:close/>
                  <a:moveTo>
                    <a:pt x="94" y="27"/>
                  </a:moveTo>
                  <a:lnTo>
                    <a:pt x="61" y="27"/>
                  </a:lnTo>
                  <a:lnTo>
                    <a:pt x="61" y="36"/>
                  </a:lnTo>
                  <a:lnTo>
                    <a:pt x="94" y="36"/>
                  </a:lnTo>
                  <a:lnTo>
                    <a:pt x="94" y="27"/>
                  </a:lnTo>
                  <a:close/>
                  <a:moveTo>
                    <a:pt x="101" y="38"/>
                  </a:moveTo>
                  <a:lnTo>
                    <a:pt x="101" y="102"/>
                  </a:lnTo>
                  <a:lnTo>
                    <a:pt x="73" y="102"/>
                  </a:lnTo>
                  <a:lnTo>
                    <a:pt x="73" y="82"/>
                  </a:lnTo>
                  <a:lnTo>
                    <a:pt x="61" y="82"/>
                  </a:lnTo>
                  <a:lnTo>
                    <a:pt x="61" y="102"/>
                  </a:lnTo>
                  <a:lnTo>
                    <a:pt x="53" y="102"/>
                  </a:lnTo>
                  <a:lnTo>
                    <a:pt x="53" y="38"/>
                  </a:lnTo>
                  <a:lnTo>
                    <a:pt x="101" y="38"/>
                  </a:lnTo>
                  <a:close/>
                  <a:moveTo>
                    <a:pt x="73" y="59"/>
                  </a:moveTo>
                  <a:lnTo>
                    <a:pt x="61" y="59"/>
                  </a:lnTo>
                  <a:lnTo>
                    <a:pt x="61" y="70"/>
                  </a:lnTo>
                  <a:lnTo>
                    <a:pt x="73" y="70"/>
                  </a:lnTo>
                  <a:lnTo>
                    <a:pt x="73" y="59"/>
                  </a:lnTo>
                  <a:close/>
                  <a:moveTo>
                    <a:pt x="73" y="45"/>
                  </a:moveTo>
                  <a:lnTo>
                    <a:pt x="61" y="45"/>
                  </a:lnTo>
                  <a:lnTo>
                    <a:pt x="61" y="56"/>
                  </a:lnTo>
                  <a:lnTo>
                    <a:pt x="73" y="56"/>
                  </a:lnTo>
                  <a:lnTo>
                    <a:pt x="73" y="45"/>
                  </a:lnTo>
                  <a:close/>
                  <a:moveTo>
                    <a:pt x="96" y="59"/>
                  </a:moveTo>
                  <a:lnTo>
                    <a:pt x="82" y="59"/>
                  </a:lnTo>
                  <a:lnTo>
                    <a:pt x="82" y="70"/>
                  </a:lnTo>
                  <a:lnTo>
                    <a:pt x="96" y="70"/>
                  </a:lnTo>
                  <a:lnTo>
                    <a:pt x="96" y="59"/>
                  </a:lnTo>
                  <a:close/>
                  <a:moveTo>
                    <a:pt x="96" y="45"/>
                  </a:moveTo>
                  <a:lnTo>
                    <a:pt x="82" y="45"/>
                  </a:lnTo>
                  <a:lnTo>
                    <a:pt x="82" y="56"/>
                  </a:lnTo>
                  <a:lnTo>
                    <a:pt x="96" y="56"/>
                  </a:lnTo>
                  <a:lnTo>
                    <a:pt x="96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286" name="Freeform 13"/>
            <p:cNvSpPr>
              <a:spLocks noEditPoints="1"/>
            </p:cNvSpPr>
            <p:nvPr/>
          </p:nvSpPr>
          <p:spPr bwMode="auto">
            <a:xfrm>
              <a:off x="4358" y="2755"/>
              <a:ext cx="105" cy="13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64" y="11"/>
                </a:cxn>
                <a:cxn ang="0">
                  <a:pos x="105" y="15"/>
                </a:cxn>
                <a:cxn ang="0">
                  <a:pos x="99" y="134"/>
                </a:cxn>
                <a:cxn ang="0">
                  <a:pos x="87" y="109"/>
                </a:cxn>
                <a:cxn ang="0">
                  <a:pos x="57" y="134"/>
                </a:cxn>
                <a:cxn ang="0">
                  <a:pos x="105" y="15"/>
                </a:cxn>
                <a:cxn ang="0">
                  <a:pos x="99" y="89"/>
                </a:cxn>
                <a:cxn ang="0">
                  <a:pos x="85" y="79"/>
                </a:cxn>
                <a:cxn ang="0">
                  <a:pos x="85" y="72"/>
                </a:cxn>
                <a:cxn ang="0">
                  <a:pos x="99" y="59"/>
                </a:cxn>
                <a:cxn ang="0">
                  <a:pos x="85" y="72"/>
                </a:cxn>
                <a:cxn ang="0">
                  <a:pos x="99" y="52"/>
                </a:cxn>
                <a:cxn ang="0">
                  <a:pos x="85" y="40"/>
                </a:cxn>
                <a:cxn ang="0">
                  <a:pos x="85" y="34"/>
                </a:cxn>
                <a:cxn ang="0">
                  <a:pos x="99" y="22"/>
                </a:cxn>
                <a:cxn ang="0">
                  <a:pos x="85" y="34"/>
                </a:cxn>
                <a:cxn ang="0">
                  <a:pos x="76" y="89"/>
                </a:cxn>
                <a:cxn ang="0">
                  <a:pos x="62" y="79"/>
                </a:cxn>
                <a:cxn ang="0">
                  <a:pos x="62" y="72"/>
                </a:cxn>
                <a:cxn ang="0">
                  <a:pos x="76" y="59"/>
                </a:cxn>
                <a:cxn ang="0">
                  <a:pos x="62" y="72"/>
                </a:cxn>
                <a:cxn ang="0">
                  <a:pos x="76" y="52"/>
                </a:cxn>
                <a:cxn ang="0">
                  <a:pos x="62" y="40"/>
                </a:cxn>
                <a:cxn ang="0">
                  <a:pos x="62" y="34"/>
                </a:cxn>
                <a:cxn ang="0">
                  <a:pos x="76" y="22"/>
                </a:cxn>
                <a:cxn ang="0">
                  <a:pos x="62" y="34"/>
                </a:cxn>
                <a:cxn ang="0">
                  <a:pos x="43" y="47"/>
                </a:cxn>
                <a:cxn ang="0">
                  <a:pos x="7" y="34"/>
                </a:cxn>
                <a:cxn ang="0">
                  <a:pos x="50" y="50"/>
                </a:cxn>
                <a:cxn ang="0">
                  <a:pos x="43" y="134"/>
                </a:cxn>
                <a:cxn ang="0">
                  <a:pos x="30" y="109"/>
                </a:cxn>
                <a:cxn ang="0">
                  <a:pos x="0" y="134"/>
                </a:cxn>
                <a:cxn ang="0">
                  <a:pos x="50" y="50"/>
                </a:cxn>
                <a:cxn ang="0">
                  <a:pos x="43" y="89"/>
                </a:cxn>
                <a:cxn ang="0">
                  <a:pos x="30" y="79"/>
                </a:cxn>
                <a:cxn ang="0">
                  <a:pos x="30" y="72"/>
                </a:cxn>
                <a:cxn ang="0">
                  <a:pos x="43" y="59"/>
                </a:cxn>
                <a:cxn ang="0">
                  <a:pos x="30" y="72"/>
                </a:cxn>
                <a:cxn ang="0">
                  <a:pos x="20" y="89"/>
                </a:cxn>
                <a:cxn ang="0">
                  <a:pos x="7" y="79"/>
                </a:cxn>
                <a:cxn ang="0">
                  <a:pos x="7" y="72"/>
                </a:cxn>
                <a:cxn ang="0">
                  <a:pos x="20" y="59"/>
                </a:cxn>
                <a:cxn ang="0">
                  <a:pos x="7" y="72"/>
                </a:cxn>
              </a:cxnLst>
              <a:rect l="0" t="0" r="r" b="b"/>
              <a:pathLst>
                <a:path w="105" h="134">
                  <a:moveTo>
                    <a:pt x="64" y="0"/>
                  </a:moveTo>
                  <a:lnTo>
                    <a:pt x="97" y="0"/>
                  </a:lnTo>
                  <a:lnTo>
                    <a:pt x="97" y="11"/>
                  </a:lnTo>
                  <a:lnTo>
                    <a:pt x="64" y="11"/>
                  </a:lnTo>
                  <a:lnTo>
                    <a:pt x="64" y="0"/>
                  </a:lnTo>
                  <a:close/>
                  <a:moveTo>
                    <a:pt x="105" y="15"/>
                  </a:moveTo>
                  <a:lnTo>
                    <a:pt x="105" y="134"/>
                  </a:lnTo>
                  <a:lnTo>
                    <a:pt x="99" y="134"/>
                  </a:lnTo>
                  <a:lnTo>
                    <a:pt x="99" y="109"/>
                  </a:lnTo>
                  <a:lnTo>
                    <a:pt x="87" y="109"/>
                  </a:lnTo>
                  <a:lnTo>
                    <a:pt x="87" y="134"/>
                  </a:lnTo>
                  <a:lnTo>
                    <a:pt x="57" y="134"/>
                  </a:lnTo>
                  <a:lnTo>
                    <a:pt x="57" y="15"/>
                  </a:lnTo>
                  <a:lnTo>
                    <a:pt x="105" y="15"/>
                  </a:lnTo>
                  <a:close/>
                  <a:moveTo>
                    <a:pt x="85" y="89"/>
                  </a:moveTo>
                  <a:lnTo>
                    <a:pt x="99" y="89"/>
                  </a:lnTo>
                  <a:lnTo>
                    <a:pt x="99" y="79"/>
                  </a:lnTo>
                  <a:lnTo>
                    <a:pt x="85" y="79"/>
                  </a:lnTo>
                  <a:lnTo>
                    <a:pt x="85" y="89"/>
                  </a:lnTo>
                  <a:close/>
                  <a:moveTo>
                    <a:pt x="85" y="72"/>
                  </a:moveTo>
                  <a:lnTo>
                    <a:pt x="99" y="72"/>
                  </a:lnTo>
                  <a:lnTo>
                    <a:pt x="99" y="59"/>
                  </a:lnTo>
                  <a:lnTo>
                    <a:pt x="85" y="59"/>
                  </a:lnTo>
                  <a:lnTo>
                    <a:pt x="85" y="72"/>
                  </a:lnTo>
                  <a:close/>
                  <a:moveTo>
                    <a:pt x="85" y="52"/>
                  </a:moveTo>
                  <a:lnTo>
                    <a:pt x="99" y="52"/>
                  </a:lnTo>
                  <a:lnTo>
                    <a:pt x="99" y="40"/>
                  </a:lnTo>
                  <a:lnTo>
                    <a:pt x="85" y="40"/>
                  </a:lnTo>
                  <a:lnTo>
                    <a:pt x="85" y="52"/>
                  </a:lnTo>
                  <a:close/>
                  <a:moveTo>
                    <a:pt x="85" y="34"/>
                  </a:moveTo>
                  <a:lnTo>
                    <a:pt x="99" y="34"/>
                  </a:lnTo>
                  <a:lnTo>
                    <a:pt x="99" y="22"/>
                  </a:lnTo>
                  <a:lnTo>
                    <a:pt x="85" y="22"/>
                  </a:lnTo>
                  <a:lnTo>
                    <a:pt x="85" y="34"/>
                  </a:lnTo>
                  <a:close/>
                  <a:moveTo>
                    <a:pt x="62" y="89"/>
                  </a:moveTo>
                  <a:lnTo>
                    <a:pt x="76" y="89"/>
                  </a:lnTo>
                  <a:lnTo>
                    <a:pt x="76" y="79"/>
                  </a:lnTo>
                  <a:lnTo>
                    <a:pt x="62" y="79"/>
                  </a:lnTo>
                  <a:lnTo>
                    <a:pt x="62" y="89"/>
                  </a:lnTo>
                  <a:close/>
                  <a:moveTo>
                    <a:pt x="62" y="72"/>
                  </a:moveTo>
                  <a:lnTo>
                    <a:pt x="76" y="72"/>
                  </a:lnTo>
                  <a:lnTo>
                    <a:pt x="76" y="59"/>
                  </a:lnTo>
                  <a:lnTo>
                    <a:pt x="62" y="59"/>
                  </a:lnTo>
                  <a:lnTo>
                    <a:pt x="62" y="72"/>
                  </a:lnTo>
                  <a:close/>
                  <a:moveTo>
                    <a:pt x="62" y="52"/>
                  </a:moveTo>
                  <a:lnTo>
                    <a:pt x="76" y="52"/>
                  </a:lnTo>
                  <a:lnTo>
                    <a:pt x="76" y="40"/>
                  </a:lnTo>
                  <a:lnTo>
                    <a:pt x="62" y="40"/>
                  </a:lnTo>
                  <a:lnTo>
                    <a:pt x="62" y="52"/>
                  </a:lnTo>
                  <a:close/>
                  <a:moveTo>
                    <a:pt x="62" y="34"/>
                  </a:moveTo>
                  <a:lnTo>
                    <a:pt x="76" y="34"/>
                  </a:lnTo>
                  <a:lnTo>
                    <a:pt x="76" y="22"/>
                  </a:lnTo>
                  <a:lnTo>
                    <a:pt x="62" y="22"/>
                  </a:lnTo>
                  <a:lnTo>
                    <a:pt x="62" y="34"/>
                  </a:lnTo>
                  <a:close/>
                  <a:moveTo>
                    <a:pt x="7" y="47"/>
                  </a:moveTo>
                  <a:lnTo>
                    <a:pt x="43" y="47"/>
                  </a:lnTo>
                  <a:lnTo>
                    <a:pt x="43" y="34"/>
                  </a:lnTo>
                  <a:lnTo>
                    <a:pt x="7" y="34"/>
                  </a:lnTo>
                  <a:lnTo>
                    <a:pt x="7" y="47"/>
                  </a:lnTo>
                  <a:close/>
                  <a:moveTo>
                    <a:pt x="50" y="50"/>
                  </a:moveTo>
                  <a:lnTo>
                    <a:pt x="50" y="134"/>
                  </a:lnTo>
                  <a:lnTo>
                    <a:pt x="43" y="134"/>
                  </a:lnTo>
                  <a:lnTo>
                    <a:pt x="43" y="109"/>
                  </a:lnTo>
                  <a:lnTo>
                    <a:pt x="30" y="109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50"/>
                  </a:lnTo>
                  <a:lnTo>
                    <a:pt x="50" y="50"/>
                  </a:lnTo>
                  <a:close/>
                  <a:moveTo>
                    <a:pt x="30" y="89"/>
                  </a:moveTo>
                  <a:lnTo>
                    <a:pt x="43" y="89"/>
                  </a:lnTo>
                  <a:lnTo>
                    <a:pt x="43" y="79"/>
                  </a:lnTo>
                  <a:lnTo>
                    <a:pt x="30" y="79"/>
                  </a:lnTo>
                  <a:lnTo>
                    <a:pt x="30" y="89"/>
                  </a:lnTo>
                  <a:close/>
                  <a:moveTo>
                    <a:pt x="30" y="72"/>
                  </a:moveTo>
                  <a:lnTo>
                    <a:pt x="43" y="72"/>
                  </a:lnTo>
                  <a:lnTo>
                    <a:pt x="43" y="59"/>
                  </a:lnTo>
                  <a:lnTo>
                    <a:pt x="30" y="59"/>
                  </a:lnTo>
                  <a:lnTo>
                    <a:pt x="30" y="72"/>
                  </a:lnTo>
                  <a:close/>
                  <a:moveTo>
                    <a:pt x="7" y="89"/>
                  </a:moveTo>
                  <a:lnTo>
                    <a:pt x="20" y="89"/>
                  </a:lnTo>
                  <a:lnTo>
                    <a:pt x="20" y="79"/>
                  </a:lnTo>
                  <a:lnTo>
                    <a:pt x="7" y="79"/>
                  </a:lnTo>
                  <a:lnTo>
                    <a:pt x="7" y="89"/>
                  </a:lnTo>
                  <a:close/>
                  <a:moveTo>
                    <a:pt x="7" y="72"/>
                  </a:moveTo>
                  <a:lnTo>
                    <a:pt x="20" y="72"/>
                  </a:lnTo>
                  <a:lnTo>
                    <a:pt x="20" y="59"/>
                  </a:lnTo>
                  <a:lnTo>
                    <a:pt x="7" y="59"/>
                  </a:lnTo>
                  <a:lnTo>
                    <a:pt x="7" y="7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287" name="Freeform 14"/>
            <p:cNvSpPr>
              <a:spLocks noEditPoints="1"/>
            </p:cNvSpPr>
            <p:nvPr/>
          </p:nvSpPr>
          <p:spPr bwMode="auto">
            <a:xfrm>
              <a:off x="4259" y="2771"/>
              <a:ext cx="90" cy="118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55" y="11"/>
                </a:cxn>
                <a:cxn ang="0">
                  <a:pos x="90" y="13"/>
                </a:cxn>
                <a:cxn ang="0">
                  <a:pos x="85" y="118"/>
                </a:cxn>
                <a:cxn ang="0">
                  <a:pos x="74" y="95"/>
                </a:cxn>
                <a:cxn ang="0">
                  <a:pos x="48" y="118"/>
                </a:cxn>
                <a:cxn ang="0">
                  <a:pos x="90" y="13"/>
                </a:cxn>
                <a:cxn ang="0">
                  <a:pos x="85" y="81"/>
                </a:cxn>
                <a:cxn ang="0">
                  <a:pos x="74" y="70"/>
                </a:cxn>
                <a:cxn ang="0">
                  <a:pos x="74" y="63"/>
                </a:cxn>
                <a:cxn ang="0">
                  <a:pos x="85" y="52"/>
                </a:cxn>
                <a:cxn ang="0">
                  <a:pos x="74" y="63"/>
                </a:cxn>
                <a:cxn ang="0">
                  <a:pos x="85" y="47"/>
                </a:cxn>
                <a:cxn ang="0">
                  <a:pos x="74" y="36"/>
                </a:cxn>
                <a:cxn ang="0">
                  <a:pos x="74" y="31"/>
                </a:cxn>
                <a:cxn ang="0">
                  <a:pos x="85" y="20"/>
                </a:cxn>
                <a:cxn ang="0">
                  <a:pos x="74" y="31"/>
                </a:cxn>
                <a:cxn ang="0">
                  <a:pos x="65" y="81"/>
                </a:cxn>
                <a:cxn ang="0">
                  <a:pos x="55" y="70"/>
                </a:cxn>
                <a:cxn ang="0">
                  <a:pos x="55" y="63"/>
                </a:cxn>
                <a:cxn ang="0">
                  <a:pos x="65" y="52"/>
                </a:cxn>
                <a:cxn ang="0">
                  <a:pos x="55" y="63"/>
                </a:cxn>
                <a:cxn ang="0">
                  <a:pos x="65" y="47"/>
                </a:cxn>
                <a:cxn ang="0">
                  <a:pos x="55" y="36"/>
                </a:cxn>
                <a:cxn ang="0">
                  <a:pos x="55" y="31"/>
                </a:cxn>
                <a:cxn ang="0">
                  <a:pos x="65" y="20"/>
                </a:cxn>
                <a:cxn ang="0">
                  <a:pos x="55" y="31"/>
                </a:cxn>
                <a:cxn ang="0">
                  <a:pos x="37" y="41"/>
                </a:cxn>
                <a:cxn ang="0">
                  <a:pos x="5" y="32"/>
                </a:cxn>
                <a:cxn ang="0">
                  <a:pos x="42" y="45"/>
                </a:cxn>
                <a:cxn ang="0">
                  <a:pos x="37" y="118"/>
                </a:cxn>
                <a:cxn ang="0">
                  <a:pos x="27" y="95"/>
                </a:cxn>
                <a:cxn ang="0">
                  <a:pos x="0" y="118"/>
                </a:cxn>
                <a:cxn ang="0">
                  <a:pos x="42" y="45"/>
                </a:cxn>
                <a:cxn ang="0">
                  <a:pos x="37" y="81"/>
                </a:cxn>
                <a:cxn ang="0">
                  <a:pos x="25" y="70"/>
                </a:cxn>
                <a:cxn ang="0">
                  <a:pos x="25" y="63"/>
                </a:cxn>
                <a:cxn ang="0">
                  <a:pos x="37" y="52"/>
                </a:cxn>
                <a:cxn ang="0">
                  <a:pos x="25" y="63"/>
                </a:cxn>
                <a:cxn ang="0">
                  <a:pos x="18" y="81"/>
                </a:cxn>
                <a:cxn ang="0">
                  <a:pos x="5" y="70"/>
                </a:cxn>
                <a:cxn ang="0">
                  <a:pos x="5" y="63"/>
                </a:cxn>
                <a:cxn ang="0">
                  <a:pos x="18" y="52"/>
                </a:cxn>
                <a:cxn ang="0">
                  <a:pos x="5" y="63"/>
                </a:cxn>
              </a:cxnLst>
              <a:rect l="0" t="0" r="r" b="b"/>
              <a:pathLst>
                <a:path w="90" h="118">
                  <a:moveTo>
                    <a:pt x="55" y="0"/>
                  </a:moveTo>
                  <a:lnTo>
                    <a:pt x="85" y="0"/>
                  </a:lnTo>
                  <a:lnTo>
                    <a:pt x="85" y="11"/>
                  </a:lnTo>
                  <a:lnTo>
                    <a:pt x="55" y="11"/>
                  </a:lnTo>
                  <a:lnTo>
                    <a:pt x="55" y="0"/>
                  </a:lnTo>
                  <a:close/>
                  <a:moveTo>
                    <a:pt x="90" y="13"/>
                  </a:moveTo>
                  <a:lnTo>
                    <a:pt x="90" y="118"/>
                  </a:lnTo>
                  <a:lnTo>
                    <a:pt x="85" y="118"/>
                  </a:lnTo>
                  <a:lnTo>
                    <a:pt x="85" y="95"/>
                  </a:lnTo>
                  <a:lnTo>
                    <a:pt x="74" y="95"/>
                  </a:lnTo>
                  <a:lnTo>
                    <a:pt x="74" y="118"/>
                  </a:lnTo>
                  <a:lnTo>
                    <a:pt x="48" y="118"/>
                  </a:lnTo>
                  <a:lnTo>
                    <a:pt x="48" y="13"/>
                  </a:lnTo>
                  <a:lnTo>
                    <a:pt x="90" y="13"/>
                  </a:lnTo>
                  <a:close/>
                  <a:moveTo>
                    <a:pt x="74" y="81"/>
                  </a:moveTo>
                  <a:lnTo>
                    <a:pt x="85" y="81"/>
                  </a:lnTo>
                  <a:lnTo>
                    <a:pt x="85" y="70"/>
                  </a:lnTo>
                  <a:lnTo>
                    <a:pt x="74" y="70"/>
                  </a:lnTo>
                  <a:lnTo>
                    <a:pt x="74" y="81"/>
                  </a:lnTo>
                  <a:close/>
                  <a:moveTo>
                    <a:pt x="74" y="63"/>
                  </a:moveTo>
                  <a:lnTo>
                    <a:pt x="85" y="63"/>
                  </a:lnTo>
                  <a:lnTo>
                    <a:pt x="85" y="52"/>
                  </a:lnTo>
                  <a:lnTo>
                    <a:pt x="74" y="52"/>
                  </a:lnTo>
                  <a:lnTo>
                    <a:pt x="74" y="63"/>
                  </a:lnTo>
                  <a:close/>
                  <a:moveTo>
                    <a:pt x="74" y="47"/>
                  </a:moveTo>
                  <a:lnTo>
                    <a:pt x="85" y="47"/>
                  </a:lnTo>
                  <a:lnTo>
                    <a:pt x="85" y="36"/>
                  </a:lnTo>
                  <a:lnTo>
                    <a:pt x="74" y="36"/>
                  </a:lnTo>
                  <a:lnTo>
                    <a:pt x="74" y="47"/>
                  </a:lnTo>
                  <a:close/>
                  <a:moveTo>
                    <a:pt x="74" y="31"/>
                  </a:moveTo>
                  <a:lnTo>
                    <a:pt x="85" y="31"/>
                  </a:lnTo>
                  <a:lnTo>
                    <a:pt x="85" y="20"/>
                  </a:lnTo>
                  <a:lnTo>
                    <a:pt x="74" y="20"/>
                  </a:lnTo>
                  <a:lnTo>
                    <a:pt x="74" y="31"/>
                  </a:lnTo>
                  <a:close/>
                  <a:moveTo>
                    <a:pt x="55" y="81"/>
                  </a:moveTo>
                  <a:lnTo>
                    <a:pt x="65" y="81"/>
                  </a:lnTo>
                  <a:lnTo>
                    <a:pt x="65" y="70"/>
                  </a:lnTo>
                  <a:lnTo>
                    <a:pt x="55" y="70"/>
                  </a:lnTo>
                  <a:lnTo>
                    <a:pt x="55" y="81"/>
                  </a:lnTo>
                  <a:close/>
                  <a:moveTo>
                    <a:pt x="55" y="63"/>
                  </a:moveTo>
                  <a:lnTo>
                    <a:pt x="65" y="63"/>
                  </a:lnTo>
                  <a:lnTo>
                    <a:pt x="65" y="52"/>
                  </a:lnTo>
                  <a:lnTo>
                    <a:pt x="55" y="52"/>
                  </a:lnTo>
                  <a:lnTo>
                    <a:pt x="55" y="63"/>
                  </a:lnTo>
                  <a:close/>
                  <a:moveTo>
                    <a:pt x="55" y="47"/>
                  </a:moveTo>
                  <a:lnTo>
                    <a:pt x="65" y="47"/>
                  </a:lnTo>
                  <a:lnTo>
                    <a:pt x="65" y="36"/>
                  </a:lnTo>
                  <a:lnTo>
                    <a:pt x="55" y="36"/>
                  </a:lnTo>
                  <a:lnTo>
                    <a:pt x="55" y="47"/>
                  </a:lnTo>
                  <a:close/>
                  <a:moveTo>
                    <a:pt x="55" y="31"/>
                  </a:moveTo>
                  <a:lnTo>
                    <a:pt x="65" y="31"/>
                  </a:lnTo>
                  <a:lnTo>
                    <a:pt x="65" y="20"/>
                  </a:lnTo>
                  <a:lnTo>
                    <a:pt x="55" y="20"/>
                  </a:lnTo>
                  <a:lnTo>
                    <a:pt x="55" y="31"/>
                  </a:lnTo>
                  <a:close/>
                  <a:moveTo>
                    <a:pt x="5" y="41"/>
                  </a:moveTo>
                  <a:lnTo>
                    <a:pt x="37" y="41"/>
                  </a:lnTo>
                  <a:lnTo>
                    <a:pt x="37" y="32"/>
                  </a:lnTo>
                  <a:lnTo>
                    <a:pt x="5" y="32"/>
                  </a:lnTo>
                  <a:lnTo>
                    <a:pt x="5" y="41"/>
                  </a:lnTo>
                  <a:close/>
                  <a:moveTo>
                    <a:pt x="42" y="45"/>
                  </a:moveTo>
                  <a:lnTo>
                    <a:pt x="42" y="118"/>
                  </a:lnTo>
                  <a:lnTo>
                    <a:pt x="37" y="118"/>
                  </a:lnTo>
                  <a:lnTo>
                    <a:pt x="37" y="95"/>
                  </a:lnTo>
                  <a:lnTo>
                    <a:pt x="27" y="95"/>
                  </a:lnTo>
                  <a:lnTo>
                    <a:pt x="27" y="118"/>
                  </a:lnTo>
                  <a:lnTo>
                    <a:pt x="0" y="118"/>
                  </a:lnTo>
                  <a:lnTo>
                    <a:pt x="0" y="45"/>
                  </a:lnTo>
                  <a:lnTo>
                    <a:pt x="42" y="45"/>
                  </a:lnTo>
                  <a:close/>
                  <a:moveTo>
                    <a:pt x="25" y="81"/>
                  </a:moveTo>
                  <a:lnTo>
                    <a:pt x="37" y="81"/>
                  </a:lnTo>
                  <a:lnTo>
                    <a:pt x="37" y="70"/>
                  </a:lnTo>
                  <a:lnTo>
                    <a:pt x="25" y="70"/>
                  </a:lnTo>
                  <a:lnTo>
                    <a:pt x="25" y="81"/>
                  </a:lnTo>
                  <a:close/>
                  <a:moveTo>
                    <a:pt x="25" y="63"/>
                  </a:moveTo>
                  <a:lnTo>
                    <a:pt x="37" y="63"/>
                  </a:lnTo>
                  <a:lnTo>
                    <a:pt x="37" y="52"/>
                  </a:lnTo>
                  <a:lnTo>
                    <a:pt x="25" y="52"/>
                  </a:lnTo>
                  <a:lnTo>
                    <a:pt x="25" y="63"/>
                  </a:lnTo>
                  <a:close/>
                  <a:moveTo>
                    <a:pt x="5" y="81"/>
                  </a:moveTo>
                  <a:lnTo>
                    <a:pt x="18" y="81"/>
                  </a:lnTo>
                  <a:lnTo>
                    <a:pt x="18" y="70"/>
                  </a:lnTo>
                  <a:lnTo>
                    <a:pt x="5" y="70"/>
                  </a:lnTo>
                  <a:lnTo>
                    <a:pt x="5" y="81"/>
                  </a:lnTo>
                  <a:close/>
                  <a:moveTo>
                    <a:pt x="5" y="63"/>
                  </a:moveTo>
                  <a:lnTo>
                    <a:pt x="18" y="63"/>
                  </a:lnTo>
                  <a:lnTo>
                    <a:pt x="18" y="52"/>
                  </a:lnTo>
                  <a:lnTo>
                    <a:pt x="5" y="52"/>
                  </a:lnTo>
                  <a:lnTo>
                    <a:pt x="5" y="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288" name="Freeform 15"/>
            <p:cNvSpPr>
              <a:spLocks noEditPoints="1"/>
            </p:cNvSpPr>
            <p:nvPr/>
          </p:nvSpPr>
          <p:spPr bwMode="auto">
            <a:xfrm>
              <a:off x="4137" y="2789"/>
              <a:ext cx="113" cy="100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67" y="7"/>
                </a:cxn>
                <a:cxn ang="0">
                  <a:pos x="113" y="11"/>
                </a:cxn>
                <a:cxn ang="0">
                  <a:pos x="106" y="100"/>
                </a:cxn>
                <a:cxn ang="0">
                  <a:pos x="92" y="80"/>
                </a:cxn>
                <a:cxn ang="0">
                  <a:pos x="60" y="100"/>
                </a:cxn>
                <a:cxn ang="0">
                  <a:pos x="113" y="11"/>
                </a:cxn>
                <a:cxn ang="0">
                  <a:pos x="106" y="68"/>
                </a:cxn>
                <a:cxn ang="0">
                  <a:pos x="92" y="59"/>
                </a:cxn>
                <a:cxn ang="0">
                  <a:pos x="92" y="54"/>
                </a:cxn>
                <a:cxn ang="0">
                  <a:pos x="106" y="45"/>
                </a:cxn>
                <a:cxn ang="0">
                  <a:pos x="92" y="54"/>
                </a:cxn>
                <a:cxn ang="0">
                  <a:pos x="106" y="39"/>
                </a:cxn>
                <a:cxn ang="0">
                  <a:pos x="92" y="30"/>
                </a:cxn>
                <a:cxn ang="0">
                  <a:pos x="92" y="25"/>
                </a:cxn>
                <a:cxn ang="0">
                  <a:pos x="106" y="16"/>
                </a:cxn>
                <a:cxn ang="0">
                  <a:pos x="92" y="25"/>
                </a:cxn>
                <a:cxn ang="0">
                  <a:pos x="81" y="68"/>
                </a:cxn>
                <a:cxn ang="0">
                  <a:pos x="67" y="59"/>
                </a:cxn>
                <a:cxn ang="0">
                  <a:pos x="67" y="54"/>
                </a:cxn>
                <a:cxn ang="0">
                  <a:pos x="81" y="45"/>
                </a:cxn>
                <a:cxn ang="0">
                  <a:pos x="67" y="54"/>
                </a:cxn>
                <a:cxn ang="0">
                  <a:pos x="81" y="39"/>
                </a:cxn>
                <a:cxn ang="0">
                  <a:pos x="67" y="30"/>
                </a:cxn>
                <a:cxn ang="0">
                  <a:pos x="67" y="25"/>
                </a:cxn>
                <a:cxn ang="0">
                  <a:pos x="81" y="16"/>
                </a:cxn>
                <a:cxn ang="0">
                  <a:pos x="67" y="25"/>
                </a:cxn>
                <a:cxn ang="0">
                  <a:pos x="46" y="34"/>
                </a:cxn>
                <a:cxn ang="0">
                  <a:pos x="7" y="27"/>
                </a:cxn>
                <a:cxn ang="0">
                  <a:pos x="53" y="38"/>
                </a:cxn>
                <a:cxn ang="0">
                  <a:pos x="46" y="100"/>
                </a:cxn>
                <a:cxn ang="0">
                  <a:pos x="32" y="80"/>
                </a:cxn>
                <a:cxn ang="0">
                  <a:pos x="0" y="100"/>
                </a:cxn>
                <a:cxn ang="0">
                  <a:pos x="53" y="38"/>
                </a:cxn>
                <a:cxn ang="0">
                  <a:pos x="46" y="68"/>
                </a:cxn>
                <a:cxn ang="0">
                  <a:pos x="32" y="59"/>
                </a:cxn>
                <a:cxn ang="0">
                  <a:pos x="32" y="54"/>
                </a:cxn>
                <a:cxn ang="0">
                  <a:pos x="46" y="45"/>
                </a:cxn>
                <a:cxn ang="0">
                  <a:pos x="32" y="54"/>
                </a:cxn>
                <a:cxn ang="0">
                  <a:pos x="21" y="68"/>
                </a:cxn>
                <a:cxn ang="0">
                  <a:pos x="7" y="59"/>
                </a:cxn>
                <a:cxn ang="0">
                  <a:pos x="7" y="54"/>
                </a:cxn>
                <a:cxn ang="0">
                  <a:pos x="21" y="45"/>
                </a:cxn>
                <a:cxn ang="0">
                  <a:pos x="7" y="54"/>
                </a:cxn>
              </a:cxnLst>
              <a:rect l="0" t="0" r="r" b="b"/>
              <a:pathLst>
                <a:path w="113" h="100">
                  <a:moveTo>
                    <a:pt x="67" y="0"/>
                  </a:moveTo>
                  <a:lnTo>
                    <a:pt x="104" y="0"/>
                  </a:lnTo>
                  <a:lnTo>
                    <a:pt x="104" y="7"/>
                  </a:lnTo>
                  <a:lnTo>
                    <a:pt x="67" y="7"/>
                  </a:lnTo>
                  <a:lnTo>
                    <a:pt x="67" y="0"/>
                  </a:lnTo>
                  <a:close/>
                  <a:moveTo>
                    <a:pt x="113" y="11"/>
                  </a:moveTo>
                  <a:lnTo>
                    <a:pt x="113" y="100"/>
                  </a:lnTo>
                  <a:lnTo>
                    <a:pt x="106" y="100"/>
                  </a:lnTo>
                  <a:lnTo>
                    <a:pt x="106" y="80"/>
                  </a:lnTo>
                  <a:lnTo>
                    <a:pt x="92" y="80"/>
                  </a:lnTo>
                  <a:lnTo>
                    <a:pt x="92" y="100"/>
                  </a:lnTo>
                  <a:lnTo>
                    <a:pt x="60" y="100"/>
                  </a:lnTo>
                  <a:lnTo>
                    <a:pt x="60" y="11"/>
                  </a:lnTo>
                  <a:lnTo>
                    <a:pt x="113" y="11"/>
                  </a:lnTo>
                  <a:close/>
                  <a:moveTo>
                    <a:pt x="92" y="68"/>
                  </a:moveTo>
                  <a:lnTo>
                    <a:pt x="106" y="68"/>
                  </a:lnTo>
                  <a:lnTo>
                    <a:pt x="106" y="59"/>
                  </a:lnTo>
                  <a:lnTo>
                    <a:pt x="92" y="59"/>
                  </a:lnTo>
                  <a:lnTo>
                    <a:pt x="92" y="68"/>
                  </a:lnTo>
                  <a:close/>
                  <a:moveTo>
                    <a:pt x="92" y="54"/>
                  </a:moveTo>
                  <a:lnTo>
                    <a:pt x="106" y="54"/>
                  </a:lnTo>
                  <a:lnTo>
                    <a:pt x="106" y="45"/>
                  </a:lnTo>
                  <a:lnTo>
                    <a:pt x="92" y="45"/>
                  </a:lnTo>
                  <a:lnTo>
                    <a:pt x="92" y="54"/>
                  </a:lnTo>
                  <a:close/>
                  <a:moveTo>
                    <a:pt x="92" y="39"/>
                  </a:moveTo>
                  <a:lnTo>
                    <a:pt x="106" y="39"/>
                  </a:lnTo>
                  <a:lnTo>
                    <a:pt x="106" y="30"/>
                  </a:lnTo>
                  <a:lnTo>
                    <a:pt x="92" y="30"/>
                  </a:lnTo>
                  <a:lnTo>
                    <a:pt x="92" y="39"/>
                  </a:lnTo>
                  <a:close/>
                  <a:moveTo>
                    <a:pt x="92" y="25"/>
                  </a:moveTo>
                  <a:lnTo>
                    <a:pt x="106" y="25"/>
                  </a:lnTo>
                  <a:lnTo>
                    <a:pt x="106" y="16"/>
                  </a:lnTo>
                  <a:lnTo>
                    <a:pt x="92" y="16"/>
                  </a:lnTo>
                  <a:lnTo>
                    <a:pt x="92" y="25"/>
                  </a:lnTo>
                  <a:close/>
                  <a:moveTo>
                    <a:pt x="67" y="68"/>
                  </a:moveTo>
                  <a:lnTo>
                    <a:pt x="81" y="68"/>
                  </a:lnTo>
                  <a:lnTo>
                    <a:pt x="81" y="59"/>
                  </a:lnTo>
                  <a:lnTo>
                    <a:pt x="67" y="59"/>
                  </a:lnTo>
                  <a:lnTo>
                    <a:pt x="67" y="68"/>
                  </a:lnTo>
                  <a:close/>
                  <a:moveTo>
                    <a:pt x="67" y="54"/>
                  </a:moveTo>
                  <a:lnTo>
                    <a:pt x="81" y="54"/>
                  </a:lnTo>
                  <a:lnTo>
                    <a:pt x="81" y="45"/>
                  </a:lnTo>
                  <a:lnTo>
                    <a:pt x="67" y="45"/>
                  </a:lnTo>
                  <a:lnTo>
                    <a:pt x="67" y="54"/>
                  </a:lnTo>
                  <a:close/>
                  <a:moveTo>
                    <a:pt x="67" y="39"/>
                  </a:moveTo>
                  <a:lnTo>
                    <a:pt x="81" y="39"/>
                  </a:lnTo>
                  <a:lnTo>
                    <a:pt x="81" y="30"/>
                  </a:lnTo>
                  <a:lnTo>
                    <a:pt x="67" y="30"/>
                  </a:lnTo>
                  <a:lnTo>
                    <a:pt x="67" y="39"/>
                  </a:lnTo>
                  <a:close/>
                  <a:moveTo>
                    <a:pt x="67" y="25"/>
                  </a:moveTo>
                  <a:lnTo>
                    <a:pt x="81" y="25"/>
                  </a:lnTo>
                  <a:lnTo>
                    <a:pt x="81" y="16"/>
                  </a:lnTo>
                  <a:lnTo>
                    <a:pt x="67" y="16"/>
                  </a:lnTo>
                  <a:lnTo>
                    <a:pt x="67" y="25"/>
                  </a:lnTo>
                  <a:close/>
                  <a:moveTo>
                    <a:pt x="7" y="34"/>
                  </a:moveTo>
                  <a:lnTo>
                    <a:pt x="46" y="34"/>
                  </a:lnTo>
                  <a:lnTo>
                    <a:pt x="46" y="27"/>
                  </a:lnTo>
                  <a:lnTo>
                    <a:pt x="7" y="27"/>
                  </a:lnTo>
                  <a:lnTo>
                    <a:pt x="7" y="34"/>
                  </a:lnTo>
                  <a:close/>
                  <a:moveTo>
                    <a:pt x="53" y="38"/>
                  </a:moveTo>
                  <a:lnTo>
                    <a:pt x="53" y="100"/>
                  </a:lnTo>
                  <a:lnTo>
                    <a:pt x="46" y="100"/>
                  </a:lnTo>
                  <a:lnTo>
                    <a:pt x="46" y="80"/>
                  </a:lnTo>
                  <a:lnTo>
                    <a:pt x="32" y="80"/>
                  </a:lnTo>
                  <a:lnTo>
                    <a:pt x="32" y="100"/>
                  </a:lnTo>
                  <a:lnTo>
                    <a:pt x="0" y="100"/>
                  </a:lnTo>
                  <a:lnTo>
                    <a:pt x="0" y="38"/>
                  </a:lnTo>
                  <a:lnTo>
                    <a:pt x="53" y="38"/>
                  </a:lnTo>
                  <a:close/>
                  <a:moveTo>
                    <a:pt x="32" y="68"/>
                  </a:moveTo>
                  <a:lnTo>
                    <a:pt x="46" y="68"/>
                  </a:lnTo>
                  <a:lnTo>
                    <a:pt x="46" y="59"/>
                  </a:lnTo>
                  <a:lnTo>
                    <a:pt x="32" y="59"/>
                  </a:lnTo>
                  <a:lnTo>
                    <a:pt x="32" y="68"/>
                  </a:lnTo>
                  <a:close/>
                  <a:moveTo>
                    <a:pt x="32" y="54"/>
                  </a:moveTo>
                  <a:lnTo>
                    <a:pt x="46" y="54"/>
                  </a:lnTo>
                  <a:lnTo>
                    <a:pt x="46" y="45"/>
                  </a:lnTo>
                  <a:lnTo>
                    <a:pt x="32" y="45"/>
                  </a:lnTo>
                  <a:lnTo>
                    <a:pt x="32" y="54"/>
                  </a:lnTo>
                  <a:close/>
                  <a:moveTo>
                    <a:pt x="7" y="68"/>
                  </a:moveTo>
                  <a:lnTo>
                    <a:pt x="21" y="68"/>
                  </a:lnTo>
                  <a:lnTo>
                    <a:pt x="21" y="59"/>
                  </a:lnTo>
                  <a:lnTo>
                    <a:pt x="7" y="59"/>
                  </a:lnTo>
                  <a:lnTo>
                    <a:pt x="7" y="68"/>
                  </a:lnTo>
                  <a:close/>
                  <a:moveTo>
                    <a:pt x="7" y="54"/>
                  </a:moveTo>
                  <a:lnTo>
                    <a:pt x="21" y="54"/>
                  </a:lnTo>
                  <a:lnTo>
                    <a:pt x="21" y="45"/>
                  </a:lnTo>
                  <a:lnTo>
                    <a:pt x="7" y="45"/>
                  </a:lnTo>
                  <a:lnTo>
                    <a:pt x="7" y="5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289" name="Freeform 16"/>
            <p:cNvSpPr>
              <a:spLocks noEditPoints="1"/>
            </p:cNvSpPr>
            <p:nvPr/>
          </p:nvSpPr>
          <p:spPr bwMode="auto">
            <a:xfrm>
              <a:off x="4057" y="2828"/>
              <a:ext cx="69" cy="61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3" y="4"/>
                </a:cxn>
                <a:cxn ang="0">
                  <a:pos x="69" y="6"/>
                </a:cxn>
                <a:cxn ang="0">
                  <a:pos x="66" y="61"/>
                </a:cxn>
                <a:cxn ang="0">
                  <a:pos x="57" y="49"/>
                </a:cxn>
                <a:cxn ang="0">
                  <a:pos x="37" y="61"/>
                </a:cxn>
                <a:cxn ang="0">
                  <a:pos x="69" y="6"/>
                </a:cxn>
                <a:cxn ang="0">
                  <a:pos x="66" y="41"/>
                </a:cxn>
                <a:cxn ang="0">
                  <a:pos x="57" y="36"/>
                </a:cxn>
                <a:cxn ang="0">
                  <a:pos x="57" y="33"/>
                </a:cxn>
                <a:cxn ang="0">
                  <a:pos x="66" y="27"/>
                </a:cxn>
                <a:cxn ang="0">
                  <a:pos x="57" y="33"/>
                </a:cxn>
                <a:cxn ang="0">
                  <a:pos x="66" y="24"/>
                </a:cxn>
                <a:cxn ang="0">
                  <a:pos x="57" y="18"/>
                </a:cxn>
                <a:cxn ang="0">
                  <a:pos x="57" y="15"/>
                </a:cxn>
                <a:cxn ang="0">
                  <a:pos x="66" y="9"/>
                </a:cxn>
                <a:cxn ang="0">
                  <a:pos x="57" y="15"/>
                </a:cxn>
                <a:cxn ang="0">
                  <a:pos x="50" y="41"/>
                </a:cxn>
                <a:cxn ang="0">
                  <a:pos x="41" y="36"/>
                </a:cxn>
                <a:cxn ang="0">
                  <a:pos x="41" y="33"/>
                </a:cxn>
                <a:cxn ang="0">
                  <a:pos x="50" y="27"/>
                </a:cxn>
                <a:cxn ang="0">
                  <a:pos x="41" y="33"/>
                </a:cxn>
                <a:cxn ang="0">
                  <a:pos x="50" y="24"/>
                </a:cxn>
                <a:cxn ang="0">
                  <a:pos x="41" y="18"/>
                </a:cxn>
                <a:cxn ang="0">
                  <a:pos x="41" y="15"/>
                </a:cxn>
                <a:cxn ang="0">
                  <a:pos x="50" y="9"/>
                </a:cxn>
                <a:cxn ang="0">
                  <a:pos x="41" y="15"/>
                </a:cxn>
                <a:cxn ang="0">
                  <a:pos x="29" y="20"/>
                </a:cxn>
                <a:cxn ang="0">
                  <a:pos x="6" y="16"/>
                </a:cxn>
                <a:cxn ang="0">
                  <a:pos x="32" y="22"/>
                </a:cxn>
                <a:cxn ang="0">
                  <a:pos x="29" y="61"/>
                </a:cxn>
                <a:cxn ang="0">
                  <a:pos x="20" y="49"/>
                </a:cxn>
                <a:cxn ang="0">
                  <a:pos x="0" y="61"/>
                </a:cxn>
                <a:cxn ang="0">
                  <a:pos x="32" y="22"/>
                </a:cxn>
                <a:cxn ang="0">
                  <a:pos x="29" y="41"/>
                </a:cxn>
                <a:cxn ang="0">
                  <a:pos x="20" y="36"/>
                </a:cxn>
                <a:cxn ang="0">
                  <a:pos x="20" y="33"/>
                </a:cxn>
                <a:cxn ang="0">
                  <a:pos x="29" y="27"/>
                </a:cxn>
                <a:cxn ang="0">
                  <a:pos x="20" y="33"/>
                </a:cxn>
                <a:cxn ang="0">
                  <a:pos x="14" y="41"/>
                </a:cxn>
                <a:cxn ang="0">
                  <a:pos x="6" y="36"/>
                </a:cxn>
                <a:cxn ang="0">
                  <a:pos x="6" y="33"/>
                </a:cxn>
                <a:cxn ang="0">
                  <a:pos x="14" y="27"/>
                </a:cxn>
                <a:cxn ang="0">
                  <a:pos x="6" y="33"/>
                </a:cxn>
              </a:cxnLst>
              <a:rect l="0" t="0" r="r" b="b"/>
              <a:pathLst>
                <a:path w="69" h="61">
                  <a:moveTo>
                    <a:pt x="43" y="0"/>
                  </a:moveTo>
                  <a:lnTo>
                    <a:pt x="64" y="0"/>
                  </a:lnTo>
                  <a:lnTo>
                    <a:pt x="64" y="4"/>
                  </a:lnTo>
                  <a:lnTo>
                    <a:pt x="43" y="4"/>
                  </a:lnTo>
                  <a:lnTo>
                    <a:pt x="43" y="0"/>
                  </a:lnTo>
                  <a:close/>
                  <a:moveTo>
                    <a:pt x="69" y="6"/>
                  </a:moveTo>
                  <a:lnTo>
                    <a:pt x="69" y="61"/>
                  </a:lnTo>
                  <a:lnTo>
                    <a:pt x="66" y="61"/>
                  </a:lnTo>
                  <a:lnTo>
                    <a:pt x="66" y="49"/>
                  </a:lnTo>
                  <a:lnTo>
                    <a:pt x="57" y="49"/>
                  </a:lnTo>
                  <a:lnTo>
                    <a:pt x="57" y="61"/>
                  </a:lnTo>
                  <a:lnTo>
                    <a:pt x="37" y="61"/>
                  </a:lnTo>
                  <a:lnTo>
                    <a:pt x="37" y="6"/>
                  </a:lnTo>
                  <a:lnTo>
                    <a:pt x="69" y="6"/>
                  </a:lnTo>
                  <a:close/>
                  <a:moveTo>
                    <a:pt x="57" y="41"/>
                  </a:moveTo>
                  <a:lnTo>
                    <a:pt x="66" y="41"/>
                  </a:lnTo>
                  <a:lnTo>
                    <a:pt x="66" y="36"/>
                  </a:lnTo>
                  <a:lnTo>
                    <a:pt x="57" y="36"/>
                  </a:lnTo>
                  <a:lnTo>
                    <a:pt x="57" y="41"/>
                  </a:lnTo>
                  <a:close/>
                  <a:moveTo>
                    <a:pt x="57" y="33"/>
                  </a:moveTo>
                  <a:lnTo>
                    <a:pt x="66" y="33"/>
                  </a:lnTo>
                  <a:lnTo>
                    <a:pt x="66" y="27"/>
                  </a:lnTo>
                  <a:lnTo>
                    <a:pt x="57" y="27"/>
                  </a:lnTo>
                  <a:lnTo>
                    <a:pt x="57" y="33"/>
                  </a:lnTo>
                  <a:close/>
                  <a:moveTo>
                    <a:pt x="57" y="24"/>
                  </a:moveTo>
                  <a:lnTo>
                    <a:pt x="66" y="24"/>
                  </a:lnTo>
                  <a:lnTo>
                    <a:pt x="66" y="18"/>
                  </a:lnTo>
                  <a:lnTo>
                    <a:pt x="57" y="18"/>
                  </a:lnTo>
                  <a:lnTo>
                    <a:pt x="57" y="24"/>
                  </a:lnTo>
                  <a:close/>
                  <a:moveTo>
                    <a:pt x="57" y="15"/>
                  </a:moveTo>
                  <a:lnTo>
                    <a:pt x="66" y="15"/>
                  </a:lnTo>
                  <a:lnTo>
                    <a:pt x="66" y="9"/>
                  </a:lnTo>
                  <a:lnTo>
                    <a:pt x="57" y="9"/>
                  </a:lnTo>
                  <a:lnTo>
                    <a:pt x="57" y="15"/>
                  </a:lnTo>
                  <a:close/>
                  <a:moveTo>
                    <a:pt x="41" y="41"/>
                  </a:moveTo>
                  <a:lnTo>
                    <a:pt x="50" y="41"/>
                  </a:lnTo>
                  <a:lnTo>
                    <a:pt x="50" y="36"/>
                  </a:lnTo>
                  <a:lnTo>
                    <a:pt x="41" y="36"/>
                  </a:lnTo>
                  <a:lnTo>
                    <a:pt x="41" y="41"/>
                  </a:lnTo>
                  <a:close/>
                  <a:moveTo>
                    <a:pt x="41" y="33"/>
                  </a:moveTo>
                  <a:lnTo>
                    <a:pt x="50" y="33"/>
                  </a:lnTo>
                  <a:lnTo>
                    <a:pt x="50" y="27"/>
                  </a:lnTo>
                  <a:lnTo>
                    <a:pt x="41" y="27"/>
                  </a:lnTo>
                  <a:lnTo>
                    <a:pt x="41" y="33"/>
                  </a:lnTo>
                  <a:close/>
                  <a:moveTo>
                    <a:pt x="41" y="24"/>
                  </a:moveTo>
                  <a:lnTo>
                    <a:pt x="50" y="24"/>
                  </a:lnTo>
                  <a:lnTo>
                    <a:pt x="50" y="18"/>
                  </a:lnTo>
                  <a:lnTo>
                    <a:pt x="41" y="18"/>
                  </a:lnTo>
                  <a:lnTo>
                    <a:pt x="41" y="24"/>
                  </a:lnTo>
                  <a:close/>
                  <a:moveTo>
                    <a:pt x="41" y="15"/>
                  </a:moveTo>
                  <a:lnTo>
                    <a:pt x="50" y="15"/>
                  </a:lnTo>
                  <a:lnTo>
                    <a:pt x="50" y="9"/>
                  </a:lnTo>
                  <a:lnTo>
                    <a:pt x="41" y="9"/>
                  </a:lnTo>
                  <a:lnTo>
                    <a:pt x="41" y="15"/>
                  </a:lnTo>
                  <a:close/>
                  <a:moveTo>
                    <a:pt x="6" y="20"/>
                  </a:moveTo>
                  <a:lnTo>
                    <a:pt x="29" y="20"/>
                  </a:lnTo>
                  <a:lnTo>
                    <a:pt x="29" y="16"/>
                  </a:lnTo>
                  <a:lnTo>
                    <a:pt x="6" y="16"/>
                  </a:lnTo>
                  <a:lnTo>
                    <a:pt x="6" y="20"/>
                  </a:lnTo>
                  <a:close/>
                  <a:moveTo>
                    <a:pt x="32" y="22"/>
                  </a:moveTo>
                  <a:lnTo>
                    <a:pt x="32" y="61"/>
                  </a:lnTo>
                  <a:lnTo>
                    <a:pt x="29" y="61"/>
                  </a:lnTo>
                  <a:lnTo>
                    <a:pt x="29" y="49"/>
                  </a:lnTo>
                  <a:lnTo>
                    <a:pt x="20" y="49"/>
                  </a:lnTo>
                  <a:lnTo>
                    <a:pt x="20" y="61"/>
                  </a:lnTo>
                  <a:lnTo>
                    <a:pt x="0" y="61"/>
                  </a:lnTo>
                  <a:lnTo>
                    <a:pt x="0" y="22"/>
                  </a:lnTo>
                  <a:lnTo>
                    <a:pt x="32" y="22"/>
                  </a:lnTo>
                  <a:close/>
                  <a:moveTo>
                    <a:pt x="20" y="41"/>
                  </a:moveTo>
                  <a:lnTo>
                    <a:pt x="29" y="41"/>
                  </a:lnTo>
                  <a:lnTo>
                    <a:pt x="29" y="36"/>
                  </a:lnTo>
                  <a:lnTo>
                    <a:pt x="20" y="36"/>
                  </a:lnTo>
                  <a:lnTo>
                    <a:pt x="20" y="41"/>
                  </a:lnTo>
                  <a:close/>
                  <a:moveTo>
                    <a:pt x="20" y="33"/>
                  </a:moveTo>
                  <a:lnTo>
                    <a:pt x="29" y="33"/>
                  </a:lnTo>
                  <a:lnTo>
                    <a:pt x="29" y="27"/>
                  </a:lnTo>
                  <a:lnTo>
                    <a:pt x="20" y="27"/>
                  </a:lnTo>
                  <a:lnTo>
                    <a:pt x="20" y="33"/>
                  </a:lnTo>
                  <a:close/>
                  <a:moveTo>
                    <a:pt x="6" y="41"/>
                  </a:moveTo>
                  <a:lnTo>
                    <a:pt x="14" y="41"/>
                  </a:lnTo>
                  <a:lnTo>
                    <a:pt x="14" y="36"/>
                  </a:lnTo>
                  <a:lnTo>
                    <a:pt x="6" y="36"/>
                  </a:lnTo>
                  <a:lnTo>
                    <a:pt x="6" y="41"/>
                  </a:lnTo>
                  <a:close/>
                  <a:moveTo>
                    <a:pt x="6" y="33"/>
                  </a:moveTo>
                  <a:lnTo>
                    <a:pt x="14" y="33"/>
                  </a:lnTo>
                  <a:lnTo>
                    <a:pt x="14" y="27"/>
                  </a:lnTo>
                  <a:lnTo>
                    <a:pt x="6" y="27"/>
                  </a:lnTo>
                  <a:lnTo>
                    <a:pt x="6" y="3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290" name="Freeform 17"/>
            <p:cNvSpPr>
              <a:spLocks noEditPoints="1"/>
            </p:cNvSpPr>
            <p:nvPr/>
          </p:nvSpPr>
          <p:spPr bwMode="auto">
            <a:xfrm>
              <a:off x="4581" y="2648"/>
              <a:ext cx="143" cy="243"/>
            </a:xfrm>
            <a:custGeom>
              <a:avLst/>
              <a:gdLst/>
              <a:ahLst/>
              <a:cxnLst>
                <a:cxn ang="0">
                  <a:pos x="11" y="113"/>
                </a:cxn>
                <a:cxn ang="0">
                  <a:pos x="58" y="95"/>
                </a:cxn>
                <a:cxn ang="0">
                  <a:pos x="67" y="116"/>
                </a:cxn>
                <a:cxn ang="0">
                  <a:pos x="27" y="243"/>
                </a:cxn>
                <a:cxn ang="0">
                  <a:pos x="9" y="216"/>
                </a:cxn>
                <a:cxn ang="0">
                  <a:pos x="0" y="243"/>
                </a:cxn>
                <a:cxn ang="0">
                  <a:pos x="67" y="116"/>
                </a:cxn>
                <a:cxn ang="0">
                  <a:pos x="9" y="184"/>
                </a:cxn>
                <a:cxn ang="0">
                  <a:pos x="28" y="198"/>
                </a:cxn>
                <a:cxn ang="0">
                  <a:pos x="28" y="164"/>
                </a:cxn>
                <a:cxn ang="0">
                  <a:pos x="9" y="177"/>
                </a:cxn>
                <a:cxn ang="0">
                  <a:pos x="28" y="164"/>
                </a:cxn>
                <a:cxn ang="0">
                  <a:pos x="9" y="145"/>
                </a:cxn>
                <a:cxn ang="0">
                  <a:pos x="28" y="157"/>
                </a:cxn>
                <a:cxn ang="0">
                  <a:pos x="28" y="125"/>
                </a:cxn>
                <a:cxn ang="0">
                  <a:pos x="9" y="138"/>
                </a:cxn>
                <a:cxn ang="0">
                  <a:pos x="28" y="125"/>
                </a:cxn>
                <a:cxn ang="0">
                  <a:pos x="41" y="184"/>
                </a:cxn>
                <a:cxn ang="0">
                  <a:pos x="58" y="198"/>
                </a:cxn>
                <a:cxn ang="0">
                  <a:pos x="58" y="164"/>
                </a:cxn>
                <a:cxn ang="0">
                  <a:pos x="41" y="177"/>
                </a:cxn>
                <a:cxn ang="0">
                  <a:pos x="58" y="164"/>
                </a:cxn>
                <a:cxn ang="0">
                  <a:pos x="41" y="145"/>
                </a:cxn>
                <a:cxn ang="0">
                  <a:pos x="58" y="157"/>
                </a:cxn>
                <a:cxn ang="0">
                  <a:pos x="58" y="125"/>
                </a:cxn>
                <a:cxn ang="0">
                  <a:pos x="41" y="138"/>
                </a:cxn>
                <a:cxn ang="0">
                  <a:pos x="58" y="125"/>
                </a:cxn>
                <a:cxn ang="0">
                  <a:pos x="87" y="139"/>
                </a:cxn>
                <a:cxn ang="0">
                  <a:pos x="135" y="150"/>
                </a:cxn>
                <a:cxn ang="0">
                  <a:pos x="143" y="154"/>
                </a:cxn>
                <a:cxn ang="0">
                  <a:pos x="103" y="243"/>
                </a:cxn>
                <a:cxn ang="0">
                  <a:pos x="85" y="216"/>
                </a:cxn>
                <a:cxn ang="0">
                  <a:pos x="76" y="243"/>
                </a:cxn>
                <a:cxn ang="0">
                  <a:pos x="143" y="154"/>
                </a:cxn>
                <a:cxn ang="0">
                  <a:pos x="85" y="184"/>
                </a:cxn>
                <a:cxn ang="0">
                  <a:pos x="105" y="198"/>
                </a:cxn>
                <a:cxn ang="0">
                  <a:pos x="105" y="164"/>
                </a:cxn>
                <a:cxn ang="0">
                  <a:pos x="85" y="177"/>
                </a:cxn>
                <a:cxn ang="0">
                  <a:pos x="105" y="164"/>
                </a:cxn>
                <a:cxn ang="0">
                  <a:pos x="117" y="184"/>
                </a:cxn>
                <a:cxn ang="0">
                  <a:pos x="135" y="198"/>
                </a:cxn>
                <a:cxn ang="0">
                  <a:pos x="135" y="164"/>
                </a:cxn>
                <a:cxn ang="0">
                  <a:pos x="117" y="177"/>
                </a:cxn>
                <a:cxn ang="0">
                  <a:pos x="135" y="164"/>
                </a:cxn>
                <a:cxn ang="0">
                  <a:pos x="51" y="64"/>
                </a:cxn>
                <a:cxn ang="0">
                  <a:pos x="18" y="91"/>
                </a:cxn>
                <a:cxn ang="0">
                  <a:pos x="30" y="0"/>
                </a:cxn>
                <a:cxn ang="0">
                  <a:pos x="39" y="61"/>
                </a:cxn>
                <a:cxn ang="0">
                  <a:pos x="30" y="0"/>
                </a:cxn>
              </a:cxnLst>
              <a:rect l="0" t="0" r="r" b="b"/>
              <a:pathLst>
                <a:path w="143" h="243">
                  <a:moveTo>
                    <a:pt x="58" y="113"/>
                  </a:moveTo>
                  <a:lnTo>
                    <a:pt x="11" y="113"/>
                  </a:lnTo>
                  <a:lnTo>
                    <a:pt x="11" y="95"/>
                  </a:lnTo>
                  <a:lnTo>
                    <a:pt x="58" y="95"/>
                  </a:lnTo>
                  <a:lnTo>
                    <a:pt x="58" y="113"/>
                  </a:lnTo>
                  <a:close/>
                  <a:moveTo>
                    <a:pt x="67" y="116"/>
                  </a:moveTo>
                  <a:lnTo>
                    <a:pt x="67" y="243"/>
                  </a:lnTo>
                  <a:lnTo>
                    <a:pt x="27" y="243"/>
                  </a:lnTo>
                  <a:lnTo>
                    <a:pt x="27" y="216"/>
                  </a:lnTo>
                  <a:lnTo>
                    <a:pt x="9" y="216"/>
                  </a:lnTo>
                  <a:lnTo>
                    <a:pt x="9" y="243"/>
                  </a:lnTo>
                  <a:lnTo>
                    <a:pt x="0" y="243"/>
                  </a:lnTo>
                  <a:lnTo>
                    <a:pt x="0" y="116"/>
                  </a:lnTo>
                  <a:lnTo>
                    <a:pt x="67" y="116"/>
                  </a:lnTo>
                  <a:close/>
                  <a:moveTo>
                    <a:pt x="28" y="184"/>
                  </a:moveTo>
                  <a:lnTo>
                    <a:pt x="9" y="184"/>
                  </a:lnTo>
                  <a:lnTo>
                    <a:pt x="9" y="198"/>
                  </a:lnTo>
                  <a:lnTo>
                    <a:pt x="28" y="198"/>
                  </a:lnTo>
                  <a:lnTo>
                    <a:pt x="28" y="184"/>
                  </a:lnTo>
                  <a:close/>
                  <a:moveTo>
                    <a:pt x="28" y="164"/>
                  </a:moveTo>
                  <a:lnTo>
                    <a:pt x="9" y="164"/>
                  </a:lnTo>
                  <a:lnTo>
                    <a:pt x="9" y="177"/>
                  </a:lnTo>
                  <a:lnTo>
                    <a:pt x="28" y="177"/>
                  </a:lnTo>
                  <a:lnTo>
                    <a:pt x="28" y="164"/>
                  </a:lnTo>
                  <a:close/>
                  <a:moveTo>
                    <a:pt x="28" y="145"/>
                  </a:moveTo>
                  <a:lnTo>
                    <a:pt x="9" y="145"/>
                  </a:lnTo>
                  <a:lnTo>
                    <a:pt x="9" y="157"/>
                  </a:lnTo>
                  <a:lnTo>
                    <a:pt x="28" y="157"/>
                  </a:lnTo>
                  <a:lnTo>
                    <a:pt x="28" y="145"/>
                  </a:lnTo>
                  <a:close/>
                  <a:moveTo>
                    <a:pt x="28" y="125"/>
                  </a:moveTo>
                  <a:lnTo>
                    <a:pt x="9" y="125"/>
                  </a:lnTo>
                  <a:lnTo>
                    <a:pt x="9" y="138"/>
                  </a:lnTo>
                  <a:lnTo>
                    <a:pt x="28" y="138"/>
                  </a:lnTo>
                  <a:lnTo>
                    <a:pt x="28" y="125"/>
                  </a:lnTo>
                  <a:close/>
                  <a:moveTo>
                    <a:pt x="58" y="184"/>
                  </a:moveTo>
                  <a:lnTo>
                    <a:pt x="41" y="184"/>
                  </a:lnTo>
                  <a:lnTo>
                    <a:pt x="41" y="198"/>
                  </a:lnTo>
                  <a:lnTo>
                    <a:pt x="58" y="198"/>
                  </a:lnTo>
                  <a:lnTo>
                    <a:pt x="58" y="184"/>
                  </a:lnTo>
                  <a:close/>
                  <a:moveTo>
                    <a:pt x="58" y="164"/>
                  </a:moveTo>
                  <a:lnTo>
                    <a:pt x="41" y="164"/>
                  </a:lnTo>
                  <a:lnTo>
                    <a:pt x="41" y="177"/>
                  </a:lnTo>
                  <a:lnTo>
                    <a:pt x="58" y="177"/>
                  </a:lnTo>
                  <a:lnTo>
                    <a:pt x="58" y="164"/>
                  </a:lnTo>
                  <a:close/>
                  <a:moveTo>
                    <a:pt x="58" y="145"/>
                  </a:moveTo>
                  <a:lnTo>
                    <a:pt x="41" y="145"/>
                  </a:lnTo>
                  <a:lnTo>
                    <a:pt x="41" y="157"/>
                  </a:lnTo>
                  <a:lnTo>
                    <a:pt x="58" y="157"/>
                  </a:lnTo>
                  <a:lnTo>
                    <a:pt x="58" y="145"/>
                  </a:lnTo>
                  <a:close/>
                  <a:moveTo>
                    <a:pt x="58" y="125"/>
                  </a:moveTo>
                  <a:lnTo>
                    <a:pt x="41" y="125"/>
                  </a:lnTo>
                  <a:lnTo>
                    <a:pt x="41" y="138"/>
                  </a:lnTo>
                  <a:lnTo>
                    <a:pt x="58" y="138"/>
                  </a:lnTo>
                  <a:lnTo>
                    <a:pt x="58" y="125"/>
                  </a:lnTo>
                  <a:close/>
                  <a:moveTo>
                    <a:pt x="135" y="139"/>
                  </a:moveTo>
                  <a:lnTo>
                    <a:pt x="87" y="139"/>
                  </a:lnTo>
                  <a:lnTo>
                    <a:pt x="87" y="150"/>
                  </a:lnTo>
                  <a:lnTo>
                    <a:pt x="135" y="150"/>
                  </a:lnTo>
                  <a:lnTo>
                    <a:pt x="135" y="139"/>
                  </a:lnTo>
                  <a:close/>
                  <a:moveTo>
                    <a:pt x="143" y="154"/>
                  </a:moveTo>
                  <a:lnTo>
                    <a:pt x="143" y="243"/>
                  </a:lnTo>
                  <a:lnTo>
                    <a:pt x="103" y="243"/>
                  </a:lnTo>
                  <a:lnTo>
                    <a:pt x="103" y="216"/>
                  </a:lnTo>
                  <a:lnTo>
                    <a:pt x="85" y="216"/>
                  </a:lnTo>
                  <a:lnTo>
                    <a:pt x="85" y="243"/>
                  </a:lnTo>
                  <a:lnTo>
                    <a:pt x="76" y="243"/>
                  </a:lnTo>
                  <a:lnTo>
                    <a:pt x="76" y="154"/>
                  </a:lnTo>
                  <a:lnTo>
                    <a:pt x="143" y="154"/>
                  </a:lnTo>
                  <a:close/>
                  <a:moveTo>
                    <a:pt x="105" y="184"/>
                  </a:moveTo>
                  <a:lnTo>
                    <a:pt x="85" y="184"/>
                  </a:lnTo>
                  <a:lnTo>
                    <a:pt x="85" y="198"/>
                  </a:lnTo>
                  <a:lnTo>
                    <a:pt x="105" y="198"/>
                  </a:lnTo>
                  <a:lnTo>
                    <a:pt x="105" y="184"/>
                  </a:lnTo>
                  <a:close/>
                  <a:moveTo>
                    <a:pt x="105" y="164"/>
                  </a:moveTo>
                  <a:lnTo>
                    <a:pt x="85" y="164"/>
                  </a:lnTo>
                  <a:lnTo>
                    <a:pt x="85" y="177"/>
                  </a:lnTo>
                  <a:lnTo>
                    <a:pt x="105" y="177"/>
                  </a:lnTo>
                  <a:lnTo>
                    <a:pt x="105" y="164"/>
                  </a:lnTo>
                  <a:close/>
                  <a:moveTo>
                    <a:pt x="135" y="184"/>
                  </a:moveTo>
                  <a:lnTo>
                    <a:pt x="117" y="184"/>
                  </a:lnTo>
                  <a:lnTo>
                    <a:pt x="117" y="198"/>
                  </a:lnTo>
                  <a:lnTo>
                    <a:pt x="135" y="198"/>
                  </a:lnTo>
                  <a:lnTo>
                    <a:pt x="135" y="184"/>
                  </a:lnTo>
                  <a:close/>
                  <a:moveTo>
                    <a:pt x="135" y="164"/>
                  </a:moveTo>
                  <a:lnTo>
                    <a:pt x="117" y="164"/>
                  </a:lnTo>
                  <a:lnTo>
                    <a:pt x="117" y="177"/>
                  </a:lnTo>
                  <a:lnTo>
                    <a:pt x="135" y="177"/>
                  </a:lnTo>
                  <a:lnTo>
                    <a:pt x="135" y="164"/>
                  </a:lnTo>
                  <a:close/>
                  <a:moveTo>
                    <a:pt x="18" y="64"/>
                  </a:moveTo>
                  <a:lnTo>
                    <a:pt x="51" y="64"/>
                  </a:lnTo>
                  <a:lnTo>
                    <a:pt x="51" y="91"/>
                  </a:lnTo>
                  <a:lnTo>
                    <a:pt x="18" y="91"/>
                  </a:lnTo>
                  <a:lnTo>
                    <a:pt x="18" y="64"/>
                  </a:lnTo>
                  <a:close/>
                  <a:moveTo>
                    <a:pt x="30" y="0"/>
                  </a:moveTo>
                  <a:lnTo>
                    <a:pt x="39" y="0"/>
                  </a:lnTo>
                  <a:lnTo>
                    <a:pt x="39" y="61"/>
                  </a:lnTo>
                  <a:lnTo>
                    <a:pt x="30" y="61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291" name="Freeform 18"/>
            <p:cNvSpPr>
              <a:spLocks noEditPoints="1"/>
            </p:cNvSpPr>
            <p:nvPr/>
          </p:nvSpPr>
          <p:spPr bwMode="auto">
            <a:xfrm>
              <a:off x="4732" y="2821"/>
              <a:ext cx="67" cy="68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26" y="0"/>
                </a:cxn>
                <a:cxn ang="0">
                  <a:pos x="31" y="7"/>
                </a:cxn>
                <a:cxn ang="0">
                  <a:pos x="12" y="68"/>
                </a:cxn>
                <a:cxn ang="0">
                  <a:pos x="5" y="56"/>
                </a:cxn>
                <a:cxn ang="0">
                  <a:pos x="0" y="68"/>
                </a:cxn>
                <a:cxn ang="0">
                  <a:pos x="31" y="7"/>
                </a:cxn>
                <a:cxn ang="0">
                  <a:pos x="5" y="40"/>
                </a:cxn>
                <a:cxn ang="0">
                  <a:pos x="12" y="47"/>
                </a:cxn>
                <a:cxn ang="0">
                  <a:pos x="12" y="31"/>
                </a:cxn>
                <a:cxn ang="0">
                  <a:pos x="5" y="36"/>
                </a:cxn>
                <a:cxn ang="0">
                  <a:pos x="12" y="31"/>
                </a:cxn>
                <a:cxn ang="0">
                  <a:pos x="5" y="22"/>
                </a:cxn>
                <a:cxn ang="0">
                  <a:pos x="12" y="27"/>
                </a:cxn>
                <a:cxn ang="0">
                  <a:pos x="12" y="11"/>
                </a:cxn>
                <a:cxn ang="0">
                  <a:pos x="5" y="18"/>
                </a:cxn>
                <a:cxn ang="0">
                  <a:pos x="12" y="11"/>
                </a:cxn>
                <a:cxn ang="0">
                  <a:pos x="19" y="40"/>
                </a:cxn>
                <a:cxn ang="0">
                  <a:pos x="28" y="47"/>
                </a:cxn>
                <a:cxn ang="0">
                  <a:pos x="28" y="31"/>
                </a:cxn>
                <a:cxn ang="0">
                  <a:pos x="19" y="36"/>
                </a:cxn>
                <a:cxn ang="0">
                  <a:pos x="28" y="31"/>
                </a:cxn>
                <a:cxn ang="0">
                  <a:pos x="19" y="22"/>
                </a:cxn>
                <a:cxn ang="0">
                  <a:pos x="28" y="27"/>
                </a:cxn>
                <a:cxn ang="0">
                  <a:pos x="28" y="11"/>
                </a:cxn>
                <a:cxn ang="0">
                  <a:pos x="19" y="18"/>
                </a:cxn>
                <a:cxn ang="0">
                  <a:pos x="28" y="11"/>
                </a:cxn>
                <a:cxn ang="0">
                  <a:pos x="40" y="18"/>
                </a:cxn>
                <a:cxn ang="0">
                  <a:pos x="63" y="23"/>
                </a:cxn>
                <a:cxn ang="0">
                  <a:pos x="67" y="25"/>
                </a:cxn>
                <a:cxn ang="0">
                  <a:pos x="47" y="68"/>
                </a:cxn>
                <a:cxn ang="0">
                  <a:pos x="40" y="56"/>
                </a:cxn>
                <a:cxn ang="0">
                  <a:pos x="35" y="68"/>
                </a:cxn>
                <a:cxn ang="0">
                  <a:pos x="67" y="25"/>
                </a:cxn>
                <a:cxn ang="0">
                  <a:pos x="40" y="40"/>
                </a:cxn>
                <a:cxn ang="0">
                  <a:pos x="49" y="47"/>
                </a:cxn>
                <a:cxn ang="0">
                  <a:pos x="49" y="31"/>
                </a:cxn>
                <a:cxn ang="0">
                  <a:pos x="40" y="36"/>
                </a:cxn>
                <a:cxn ang="0">
                  <a:pos x="49" y="31"/>
                </a:cxn>
                <a:cxn ang="0">
                  <a:pos x="54" y="40"/>
                </a:cxn>
                <a:cxn ang="0">
                  <a:pos x="63" y="47"/>
                </a:cxn>
                <a:cxn ang="0">
                  <a:pos x="63" y="31"/>
                </a:cxn>
                <a:cxn ang="0">
                  <a:pos x="54" y="36"/>
                </a:cxn>
                <a:cxn ang="0">
                  <a:pos x="63" y="31"/>
                </a:cxn>
              </a:cxnLst>
              <a:rect l="0" t="0" r="r" b="b"/>
              <a:pathLst>
                <a:path w="67" h="68">
                  <a:moveTo>
                    <a:pt x="26" y="6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26" y="0"/>
                  </a:lnTo>
                  <a:lnTo>
                    <a:pt x="26" y="6"/>
                  </a:lnTo>
                  <a:close/>
                  <a:moveTo>
                    <a:pt x="31" y="7"/>
                  </a:moveTo>
                  <a:lnTo>
                    <a:pt x="31" y="68"/>
                  </a:lnTo>
                  <a:lnTo>
                    <a:pt x="12" y="68"/>
                  </a:lnTo>
                  <a:lnTo>
                    <a:pt x="12" y="56"/>
                  </a:lnTo>
                  <a:lnTo>
                    <a:pt x="5" y="56"/>
                  </a:lnTo>
                  <a:lnTo>
                    <a:pt x="5" y="68"/>
                  </a:lnTo>
                  <a:lnTo>
                    <a:pt x="0" y="68"/>
                  </a:lnTo>
                  <a:lnTo>
                    <a:pt x="0" y="7"/>
                  </a:lnTo>
                  <a:lnTo>
                    <a:pt x="31" y="7"/>
                  </a:lnTo>
                  <a:close/>
                  <a:moveTo>
                    <a:pt x="12" y="40"/>
                  </a:moveTo>
                  <a:lnTo>
                    <a:pt x="5" y="40"/>
                  </a:lnTo>
                  <a:lnTo>
                    <a:pt x="5" y="47"/>
                  </a:lnTo>
                  <a:lnTo>
                    <a:pt x="12" y="47"/>
                  </a:lnTo>
                  <a:lnTo>
                    <a:pt x="12" y="40"/>
                  </a:lnTo>
                  <a:close/>
                  <a:moveTo>
                    <a:pt x="12" y="31"/>
                  </a:moveTo>
                  <a:lnTo>
                    <a:pt x="5" y="31"/>
                  </a:lnTo>
                  <a:lnTo>
                    <a:pt x="5" y="36"/>
                  </a:lnTo>
                  <a:lnTo>
                    <a:pt x="12" y="36"/>
                  </a:lnTo>
                  <a:lnTo>
                    <a:pt x="12" y="31"/>
                  </a:lnTo>
                  <a:close/>
                  <a:moveTo>
                    <a:pt x="12" y="22"/>
                  </a:moveTo>
                  <a:lnTo>
                    <a:pt x="5" y="22"/>
                  </a:lnTo>
                  <a:lnTo>
                    <a:pt x="5" y="27"/>
                  </a:lnTo>
                  <a:lnTo>
                    <a:pt x="12" y="27"/>
                  </a:lnTo>
                  <a:lnTo>
                    <a:pt x="12" y="22"/>
                  </a:lnTo>
                  <a:close/>
                  <a:moveTo>
                    <a:pt x="12" y="11"/>
                  </a:moveTo>
                  <a:lnTo>
                    <a:pt x="5" y="11"/>
                  </a:lnTo>
                  <a:lnTo>
                    <a:pt x="5" y="18"/>
                  </a:lnTo>
                  <a:lnTo>
                    <a:pt x="12" y="18"/>
                  </a:lnTo>
                  <a:lnTo>
                    <a:pt x="12" y="11"/>
                  </a:lnTo>
                  <a:close/>
                  <a:moveTo>
                    <a:pt x="28" y="40"/>
                  </a:moveTo>
                  <a:lnTo>
                    <a:pt x="19" y="40"/>
                  </a:lnTo>
                  <a:lnTo>
                    <a:pt x="19" y="47"/>
                  </a:lnTo>
                  <a:lnTo>
                    <a:pt x="28" y="47"/>
                  </a:lnTo>
                  <a:lnTo>
                    <a:pt x="28" y="40"/>
                  </a:lnTo>
                  <a:close/>
                  <a:moveTo>
                    <a:pt x="28" y="31"/>
                  </a:moveTo>
                  <a:lnTo>
                    <a:pt x="19" y="31"/>
                  </a:lnTo>
                  <a:lnTo>
                    <a:pt x="19" y="36"/>
                  </a:lnTo>
                  <a:lnTo>
                    <a:pt x="28" y="36"/>
                  </a:lnTo>
                  <a:lnTo>
                    <a:pt x="28" y="31"/>
                  </a:lnTo>
                  <a:close/>
                  <a:moveTo>
                    <a:pt x="28" y="22"/>
                  </a:moveTo>
                  <a:lnTo>
                    <a:pt x="19" y="22"/>
                  </a:lnTo>
                  <a:lnTo>
                    <a:pt x="19" y="27"/>
                  </a:lnTo>
                  <a:lnTo>
                    <a:pt x="28" y="27"/>
                  </a:lnTo>
                  <a:lnTo>
                    <a:pt x="28" y="22"/>
                  </a:lnTo>
                  <a:close/>
                  <a:moveTo>
                    <a:pt x="28" y="11"/>
                  </a:moveTo>
                  <a:lnTo>
                    <a:pt x="19" y="11"/>
                  </a:lnTo>
                  <a:lnTo>
                    <a:pt x="19" y="18"/>
                  </a:lnTo>
                  <a:lnTo>
                    <a:pt x="28" y="18"/>
                  </a:lnTo>
                  <a:lnTo>
                    <a:pt x="28" y="11"/>
                  </a:lnTo>
                  <a:close/>
                  <a:moveTo>
                    <a:pt x="63" y="18"/>
                  </a:moveTo>
                  <a:lnTo>
                    <a:pt x="40" y="18"/>
                  </a:lnTo>
                  <a:lnTo>
                    <a:pt x="40" y="23"/>
                  </a:lnTo>
                  <a:lnTo>
                    <a:pt x="63" y="23"/>
                  </a:lnTo>
                  <a:lnTo>
                    <a:pt x="63" y="18"/>
                  </a:lnTo>
                  <a:close/>
                  <a:moveTo>
                    <a:pt x="67" y="25"/>
                  </a:moveTo>
                  <a:lnTo>
                    <a:pt x="67" y="68"/>
                  </a:lnTo>
                  <a:lnTo>
                    <a:pt x="47" y="68"/>
                  </a:lnTo>
                  <a:lnTo>
                    <a:pt x="47" y="56"/>
                  </a:lnTo>
                  <a:lnTo>
                    <a:pt x="40" y="56"/>
                  </a:lnTo>
                  <a:lnTo>
                    <a:pt x="40" y="68"/>
                  </a:lnTo>
                  <a:lnTo>
                    <a:pt x="35" y="68"/>
                  </a:lnTo>
                  <a:lnTo>
                    <a:pt x="35" y="25"/>
                  </a:lnTo>
                  <a:lnTo>
                    <a:pt x="67" y="25"/>
                  </a:lnTo>
                  <a:close/>
                  <a:moveTo>
                    <a:pt x="49" y="40"/>
                  </a:moveTo>
                  <a:lnTo>
                    <a:pt x="40" y="40"/>
                  </a:lnTo>
                  <a:lnTo>
                    <a:pt x="40" y="47"/>
                  </a:lnTo>
                  <a:lnTo>
                    <a:pt x="49" y="47"/>
                  </a:lnTo>
                  <a:lnTo>
                    <a:pt x="49" y="40"/>
                  </a:lnTo>
                  <a:close/>
                  <a:moveTo>
                    <a:pt x="49" y="31"/>
                  </a:moveTo>
                  <a:lnTo>
                    <a:pt x="40" y="31"/>
                  </a:lnTo>
                  <a:lnTo>
                    <a:pt x="40" y="36"/>
                  </a:lnTo>
                  <a:lnTo>
                    <a:pt x="49" y="36"/>
                  </a:lnTo>
                  <a:lnTo>
                    <a:pt x="49" y="31"/>
                  </a:lnTo>
                  <a:close/>
                  <a:moveTo>
                    <a:pt x="63" y="40"/>
                  </a:moveTo>
                  <a:lnTo>
                    <a:pt x="54" y="40"/>
                  </a:lnTo>
                  <a:lnTo>
                    <a:pt x="54" y="47"/>
                  </a:lnTo>
                  <a:lnTo>
                    <a:pt x="63" y="47"/>
                  </a:lnTo>
                  <a:lnTo>
                    <a:pt x="63" y="40"/>
                  </a:lnTo>
                  <a:close/>
                  <a:moveTo>
                    <a:pt x="63" y="31"/>
                  </a:moveTo>
                  <a:lnTo>
                    <a:pt x="54" y="31"/>
                  </a:lnTo>
                  <a:lnTo>
                    <a:pt x="54" y="36"/>
                  </a:lnTo>
                  <a:lnTo>
                    <a:pt x="63" y="36"/>
                  </a:lnTo>
                  <a:lnTo>
                    <a:pt x="63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292" name="Freeform 19"/>
            <p:cNvSpPr/>
            <p:nvPr/>
          </p:nvSpPr>
          <p:spPr bwMode="auto">
            <a:xfrm>
              <a:off x="4802" y="2859"/>
              <a:ext cx="103" cy="39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22"/>
                </a:cxn>
                <a:cxn ang="0">
                  <a:pos x="55" y="22"/>
                </a:cxn>
                <a:cxn ang="0">
                  <a:pos x="55" y="18"/>
                </a:cxn>
                <a:cxn ang="0">
                  <a:pos x="30" y="3"/>
                </a:cxn>
                <a:cxn ang="0">
                  <a:pos x="4" y="18"/>
                </a:cxn>
                <a:cxn ang="0">
                  <a:pos x="5" y="22"/>
                </a:cxn>
                <a:cxn ang="0">
                  <a:pos x="0" y="22"/>
                </a:cxn>
                <a:cxn ang="0">
                  <a:pos x="0" y="0"/>
                </a:cxn>
                <a:cxn ang="0">
                  <a:pos x="58" y="0"/>
                </a:cxn>
              </a:cxnLst>
              <a:rect l="0" t="0" r="r" b="b"/>
              <a:pathLst>
                <a:path w="58" h="22">
                  <a:moveTo>
                    <a:pt x="58" y="0"/>
                  </a:moveTo>
                  <a:cubicBezTo>
                    <a:pt x="58" y="22"/>
                    <a:pt x="58" y="22"/>
                    <a:pt x="58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0"/>
                    <a:pt x="55" y="19"/>
                    <a:pt x="55" y="18"/>
                  </a:cubicBezTo>
                  <a:cubicBezTo>
                    <a:pt x="55" y="10"/>
                    <a:pt x="44" y="3"/>
                    <a:pt x="30" y="3"/>
                  </a:cubicBezTo>
                  <a:cubicBezTo>
                    <a:pt x="16" y="3"/>
                    <a:pt x="4" y="10"/>
                    <a:pt x="4" y="18"/>
                  </a:cubicBezTo>
                  <a:cubicBezTo>
                    <a:pt x="4" y="20"/>
                    <a:pt x="4" y="20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</p:grpSp>
      <p:grpSp>
        <p:nvGrpSpPr>
          <p:cNvPr id="293" name="Group 4"/>
          <p:cNvGrpSpPr>
            <a:grpSpLocks noChangeAspect="1"/>
          </p:cNvGrpSpPr>
          <p:nvPr/>
        </p:nvGrpSpPr>
        <p:grpSpPr bwMode="auto">
          <a:xfrm>
            <a:off x="4876800" y="5978305"/>
            <a:ext cx="2336800" cy="439215"/>
            <a:chOff x="4057" y="2625"/>
            <a:chExt cx="1269" cy="273"/>
          </a:xfrm>
          <a:solidFill>
            <a:schemeClr val="bg1">
              <a:lumMod val="75000"/>
            </a:schemeClr>
          </a:solidFill>
        </p:grpSpPr>
        <p:sp>
          <p:nvSpPr>
            <p:cNvPr id="294" name="Freeform 6"/>
            <p:cNvSpPr>
              <a:spLocks noEditPoints="1"/>
            </p:cNvSpPr>
            <p:nvPr/>
          </p:nvSpPr>
          <p:spPr bwMode="auto">
            <a:xfrm>
              <a:off x="4289" y="2659"/>
              <a:ext cx="235" cy="232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142" y="18"/>
                </a:cxn>
                <a:cxn ang="0">
                  <a:pos x="235" y="25"/>
                </a:cxn>
                <a:cxn ang="0">
                  <a:pos x="221" y="232"/>
                </a:cxn>
                <a:cxn ang="0">
                  <a:pos x="193" y="189"/>
                </a:cxn>
                <a:cxn ang="0">
                  <a:pos x="126" y="232"/>
                </a:cxn>
                <a:cxn ang="0">
                  <a:pos x="235" y="25"/>
                </a:cxn>
                <a:cxn ang="0">
                  <a:pos x="221" y="157"/>
                </a:cxn>
                <a:cxn ang="0">
                  <a:pos x="191" y="136"/>
                </a:cxn>
                <a:cxn ang="0">
                  <a:pos x="191" y="125"/>
                </a:cxn>
                <a:cxn ang="0">
                  <a:pos x="221" y="103"/>
                </a:cxn>
                <a:cxn ang="0">
                  <a:pos x="191" y="125"/>
                </a:cxn>
                <a:cxn ang="0">
                  <a:pos x="221" y="91"/>
                </a:cxn>
                <a:cxn ang="0">
                  <a:pos x="191" y="69"/>
                </a:cxn>
                <a:cxn ang="0">
                  <a:pos x="191" y="59"/>
                </a:cxn>
                <a:cxn ang="0">
                  <a:pos x="221" y="37"/>
                </a:cxn>
                <a:cxn ang="0">
                  <a:pos x="191" y="59"/>
                </a:cxn>
                <a:cxn ang="0">
                  <a:pos x="170" y="157"/>
                </a:cxn>
                <a:cxn ang="0">
                  <a:pos x="140" y="136"/>
                </a:cxn>
                <a:cxn ang="0">
                  <a:pos x="140" y="125"/>
                </a:cxn>
                <a:cxn ang="0">
                  <a:pos x="170" y="103"/>
                </a:cxn>
                <a:cxn ang="0">
                  <a:pos x="140" y="125"/>
                </a:cxn>
                <a:cxn ang="0">
                  <a:pos x="170" y="91"/>
                </a:cxn>
                <a:cxn ang="0">
                  <a:pos x="140" y="69"/>
                </a:cxn>
                <a:cxn ang="0">
                  <a:pos x="140" y="59"/>
                </a:cxn>
                <a:cxn ang="0">
                  <a:pos x="170" y="37"/>
                </a:cxn>
                <a:cxn ang="0">
                  <a:pos x="140" y="59"/>
                </a:cxn>
                <a:cxn ang="0">
                  <a:pos x="94" y="80"/>
                </a:cxn>
                <a:cxn ang="0">
                  <a:pos x="16" y="61"/>
                </a:cxn>
                <a:cxn ang="0">
                  <a:pos x="112" y="86"/>
                </a:cxn>
                <a:cxn ang="0">
                  <a:pos x="96" y="232"/>
                </a:cxn>
                <a:cxn ang="0">
                  <a:pos x="69" y="189"/>
                </a:cxn>
                <a:cxn ang="0">
                  <a:pos x="0" y="232"/>
                </a:cxn>
                <a:cxn ang="0">
                  <a:pos x="112" y="86"/>
                </a:cxn>
                <a:cxn ang="0">
                  <a:pos x="96" y="157"/>
                </a:cxn>
                <a:cxn ang="0">
                  <a:pos x="66" y="136"/>
                </a:cxn>
                <a:cxn ang="0">
                  <a:pos x="66" y="125"/>
                </a:cxn>
                <a:cxn ang="0">
                  <a:pos x="96" y="103"/>
                </a:cxn>
                <a:cxn ang="0">
                  <a:pos x="66" y="125"/>
                </a:cxn>
                <a:cxn ang="0">
                  <a:pos x="44" y="157"/>
                </a:cxn>
                <a:cxn ang="0">
                  <a:pos x="16" y="136"/>
                </a:cxn>
                <a:cxn ang="0">
                  <a:pos x="16" y="125"/>
                </a:cxn>
                <a:cxn ang="0">
                  <a:pos x="44" y="103"/>
                </a:cxn>
                <a:cxn ang="0">
                  <a:pos x="16" y="125"/>
                </a:cxn>
              </a:cxnLst>
              <a:rect l="0" t="0" r="r" b="b"/>
              <a:pathLst>
                <a:path w="235" h="232">
                  <a:moveTo>
                    <a:pt x="142" y="0"/>
                  </a:moveTo>
                  <a:lnTo>
                    <a:pt x="220" y="0"/>
                  </a:lnTo>
                  <a:lnTo>
                    <a:pt x="220" y="18"/>
                  </a:lnTo>
                  <a:lnTo>
                    <a:pt x="142" y="18"/>
                  </a:lnTo>
                  <a:lnTo>
                    <a:pt x="142" y="0"/>
                  </a:lnTo>
                  <a:close/>
                  <a:moveTo>
                    <a:pt x="235" y="25"/>
                  </a:moveTo>
                  <a:lnTo>
                    <a:pt x="235" y="232"/>
                  </a:lnTo>
                  <a:lnTo>
                    <a:pt x="221" y="232"/>
                  </a:lnTo>
                  <a:lnTo>
                    <a:pt x="221" y="189"/>
                  </a:lnTo>
                  <a:lnTo>
                    <a:pt x="193" y="189"/>
                  </a:lnTo>
                  <a:lnTo>
                    <a:pt x="193" y="232"/>
                  </a:lnTo>
                  <a:lnTo>
                    <a:pt x="126" y="232"/>
                  </a:lnTo>
                  <a:lnTo>
                    <a:pt x="126" y="25"/>
                  </a:lnTo>
                  <a:lnTo>
                    <a:pt x="235" y="25"/>
                  </a:lnTo>
                  <a:close/>
                  <a:moveTo>
                    <a:pt x="191" y="157"/>
                  </a:moveTo>
                  <a:lnTo>
                    <a:pt x="221" y="157"/>
                  </a:lnTo>
                  <a:lnTo>
                    <a:pt x="221" y="136"/>
                  </a:lnTo>
                  <a:lnTo>
                    <a:pt x="191" y="136"/>
                  </a:lnTo>
                  <a:lnTo>
                    <a:pt x="191" y="157"/>
                  </a:lnTo>
                  <a:close/>
                  <a:moveTo>
                    <a:pt x="191" y="125"/>
                  </a:moveTo>
                  <a:lnTo>
                    <a:pt x="221" y="125"/>
                  </a:lnTo>
                  <a:lnTo>
                    <a:pt x="221" y="103"/>
                  </a:lnTo>
                  <a:lnTo>
                    <a:pt x="191" y="103"/>
                  </a:lnTo>
                  <a:lnTo>
                    <a:pt x="191" y="125"/>
                  </a:lnTo>
                  <a:close/>
                  <a:moveTo>
                    <a:pt x="191" y="91"/>
                  </a:moveTo>
                  <a:lnTo>
                    <a:pt x="221" y="91"/>
                  </a:lnTo>
                  <a:lnTo>
                    <a:pt x="221" y="69"/>
                  </a:lnTo>
                  <a:lnTo>
                    <a:pt x="191" y="69"/>
                  </a:lnTo>
                  <a:lnTo>
                    <a:pt x="191" y="91"/>
                  </a:lnTo>
                  <a:close/>
                  <a:moveTo>
                    <a:pt x="191" y="59"/>
                  </a:moveTo>
                  <a:lnTo>
                    <a:pt x="221" y="59"/>
                  </a:lnTo>
                  <a:lnTo>
                    <a:pt x="221" y="37"/>
                  </a:lnTo>
                  <a:lnTo>
                    <a:pt x="191" y="37"/>
                  </a:lnTo>
                  <a:lnTo>
                    <a:pt x="191" y="59"/>
                  </a:lnTo>
                  <a:close/>
                  <a:moveTo>
                    <a:pt x="140" y="157"/>
                  </a:moveTo>
                  <a:lnTo>
                    <a:pt x="170" y="157"/>
                  </a:lnTo>
                  <a:lnTo>
                    <a:pt x="170" y="136"/>
                  </a:lnTo>
                  <a:lnTo>
                    <a:pt x="140" y="136"/>
                  </a:lnTo>
                  <a:lnTo>
                    <a:pt x="140" y="157"/>
                  </a:lnTo>
                  <a:close/>
                  <a:moveTo>
                    <a:pt x="140" y="125"/>
                  </a:moveTo>
                  <a:lnTo>
                    <a:pt x="170" y="125"/>
                  </a:lnTo>
                  <a:lnTo>
                    <a:pt x="170" y="103"/>
                  </a:lnTo>
                  <a:lnTo>
                    <a:pt x="140" y="103"/>
                  </a:lnTo>
                  <a:lnTo>
                    <a:pt x="140" y="125"/>
                  </a:lnTo>
                  <a:close/>
                  <a:moveTo>
                    <a:pt x="140" y="91"/>
                  </a:moveTo>
                  <a:lnTo>
                    <a:pt x="170" y="91"/>
                  </a:lnTo>
                  <a:lnTo>
                    <a:pt x="170" y="69"/>
                  </a:lnTo>
                  <a:lnTo>
                    <a:pt x="140" y="69"/>
                  </a:lnTo>
                  <a:lnTo>
                    <a:pt x="140" y="91"/>
                  </a:lnTo>
                  <a:close/>
                  <a:moveTo>
                    <a:pt x="140" y="59"/>
                  </a:moveTo>
                  <a:lnTo>
                    <a:pt x="170" y="59"/>
                  </a:lnTo>
                  <a:lnTo>
                    <a:pt x="170" y="37"/>
                  </a:lnTo>
                  <a:lnTo>
                    <a:pt x="140" y="37"/>
                  </a:lnTo>
                  <a:lnTo>
                    <a:pt x="140" y="59"/>
                  </a:lnTo>
                  <a:close/>
                  <a:moveTo>
                    <a:pt x="16" y="80"/>
                  </a:moveTo>
                  <a:lnTo>
                    <a:pt x="94" y="80"/>
                  </a:lnTo>
                  <a:lnTo>
                    <a:pt x="94" y="61"/>
                  </a:lnTo>
                  <a:lnTo>
                    <a:pt x="16" y="61"/>
                  </a:lnTo>
                  <a:lnTo>
                    <a:pt x="16" y="80"/>
                  </a:lnTo>
                  <a:close/>
                  <a:moveTo>
                    <a:pt x="112" y="86"/>
                  </a:moveTo>
                  <a:lnTo>
                    <a:pt x="112" y="232"/>
                  </a:lnTo>
                  <a:lnTo>
                    <a:pt x="96" y="232"/>
                  </a:lnTo>
                  <a:lnTo>
                    <a:pt x="96" y="189"/>
                  </a:lnTo>
                  <a:lnTo>
                    <a:pt x="69" y="189"/>
                  </a:lnTo>
                  <a:lnTo>
                    <a:pt x="69" y="232"/>
                  </a:lnTo>
                  <a:lnTo>
                    <a:pt x="0" y="232"/>
                  </a:lnTo>
                  <a:lnTo>
                    <a:pt x="0" y="86"/>
                  </a:lnTo>
                  <a:lnTo>
                    <a:pt x="112" y="86"/>
                  </a:lnTo>
                  <a:close/>
                  <a:moveTo>
                    <a:pt x="66" y="157"/>
                  </a:moveTo>
                  <a:lnTo>
                    <a:pt x="96" y="157"/>
                  </a:lnTo>
                  <a:lnTo>
                    <a:pt x="96" y="136"/>
                  </a:lnTo>
                  <a:lnTo>
                    <a:pt x="66" y="136"/>
                  </a:lnTo>
                  <a:lnTo>
                    <a:pt x="66" y="157"/>
                  </a:lnTo>
                  <a:close/>
                  <a:moveTo>
                    <a:pt x="66" y="125"/>
                  </a:moveTo>
                  <a:lnTo>
                    <a:pt x="96" y="125"/>
                  </a:lnTo>
                  <a:lnTo>
                    <a:pt x="96" y="103"/>
                  </a:lnTo>
                  <a:lnTo>
                    <a:pt x="66" y="103"/>
                  </a:lnTo>
                  <a:lnTo>
                    <a:pt x="66" y="125"/>
                  </a:lnTo>
                  <a:close/>
                  <a:moveTo>
                    <a:pt x="16" y="157"/>
                  </a:moveTo>
                  <a:lnTo>
                    <a:pt x="44" y="157"/>
                  </a:lnTo>
                  <a:lnTo>
                    <a:pt x="44" y="136"/>
                  </a:lnTo>
                  <a:lnTo>
                    <a:pt x="16" y="136"/>
                  </a:lnTo>
                  <a:lnTo>
                    <a:pt x="16" y="157"/>
                  </a:lnTo>
                  <a:close/>
                  <a:moveTo>
                    <a:pt x="16" y="125"/>
                  </a:moveTo>
                  <a:lnTo>
                    <a:pt x="44" y="125"/>
                  </a:lnTo>
                  <a:lnTo>
                    <a:pt x="44" y="103"/>
                  </a:lnTo>
                  <a:lnTo>
                    <a:pt x="16" y="103"/>
                  </a:lnTo>
                  <a:lnTo>
                    <a:pt x="16" y="12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295" name="Freeform 7"/>
            <p:cNvSpPr>
              <a:spLocks noEditPoints="1"/>
            </p:cNvSpPr>
            <p:nvPr/>
          </p:nvSpPr>
          <p:spPr bwMode="auto">
            <a:xfrm>
              <a:off x="4958" y="2625"/>
              <a:ext cx="269" cy="266"/>
            </a:xfrm>
            <a:custGeom>
              <a:avLst/>
              <a:gdLst/>
              <a:ahLst/>
              <a:cxnLst>
                <a:cxn ang="0">
                  <a:pos x="18" y="21"/>
                </a:cxn>
                <a:cxn ang="0">
                  <a:pos x="108" y="0"/>
                </a:cxn>
                <a:cxn ang="0">
                  <a:pos x="126" y="29"/>
                </a:cxn>
                <a:cxn ang="0">
                  <a:pos x="48" y="266"/>
                </a:cxn>
                <a:cxn ang="0">
                  <a:pos x="16" y="216"/>
                </a:cxn>
                <a:cxn ang="0">
                  <a:pos x="0" y="266"/>
                </a:cxn>
                <a:cxn ang="0">
                  <a:pos x="126" y="29"/>
                </a:cxn>
                <a:cxn ang="0">
                  <a:pos x="16" y="155"/>
                </a:cxn>
                <a:cxn ang="0">
                  <a:pos x="51" y="180"/>
                </a:cxn>
                <a:cxn ang="0">
                  <a:pos x="51" y="118"/>
                </a:cxn>
                <a:cxn ang="0">
                  <a:pos x="16" y="143"/>
                </a:cxn>
                <a:cxn ang="0">
                  <a:pos x="51" y="118"/>
                </a:cxn>
                <a:cxn ang="0">
                  <a:pos x="16" y="80"/>
                </a:cxn>
                <a:cxn ang="0">
                  <a:pos x="51" y="105"/>
                </a:cxn>
                <a:cxn ang="0">
                  <a:pos x="51" y="43"/>
                </a:cxn>
                <a:cxn ang="0">
                  <a:pos x="16" y="68"/>
                </a:cxn>
                <a:cxn ang="0">
                  <a:pos x="51" y="43"/>
                </a:cxn>
                <a:cxn ang="0">
                  <a:pos x="74" y="155"/>
                </a:cxn>
                <a:cxn ang="0">
                  <a:pos x="108" y="180"/>
                </a:cxn>
                <a:cxn ang="0">
                  <a:pos x="108" y="118"/>
                </a:cxn>
                <a:cxn ang="0">
                  <a:pos x="74" y="143"/>
                </a:cxn>
                <a:cxn ang="0">
                  <a:pos x="108" y="118"/>
                </a:cxn>
                <a:cxn ang="0">
                  <a:pos x="74" y="80"/>
                </a:cxn>
                <a:cxn ang="0">
                  <a:pos x="108" y="105"/>
                </a:cxn>
                <a:cxn ang="0">
                  <a:pos x="108" y="43"/>
                </a:cxn>
                <a:cxn ang="0">
                  <a:pos x="74" y="68"/>
                </a:cxn>
                <a:cxn ang="0">
                  <a:pos x="108" y="43"/>
                </a:cxn>
                <a:cxn ang="0">
                  <a:pos x="161" y="70"/>
                </a:cxn>
                <a:cxn ang="0">
                  <a:pos x="251" y="91"/>
                </a:cxn>
                <a:cxn ang="0">
                  <a:pos x="269" y="98"/>
                </a:cxn>
                <a:cxn ang="0">
                  <a:pos x="191" y="266"/>
                </a:cxn>
                <a:cxn ang="0">
                  <a:pos x="159" y="216"/>
                </a:cxn>
                <a:cxn ang="0">
                  <a:pos x="143" y="266"/>
                </a:cxn>
                <a:cxn ang="0">
                  <a:pos x="269" y="98"/>
                </a:cxn>
                <a:cxn ang="0">
                  <a:pos x="159" y="155"/>
                </a:cxn>
                <a:cxn ang="0">
                  <a:pos x="195" y="180"/>
                </a:cxn>
                <a:cxn ang="0">
                  <a:pos x="195" y="118"/>
                </a:cxn>
                <a:cxn ang="0">
                  <a:pos x="159" y="143"/>
                </a:cxn>
                <a:cxn ang="0">
                  <a:pos x="195" y="118"/>
                </a:cxn>
                <a:cxn ang="0">
                  <a:pos x="218" y="155"/>
                </a:cxn>
                <a:cxn ang="0">
                  <a:pos x="251" y="180"/>
                </a:cxn>
                <a:cxn ang="0">
                  <a:pos x="251" y="118"/>
                </a:cxn>
                <a:cxn ang="0">
                  <a:pos x="218" y="143"/>
                </a:cxn>
                <a:cxn ang="0">
                  <a:pos x="251" y="118"/>
                </a:cxn>
              </a:cxnLst>
              <a:rect l="0" t="0" r="r" b="b"/>
              <a:pathLst>
                <a:path w="269" h="266">
                  <a:moveTo>
                    <a:pt x="108" y="21"/>
                  </a:moveTo>
                  <a:lnTo>
                    <a:pt x="18" y="21"/>
                  </a:lnTo>
                  <a:lnTo>
                    <a:pt x="18" y="0"/>
                  </a:lnTo>
                  <a:lnTo>
                    <a:pt x="108" y="0"/>
                  </a:lnTo>
                  <a:lnTo>
                    <a:pt x="108" y="21"/>
                  </a:lnTo>
                  <a:close/>
                  <a:moveTo>
                    <a:pt x="126" y="29"/>
                  </a:moveTo>
                  <a:lnTo>
                    <a:pt x="126" y="266"/>
                  </a:lnTo>
                  <a:lnTo>
                    <a:pt x="48" y="266"/>
                  </a:lnTo>
                  <a:lnTo>
                    <a:pt x="48" y="216"/>
                  </a:lnTo>
                  <a:lnTo>
                    <a:pt x="16" y="216"/>
                  </a:lnTo>
                  <a:lnTo>
                    <a:pt x="16" y="266"/>
                  </a:lnTo>
                  <a:lnTo>
                    <a:pt x="0" y="266"/>
                  </a:lnTo>
                  <a:lnTo>
                    <a:pt x="0" y="29"/>
                  </a:lnTo>
                  <a:lnTo>
                    <a:pt x="126" y="29"/>
                  </a:lnTo>
                  <a:close/>
                  <a:moveTo>
                    <a:pt x="51" y="155"/>
                  </a:moveTo>
                  <a:lnTo>
                    <a:pt x="16" y="155"/>
                  </a:lnTo>
                  <a:lnTo>
                    <a:pt x="16" y="180"/>
                  </a:lnTo>
                  <a:lnTo>
                    <a:pt x="51" y="180"/>
                  </a:lnTo>
                  <a:lnTo>
                    <a:pt x="51" y="155"/>
                  </a:lnTo>
                  <a:close/>
                  <a:moveTo>
                    <a:pt x="51" y="118"/>
                  </a:moveTo>
                  <a:lnTo>
                    <a:pt x="16" y="118"/>
                  </a:lnTo>
                  <a:lnTo>
                    <a:pt x="16" y="143"/>
                  </a:lnTo>
                  <a:lnTo>
                    <a:pt x="51" y="143"/>
                  </a:lnTo>
                  <a:lnTo>
                    <a:pt x="51" y="118"/>
                  </a:lnTo>
                  <a:close/>
                  <a:moveTo>
                    <a:pt x="51" y="80"/>
                  </a:moveTo>
                  <a:lnTo>
                    <a:pt x="16" y="80"/>
                  </a:lnTo>
                  <a:lnTo>
                    <a:pt x="16" y="105"/>
                  </a:lnTo>
                  <a:lnTo>
                    <a:pt x="51" y="105"/>
                  </a:lnTo>
                  <a:lnTo>
                    <a:pt x="51" y="80"/>
                  </a:lnTo>
                  <a:close/>
                  <a:moveTo>
                    <a:pt x="51" y="43"/>
                  </a:moveTo>
                  <a:lnTo>
                    <a:pt x="16" y="43"/>
                  </a:lnTo>
                  <a:lnTo>
                    <a:pt x="16" y="68"/>
                  </a:lnTo>
                  <a:lnTo>
                    <a:pt x="51" y="68"/>
                  </a:lnTo>
                  <a:lnTo>
                    <a:pt x="51" y="43"/>
                  </a:lnTo>
                  <a:close/>
                  <a:moveTo>
                    <a:pt x="108" y="155"/>
                  </a:moveTo>
                  <a:lnTo>
                    <a:pt x="74" y="155"/>
                  </a:lnTo>
                  <a:lnTo>
                    <a:pt x="74" y="180"/>
                  </a:lnTo>
                  <a:lnTo>
                    <a:pt x="108" y="180"/>
                  </a:lnTo>
                  <a:lnTo>
                    <a:pt x="108" y="155"/>
                  </a:lnTo>
                  <a:close/>
                  <a:moveTo>
                    <a:pt x="108" y="118"/>
                  </a:moveTo>
                  <a:lnTo>
                    <a:pt x="74" y="118"/>
                  </a:lnTo>
                  <a:lnTo>
                    <a:pt x="74" y="143"/>
                  </a:lnTo>
                  <a:lnTo>
                    <a:pt x="108" y="143"/>
                  </a:lnTo>
                  <a:lnTo>
                    <a:pt x="108" y="118"/>
                  </a:lnTo>
                  <a:close/>
                  <a:moveTo>
                    <a:pt x="108" y="80"/>
                  </a:moveTo>
                  <a:lnTo>
                    <a:pt x="74" y="80"/>
                  </a:lnTo>
                  <a:lnTo>
                    <a:pt x="74" y="105"/>
                  </a:lnTo>
                  <a:lnTo>
                    <a:pt x="108" y="105"/>
                  </a:lnTo>
                  <a:lnTo>
                    <a:pt x="108" y="80"/>
                  </a:lnTo>
                  <a:close/>
                  <a:moveTo>
                    <a:pt x="108" y="43"/>
                  </a:moveTo>
                  <a:lnTo>
                    <a:pt x="74" y="43"/>
                  </a:lnTo>
                  <a:lnTo>
                    <a:pt x="74" y="68"/>
                  </a:lnTo>
                  <a:lnTo>
                    <a:pt x="108" y="68"/>
                  </a:lnTo>
                  <a:lnTo>
                    <a:pt x="108" y="43"/>
                  </a:lnTo>
                  <a:close/>
                  <a:moveTo>
                    <a:pt x="251" y="70"/>
                  </a:moveTo>
                  <a:lnTo>
                    <a:pt x="161" y="70"/>
                  </a:lnTo>
                  <a:lnTo>
                    <a:pt x="161" y="91"/>
                  </a:lnTo>
                  <a:lnTo>
                    <a:pt x="251" y="91"/>
                  </a:lnTo>
                  <a:lnTo>
                    <a:pt x="251" y="70"/>
                  </a:lnTo>
                  <a:close/>
                  <a:moveTo>
                    <a:pt x="269" y="98"/>
                  </a:moveTo>
                  <a:lnTo>
                    <a:pt x="269" y="266"/>
                  </a:lnTo>
                  <a:lnTo>
                    <a:pt x="191" y="266"/>
                  </a:lnTo>
                  <a:lnTo>
                    <a:pt x="191" y="216"/>
                  </a:lnTo>
                  <a:lnTo>
                    <a:pt x="159" y="216"/>
                  </a:lnTo>
                  <a:lnTo>
                    <a:pt x="159" y="266"/>
                  </a:lnTo>
                  <a:lnTo>
                    <a:pt x="143" y="266"/>
                  </a:lnTo>
                  <a:lnTo>
                    <a:pt x="143" y="98"/>
                  </a:lnTo>
                  <a:lnTo>
                    <a:pt x="269" y="98"/>
                  </a:lnTo>
                  <a:close/>
                  <a:moveTo>
                    <a:pt x="195" y="155"/>
                  </a:moveTo>
                  <a:lnTo>
                    <a:pt x="159" y="155"/>
                  </a:lnTo>
                  <a:lnTo>
                    <a:pt x="159" y="180"/>
                  </a:lnTo>
                  <a:lnTo>
                    <a:pt x="195" y="180"/>
                  </a:lnTo>
                  <a:lnTo>
                    <a:pt x="195" y="155"/>
                  </a:lnTo>
                  <a:close/>
                  <a:moveTo>
                    <a:pt x="195" y="118"/>
                  </a:moveTo>
                  <a:lnTo>
                    <a:pt x="159" y="118"/>
                  </a:lnTo>
                  <a:lnTo>
                    <a:pt x="159" y="143"/>
                  </a:lnTo>
                  <a:lnTo>
                    <a:pt x="195" y="143"/>
                  </a:lnTo>
                  <a:lnTo>
                    <a:pt x="195" y="118"/>
                  </a:lnTo>
                  <a:close/>
                  <a:moveTo>
                    <a:pt x="251" y="155"/>
                  </a:moveTo>
                  <a:lnTo>
                    <a:pt x="218" y="155"/>
                  </a:lnTo>
                  <a:lnTo>
                    <a:pt x="218" y="180"/>
                  </a:lnTo>
                  <a:lnTo>
                    <a:pt x="251" y="180"/>
                  </a:lnTo>
                  <a:lnTo>
                    <a:pt x="251" y="155"/>
                  </a:lnTo>
                  <a:close/>
                  <a:moveTo>
                    <a:pt x="251" y="118"/>
                  </a:moveTo>
                  <a:lnTo>
                    <a:pt x="218" y="118"/>
                  </a:lnTo>
                  <a:lnTo>
                    <a:pt x="218" y="143"/>
                  </a:lnTo>
                  <a:lnTo>
                    <a:pt x="251" y="143"/>
                  </a:lnTo>
                  <a:lnTo>
                    <a:pt x="251" y="1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296" name="Freeform 8"/>
            <p:cNvSpPr>
              <a:spLocks noEditPoints="1"/>
            </p:cNvSpPr>
            <p:nvPr/>
          </p:nvSpPr>
          <p:spPr bwMode="auto">
            <a:xfrm>
              <a:off x="4914" y="2821"/>
              <a:ext cx="67" cy="68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1" y="6"/>
                </a:cxn>
                <a:cxn ang="0">
                  <a:pos x="67" y="7"/>
                </a:cxn>
                <a:cxn ang="0">
                  <a:pos x="64" y="68"/>
                </a:cxn>
                <a:cxn ang="0">
                  <a:pos x="55" y="56"/>
                </a:cxn>
                <a:cxn ang="0">
                  <a:pos x="35" y="68"/>
                </a:cxn>
                <a:cxn ang="0">
                  <a:pos x="67" y="7"/>
                </a:cxn>
                <a:cxn ang="0">
                  <a:pos x="64" y="47"/>
                </a:cxn>
                <a:cxn ang="0">
                  <a:pos x="55" y="40"/>
                </a:cxn>
                <a:cxn ang="0">
                  <a:pos x="55" y="36"/>
                </a:cxn>
                <a:cxn ang="0">
                  <a:pos x="64" y="31"/>
                </a:cxn>
                <a:cxn ang="0">
                  <a:pos x="55" y="36"/>
                </a:cxn>
                <a:cxn ang="0">
                  <a:pos x="64" y="27"/>
                </a:cxn>
                <a:cxn ang="0">
                  <a:pos x="55" y="22"/>
                </a:cxn>
                <a:cxn ang="0">
                  <a:pos x="55" y="18"/>
                </a:cxn>
                <a:cxn ang="0">
                  <a:pos x="64" y="11"/>
                </a:cxn>
                <a:cxn ang="0">
                  <a:pos x="55" y="18"/>
                </a:cxn>
                <a:cxn ang="0">
                  <a:pos x="49" y="47"/>
                </a:cxn>
                <a:cxn ang="0">
                  <a:pos x="41" y="40"/>
                </a:cxn>
                <a:cxn ang="0">
                  <a:pos x="41" y="36"/>
                </a:cxn>
                <a:cxn ang="0">
                  <a:pos x="49" y="31"/>
                </a:cxn>
                <a:cxn ang="0">
                  <a:pos x="41" y="36"/>
                </a:cxn>
                <a:cxn ang="0">
                  <a:pos x="49" y="27"/>
                </a:cxn>
                <a:cxn ang="0">
                  <a:pos x="41" y="22"/>
                </a:cxn>
                <a:cxn ang="0">
                  <a:pos x="41" y="18"/>
                </a:cxn>
                <a:cxn ang="0">
                  <a:pos x="49" y="11"/>
                </a:cxn>
                <a:cxn ang="0">
                  <a:pos x="41" y="18"/>
                </a:cxn>
                <a:cxn ang="0">
                  <a:pos x="26" y="23"/>
                </a:cxn>
                <a:cxn ang="0">
                  <a:pos x="5" y="18"/>
                </a:cxn>
                <a:cxn ang="0">
                  <a:pos x="32" y="25"/>
                </a:cxn>
                <a:cxn ang="0">
                  <a:pos x="26" y="68"/>
                </a:cxn>
                <a:cxn ang="0">
                  <a:pos x="19" y="56"/>
                </a:cxn>
                <a:cxn ang="0">
                  <a:pos x="0" y="68"/>
                </a:cxn>
                <a:cxn ang="0">
                  <a:pos x="32" y="25"/>
                </a:cxn>
                <a:cxn ang="0">
                  <a:pos x="26" y="47"/>
                </a:cxn>
                <a:cxn ang="0">
                  <a:pos x="19" y="40"/>
                </a:cxn>
                <a:cxn ang="0">
                  <a:pos x="19" y="36"/>
                </a:cxn>
                <a:cxn ang="0">
                  <a:pos x="26" y="31"/>
                </a:cxn>
                <a:cxn ang="0">
                  <a:pos x="19" y="36"/>
                </a:cxn>
                <a:cxn ang="0">
                  <a:pos x="12" y="47"/>
                </a:cxn>
                <a:cxn ang="0">
                  <a:pos x="3" y="40"/>
                </a:cxn>
                <a:cxn ang="0">
                  <a:pos x="3" y="36"/>
                </a:cxn>
                <a:cxn ang="0">
                  <a:pos x="12" y="31"/>
                </a:cxn>
                <a:cxn ang="0">
                  <a:pos x="3" y="36"/>
                </a:cxn>
              </a:cxnLst>
              <a:rect l="0" t="0" r="r" b="b"/>
              <a:pathLst>
                <a:path w="67" h="68">
                  <a:moveTo>
                    <a:pt x="41" y="0"/>
                  </a:moveTo>
                  <a:lnTo>
                    <a:pt x="64" y="0"/>
                  </a:lnTo>
                  <a:lnTo>
                    <a:pt x="64" y="6"/>
                  </a:lnTo>
                  <a:lnTo>
                    <a:pt x="41" y="6"/>
                  </a:lnTo>
                  <a:lnTo>
                    <a:pt x="41" y="0"/>
                  </a:lnTo>
                  <a:close/>
                  <a:moveTo>
                    <a:pt x="67" y="7"/>
                  </a:moveTo>
                  <a:lnTo>
                    <a:pt x="67" y="68"/>
                  </a:lnTo>
                  <a:lnTo>
                    <a:pt x="64" y="68"/>
                  </a:lnTo>
                  <a:lnTo>
                    <a:pt x="64" y="56"/>
                  </a:lnTo>
                  <a:lnTo>
                    <a:pt x="55" y="56"/>
                  </a:lnTo>
                  <a:lnTo>
                    <a:pt x="55" y="68"/>
                  </a:lnTo>
                  <a:lnTo>
                    <a:pt x="35" y="68"/>
                  </a:lnTo>
                  <a:lnTo>
                    <a:pt x="35" y="7"/>
                  </a:lnTo>
                  <a:lnTo>
                    <a:pt x="67" y="7"/>
                  </a:lnTo>
                  <a:close/>
                  <a:moveTo>
                    <a:pt x="55" y="47"/>
                  </a:moveTo>
                  <a:lnTo>
                    <a:pt x="64" y="47"/>
                  </a:lnTo>
                  <a:lnTo>
                    <a:pt x="64" y="40"/>
                  </a:lnTo>
                  <a:lnTo>
                    <a:pt x="55" y="40"/>
                  </a:lnTo>
                  <a:lnTo>
                    <a:pt x="55" y="47"/>
                  </a:lnTo>
                  <a:close/>
                  <a:moveTo>
                    <a:pt x="55" y="36"/>
                  </a:moveTo>
                  <a:lnTo>
                    <a:pt x="64" y="36"/>
                  </a:lnTo>
                  <a:lnTo>
                    <a:pt x="64" y="31"/>
                  </a:lnTo>
                  <a:lnTo>
                    <a:pt x="55" y="31"/>
                  </a:lnTo>
                  <a:lnTo>
                    <a:pt x="55" y="36"/>
                  </a:lnTo>
                  <a:close/>
                  <a:moveTo>
                    <a:pt x="55" y="27"/>
                  </a:moveTo>
                  <a:lnTo>
                    <a:pt x="64" y="27"/>
                  </a:lnTo>
                  <a:lnTo>
                    <a:pt x="64" y="22"/>
                  </a:lnTo>
                  <a:lnTo>
                    <a:pt x="55" y="22"/>
                  </a:lnTo>
                  <a:lnTo>
                    <a:pt x="55" y="27"/>
                  </a:lnTo>
                  <a:close/>
                  <a:moveTo>
                    <a:pt x="55" y="18"/>
                  </a:moveTo>
                  <a:lnTo>
                    <a:pt x="64" y="18"/>
                  </a:lnTo>
                  <a:lnTo>
                    <a:pt x="64" y="11"/>
                  </a:lnTo>
                  <a:lnTo>
                    <a:pt x="55" y="11"/>
                  </a:lnTo>
                  <a:lnTo>
                    <a:pt x="55" y="18"/>
                  </a:lnTo>
                  <a:close/>
                  <a:moveTo>
                    <a:pt x="41" y="47"/>
                  </a:moveTo>
                  <a:lnTo>
                    <a:pt x="49" y="47"/>
                  </a:lnTo>
                  <a:lnTo>
                    <a:pt x="49" y="40"/>
                  </a:lnTo>
                  <a:lnTo>
                    <a:pt x="41" y="40"/>
                  </a:lnTo>
                  <a:lnTo>
                    <a:pt x="41" y="47"/>
                  </a:lnTo>
                  <a:close/>
                  <a:moveTo>
                    <a:pt x="41" y="36"/>
                  </a:moveTo>
                  <a:lnTo>
                    <a:pt x="49" y="36"/>
                  </a:lnTo>
                  <a:lnTo>
                    <a:pt x="49" y="31"/>
                  </a:lnTo>
                  <a:lnTo>
                    <a:pt x="41" y="31"/>
                  </a:lnTo>
                  <a:lnTo>
                    <a:pt x="41" y="36"/>
                  </a:lnTo>
                  <a:close/>
                  <a:moveTo>
                    <a:pt x="41" y="27"/>
                  </a:moveTo>
                  <a:lnTo>
                    <a:pt x="49" y="27"/>
                  </a:lnTo>
                  <a:lnTo>
                    <a:pt x="49" y="22"/>
                  </a:lnTo>
                  <a:lnTo>
                    <a:pt x="41" y="22"/>
                  </a:lnTo>
                  <a:lnTo>
                    <a:pt x="41" y="27"/>
                  </a:lnTo>
                  <a:close/>
                  <a:moveTo>
                    <a:pt x="41" y="18"/>
                  </a:moveTo>
                  <a:lnTo>
                    <a:pt x="49" y="18"/>
                  </a:lnTo>
                  <a:lnTo>
                    <a:pt x="49" y="11"/>
                  </a:lnTo>
                  <a:lnTo>
                    <a:pt x="41" y="11"/>
                  </a:lnTo>
                  <a:lnTo>
                    <a:pt x="41" y="18"/>
                  </a:lnTo>
                  <a:close/>
                  <a:moveTo>
                    <a:pt x="5" y="23"/>
                  </a:moveTo>
                  <a:lnTo>
                    <a:pt x="26" y="23"/>
                  </a:lnTo>
                  <a:lnTo>
                    <a:pt x="26" y="18"/>
                  </a:lnTo>
                  <a:lnTo>
                    <a:pt x="5" y="18"/>
                  </a:lnTo>
                  <a:lnTo>
                    <a:pt x="5" y="23"/>
                  </a:lnTo>
                  <a:close/>
                  <a:moveTo>
                    <a:pt x="32" y="25"/>
                  </a:moveTo>
                  <a:lnTo>
                    <a:pt x="32" y="68"/>
                  </a:lnTo>
                  <a:lnTo>
                    <a:pt x="26" y="68"/>
                  </a:lnTo>
                  <a:lnTo>
                    <a:pt x="26" y="56"/>
                  </a:lnTo>
                  <a:lnTo>
                    <a:pt x="19" y="56"/>
                  </a:lnTo>
                  <a:lnTo>
                    <a:pt x="19" y="68"/>
                  </a:lnTo>
                  <a:lnTo>
                    <a:pt x="0" y="68"/>
                  </a:lnTo>
                  <a:lnTo>
                    <a:pt x="0" y="25"/>
                  </a:lnTo>
                  <a:lnTo>
                    <a:pt x="32" y="25"/>
                  </a:lnTo>
                  <a:close/>
                  <a:moveTo>
                    <a:pt x="19" y="47"/>
                  </a:moveTo>
                  <a:lnTo>
                    <a:pt x="26" y="47"/>
                  </a:lnTo>
                  <a:lnTo>
                    <a:pt x="26" y="40"/>
                  </a:lnTo>
                  <a:lnTo>
                    <a:pt x="19" y="40"/>
                  </a:lnTo>
                  <a:lnTo>
                    <a:pt x="19" y="47"/>
                  </a:lnTo>
                  <a:close/>
                  <a:moveTo>
                    <a:pt x="19" y="36"/>
                  </a:moveTo>
                  <a:lnTo>
                    <a:pt x="26" y="36"/>
                  </a:lnTo>
                  <a:lnTo>
                    <a:pt x="26" y="31"/>
                  </a:lnTo>
                  <a:lnTo>
                    <a:pt x="19" y="31"/>
                  </a:lnTo>
                  <a:lnTo>
                    <a:pt x="19" y="36"/>
                  </a:lnTo>
                  <a:close/>
                  <a:moveTo>
                    <a:pt x="3" y="47"/>
                  </a:moveTo>
                  <a:lnTo>
                    <a:pt x="12" y="47"/>
                  </a:lnTo>
                  <a:lnTo>
                    <a:pt x="12" y="40"/>
                  </a:lnTo>
                  <a:lnTo>
                    <a:pt x="3" y="40"/>
                  </a:lnTo>
                  <a:lnTo>
                    <a:pt x="3" y="47"/>
                  </a:lnTo>
                  <a:close/>
                  <a:moveTo>
                    <a:pt x="3" y="36"/>
                  </a:moveTo>
                  <a:lnTo>
                    <a:pt x="12" y="36"/>
                  </a:lnTo>
                  <a:lnTo>
                    <a:pt x="12" y="31"/>
                  </a:lnTo>
                  <a:lnTo>
                    <a:pt x="3" y="31"/>
                  </a:lnTo>
                  <a:lnTo>
                    <a:pt x="3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297" name="Freeform 9"/>
            <p:cNvSpPr>
              <a:spLocks noEditPoints="1"/>
            </p:cNvSpPr>
            <p:nvPr/>
          </p:nvSpPr>
          <p:spPr bwMode="auto">
            <a:xfrm>
              <a:off x="4995" y="2746"/>
              <a:ext cx="142" cy="143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85" y="13"/>
                </a:cxn>
                <a:cxn ang="0">
                  <a:pos x="142" y="16"/>
                </a:cxn>
                <a:cxn ang="0">
                  <a:pos x="133" y="143"/>
                </a:cxn>
                <a:cxn ang="0">
                  <a:pos x="117" y="116"/>
                </a:cxn>
                <a:cxn ang="0">
                  <a:pos x="75" y="143"/>
                </a:cxn>
                <a:cxn ang="0">
                  <a:pos x="142" y="16"/>
                </a:cxn>
                <a:cxn ang="0">
                  <a:pos x="133" y="97"/>
                </a:cxn>
                <a:cxn ang="0">
                  <a:pos x="115" y="84"/>
                </a:cxn>
                <a:cxn ang="0">
                  <a:pos x="115" y="77"/>
                </a:cxn>
                <a:cxn ang="0">
                  <a:pos x="133" y="65"/>
                </a:cxn>
                <a:cxn ang="0">
                  <a:pos x="115" y="77"/>
                </a:cxn>
                <a:cxn ang="0">
                  <a:pos x="133" y="57"/>
                </a:cxn>
                <a:cxn ang="0">
                  <a:pos x="115" y="43"/>
                </a:cxn>
                <a:cxn ang="0">
                  <a:pos x="115" y="36"/>
                </a:cxn>
                <a:cxn ang="0">
                  <a:pos x="133" y="24"/>
                </a:cxn>
                <a:cxn ang="0">
                  <a:pos x="115" y="36"/>
                </a:cxn>
                <a:cxn ang="0">
                  <a:pos x="103" y="97"/>
                </a:cxn>
                <a:cxn ang="0">
                  <a:pos x="85" y="84"/>
                </a:cxn>
                <a:cxn ang="0">
                  <a:pos x="85" y="77"/>
                </a:cxn>
                <a:cxn ang="0">
                  <a:pos x="103" y="65"/>
                </a:cxn>
                <a:cxn ang="0">
                  <a:pos x="85" y="77"/>
                </a:cxn>
                <a:cxn ang="0">
                  <a:pos x="103" y="57"/>
                </a:cxn>
                <a:cxn ang="0">
                  <a:pos x="85" y="43"/>
                </a:cxn>
                <a:cxn ang="0">
                  <a:pos x="85" y="36"/>
                </a:cxn>
                <a:cxn ang="0">
                  <a:pos x="103" y="24"/>
                </a:cxn>
                <a:cxn ang="0">
                  <a:pos x="85" y="36"/>
                </a:cxn>
                <a:cxn ang="0">
                  <a:pos x="57" y="50"/>
                </a:cxn>
                <a:cxn ang="0">
                  <a:pos x="9" y="38"/>
                </a:cxn>
                <a:cxn ang="0">
                  <a:pos x="66" y="54"/>
                </a:cxn>
                <a:cxn ang="0">
                  <a:pos x="57" y="143"/>
                </a:cxn>
                <a:cxn ang="0">
                  <a:pos x="41" y="116"/>
                </a:cxn>
                <a:cxn ang="0">
                  <a:pos x="0" y="143"/>
                </a:cxn>
                <a:cxn ang="0">
                  <a:pos x="66" y="54"/>
                </a:cxn>
                <a:cxn ang="0">
                  <a:pos x="57" y="97"/>
                </a:cxn>
                <a:cxn ang="0">
                  <a:pos x="39" y="84"/>
                </a:cxn>
                <a:cxn ang="0">
                  <a:pos x="39" y="77"/>
                </a:cxn>
                <a:cxn ang="0">
                  <a:pos x="57" y="65"/>
                </a:cxn>
                <a:cxn ang="0">
                  <a:pos x="39" y="77"/>
                </a:cxn>
                <a:cxn ang="0">
                  <a:pos x="27" y="97"/>
                </a:cxn>
                <a:cxn ang="0">
                  <a:pos x="9" y="84"/>
                </a:cxn>
                <a:cxn ang="0">
                  <a:pos x="9" y="77"/>
                </a:cxn>
                <a:cxn ang="0">
                  <a:pos x="27" y="65"/>
                </a:cxn>
                <a:cxn ang="0">
                  <a:pos x="9" y="77"/>
                </a:cxn>
              </a:cxnLst>
              <a:rect l="0" t="0" r="r" b="b"/>
              <a:pathLst>
                <a:path w="142" h="143">
                  <a:moveTo>
                    <a:pt x="85" y="0"/>
                  </a:moveTo>
                  <a:lnTo>
                    <a:pt x="133" y="0"/>
                  </a:lnTo>
                  <a:lnTo>
                    <a:pt x="133" y="13"/>
                  </a:lnTo>
                  <a:lnTo>
                    <a:pt x="85" y="13"/>
                  </a:lnTo>
                  <a:lnTo>
                    <a:pt x="85" y="0"/>
                  </a:lnTo>
                  <a:close/>
                  <a:moveTo>
                    <a:pt x="142" y="16"/>
                  </a:moveTo>
                  <a:lnTo>
                    <a:pt x="142" y="143"/>
                  </a:lnTo>
                  <a:lnTo>
                    <a:pt x="133" y="143"/>
                  </a:lnTo>
                  <a:lnTo>
                    <a:pt x="133" y="116"/>
                  </a:lnTo>
                  <a:lnTo>
                    <a:pt x="117" y="116"/>
                  </a:lnTo>
                  <a:lnTo>
                    <a:pt x="117" y="143"/>
                  </a:lnTo>
                  <a:lnTo>
                    <a:pt x="75" y="143"/>
                  </a:lnTo>
                  <a:lnTo>
                    <a:pt x="75" y="16"/>
                  </a:lnTo>
                  <a:lnTo>
                    <a:pt x="142" y="16"/>
                  </a:lnTo>
                  <a:close/>
                  <a:moveTo>
                    <a:pt x="115" y="97"/>
                  </a:moveTo>
                  <a:lnTo>
                    <a:pt x="133" y="97"/>
                  </a:lnTo>
                  <a:lnTo>
                    <a:pt x="133" y="84"/>
                  </a:lnTo>
                  <a:lnTo>
                    <a:pt x="115" y="84"/>
                  </a:lnTo>
                  <a:lnTo>
                    <a:pt x="115" y="97"/>
                  </a:lnTo>
                  <a:close/>
                  <a:moveTo>
                    <a:pt x="115" y="77"/>
                  </a:moveTo>
                  <a:lnTo>
                    <a:pt x="133" y="77"/>
                  </a:lnTo>
                  <a:lnTo>
                    <a:pt x="133" y="65"/>
                  </a:lnTo>
                  <a:lnTo>
                    <a:pt x="115" y="65"/>
                  </a:lnTo>
                  <a:lnTo>
                    <a:pt x="115" y="77"/>
                  </a:lnTo>
                  <a:close/>
                  <a:moveTo>
                    <a:pt x="115" y="57"/>
                  </a:moveTo>
                  <a:lnTo>
                    <a:pt x="133" y="57"/>
                  </a:lnTo>
                  <a:lnTo>
                    <a:pt x="133" y="43"/>
                  </a:lnTo>
                  <a:lnTo>
                    <a:pt x="115" y="43"/>
                  </a:lnTo>
                  <a:lnTo>
                    <a:pt x="115" y="57"/>
                  </a:lnTo>
                  <a:close/>
                  <a:moveTo>
                    <a:pt x="115" y="36"/>
                  </a:moveTo>
                  <a:lnTo>
                    <a:pt x="133" y="36"/>
                  </a:lnTo>
                  <a:lnTo>
                    <a:pt x="133" y="24"/>
                  </a:lnTo>
                  <a:lnTo>
                    <a:pt x="115" y="24"/>
                  </a:lnTo>
                  <a:lnTo>
                    <a:pt x="115" y="36"/>
                  </a:lnTo>
                  <a:close/>
                  <a:moveTo>
                    <a:pt x="85" y="97"/>
                  </a:moveTo>
                  <a:lnTo>
                    <a:pt x="103" y="97"/>
                  </a:lnTo>
                  <a:lnTo>
                    <a:pt x="103" y="84"/>
                  </a:lnTo>
                  <a:lnTo>
                    <a:pt x="85" y="84"/>
                  </a:lnTo>
                  <a:lnTo>
                    <a:pt x="85" y="97"/>
                  </a:lnTo>
                  <a:close/>
                  <a:moveTo>
                    <a:pt x="85" y="77"/>
                  </a:moveTo>
                  <a:lnTo>
                    <a:pt x="103" y="77"/>
                  </a:lnTo>
                  <a:lnTo>
                    <a:pt x="103" y="65"/>
                  </a:lnTo>
                  <a:lnTo>
                    <a:pt x="85" y="65"/>
                  </a:lnTo>
                  <a:lnTo>
                    <a:pt x="85" y="77"/>
                  </a:lnTo>
                  <a:close/>
                  <a:moveTo>
                    <a:pt x="85" y="57"/>
                  </a:moveTo>
                  <a:lnTo>
                    <a:pt x="103" y="57"/>
                  </a:lnTo>
                  <a:lnTo>
                    <a:pt x="103" y="43"/>
                  </a:lnTo>
                  <a:lnTo>
                    <a:pt x="85" y="43"/>
                  </a:lnTo>
                  <a:lnTo>
                    <a:pt x="85" y="57"/>
                  </a:lnTo>
                  <a:close/>
                  <a:moveTo>
                    <a:pt x="85" y="36"/>
                  </a:moveTo>
                  <a:lnTo>
                    <a:pt x="103" y="36"/>
                  </a:lnTo>
                  <a:lnTo>
                    <a:pt x="103" y="24"/>
                  </a:lnTo>
                  <a:lnTo>
                    <a:pt x="85" y="24"/>
                  </a:lnTo>
                  <a:lnTo>
                    <a:pt x="85" y="36"/>
                  </a:lnTo>
                  <a:close/>
                  <a:moveTo>
                    <a:pt x="9" y="50"/>
                  </a:moveTo>
                  <a:lnTo>
                    <a:pt x="57" y="50"/>
                  </a:lnTo>
                  <a:lnTo>
                    <a:pt x="57" y="38"/>
                  </a:lnTo>
                  <a:lnTo>
                    <a:pt x="9" y="38"/>
                  </a:lnTo>
                  <a:lnTo>
                    <a:pt x="9" y="50"/>
                  </a:lnTo>
                  <a:close/>
                  <a:moveTo>
                    <a:pt x="66" y="54"/>
                  </a:moveTo>
                  <a:lnTo>
                    <a:pt x="66" y="143"/>
                  </a:lnTo>
                  <a:lnTo>
                    <a:pt x="57" y="143"/>
                  </a:lnTo>
                  <a:lnTo>
                    <a:pt x="57" y="116"/>
                  </a:lnTo>
                  <a:lnTo>
                    <a:pt x="41" y="116"/>
                  </a:lnTo>
                  <a:lnTo>
                    <a:pt x="41" y="143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66" y="54"/>
                  </a:lnTo>
                  <a:close/>
                  <a:moveTo>
                    <a:pt x="39" y="97"/>
                  </a:moveTo>
                  <a:lnTo>
                    <a:pt x="57" y="97"/>
                  </a:lnTo>
                  <a:lnTo>
                    <a:pt x="57" y="84"/>
                  </a:lnTo>
                  <a:lnTo>
                    <a:pt x="39" y="84"/>
                  </a:lnTo>
                  <a:lnTo>
                    <a:pt x="39" y="97"/>
                  </a:lnTo>
                  <a:close/>
                  <a:moveTo>
                    <a:pt x="39" y="77"/>
                  </a:moveTo>
                  <a:lnTo>
                    <a:pt x="57" y="77"/>
                  </a:lnTo>
                  <a:lnTo>
                    <a:pt x="57" y="65"/>
                  </a:lnTo>
                  <a:lnTo>
                    <a:pt x="39" y="65"/>
                  </a:lnTo>
                  <a:lnTo>
                    <a:pt x="39" y="77"/>
                  </a:lnTo>
                  <a:close/>
                  <a:moveTo>
                    <a:pt x="9" y="97"/>
                  </a:moveTo>
                  <a:lnTo>
                    <a:pt x="27" y="97"/>
                  </a:lnTo>
                  <a:lnTo>
                    <a:pt x="27" y="84"/>
                  </a:lnTo>
                  <a:lnTo>
                    <a:pt x="9" y="84"/>
                  </a:lnTo>
                  <a:lnTo>
                    <a:pt x="9" y="97"/>
                  </a:lnTo>
                  <a:close/>
                  <a:moveTo>
                    <a:pt x="9" y="77"/>
                  </a:moveTo>
                  <a:lnTo>
                    <a:pt x="27" y="77"/>
                  </a:lnTo>
                  <a:lnTo>
                    <a:pt x="27" y="65"/>
                  </a:lnTo>
                  <a:lnTo>
                    <a:pt x="9" y="65"/>
                  </a:lnTo>
                  <a:lnTo>
                    <a:pt x="9" y="7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298" name="Freeform 10"/>
            <p:cNvSpPr>
              <a:spLocks noEditPoints="1"/>
            </p:cNvSpPr>
            <p:nvPr/>
          </p:nvSpPr>
          <p:spPr bwMode="auto">
            <a:xfrm>
              <a:off x="5149" y="2787"/>
              <a:ext cx="103" cy="10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2" y="9"/>
                </a:cxn>
                <a:cxn ang="0">
                  <a:pos x="103" y="11"/>
                </a:cxn>
                <a:cxn ang="0">
                  <a:pos x="96" y="102"/>
                </a:cxn>
                <a:cxn ang="0">
                  <a:pos x="85" y="82"/>
                </a:cxn>
                <a:cxn ang="0">
                  <a:pos x="55" y="102"/>
                </a:cxn>
                <a:cxn ang="0">
                  <a:pos x="103" y="11"/>
                </a:cxn>
                <a:cxn ang="0">
                  <a:pos x="96" y="70"/>
                </a:cxn>
                <a:cxn ang="0">
                  <a:pos x="83" y="59"/>
                </a:cxn>
                <a:cxn ang="0">
                  <a:pos x="83" y="56"/>
                </a:cxn>
                <a:cxn ang="0">
                  <a:pos x="96" y="45"/>
                </a:cxn>
                <a:cxn ang="0">
                  <a:pos x="83" y="56"/>
                </a:cxn>
                <a:cxn ang="0">
                  <a:pos x="96" y="41"/>
                </a:cxn>
                <a:cxn ang="0">
                  <a:pos x="83" y="31"/>
                </a:cxn>
                <a:cxn ang="0">
                  <a:pos x="83" y="27"/>
                </a:cxn>
                <a:cxn ang="0">
                  <a:pos x="96" y="16"/>
                </a:cxn>
                <a:cxn ang="0">
                  <a:pos x="83" y="27"/>
                </a:cxn>
                <a:cxn ang="0">
                  <a:pos x="75" y="70"/>
                </a:cxn>
                <a:cxn ang="0">
                  <a:pos x="62" y="59"/>
                </a:cxn>
                <a:cxn ang="0">
                  <a:pos x="62" y="56"/>
                </a:cxn>
                <a:cxn ang="0">
                  <a:pos x="75" y="45"/>
                </a:cxn>
                <a:cxn ang="0">
                  <a:pos x="62" y="56"/>
                </a:cxn>
                <a:cxn ang="0">
                  <a:pos x="75" y="41"/>
                </a:cxn>
                <a:cxn ang="0">
                  <a:pos x="62" y="31"/>
                </a:cxn>
                <a:cxn ang="0">
                  <a:pos x="62" y="27"/>
                </a:cxn>
                <a:cxn ang="0">
                  <a:pos x="75" y="16"/>
                </a:cxn>
                <a:cxn ang="0">
                  <a:pos x="62" y="27"/>
                </a:cxn>
                <a:cxn ang="0">
                  <a:pos x="41" y="36"/>
                </a:cxn>
                <a:cxn ang="0">
                  <a:pos x="7" y="27"/>
                </a:cxn>
                <a:cxn ang="0">
                  <a:pos x="48" y="38"/>
                </a:cxn>
                <a:cxn ang="0">
                  <a:pos x="43" y="102"/>
                </a:cxn>
                <a:cxn ang="0">
                  <a:pos x="30" y="82"/>
                </a:cxn>
                <a:cxn ang="0">
                  <a:pos x="0" y="102"/>
                </a:cxn>
                <a:cxn ang="0">
                  <a:pos x="48" y="38"/>
                </a:cxn>
                <a:cxn ang="0">
                  <a:pos x="43" y="70"/>
                </a:cxn>
                <a:cxn ang="0">
                  <a:pos x="29" y="59"/>
                </a:cxn>
                <a:cxn ang="0">
                  <a:pos x="29" y="56"/>
                </a:cxn>
                <a:cxn ang="0">
                  <a:pos x="43" y="45"/>
                </a:cxn>
                <a:cxn ang="0">
                  <a:pos x="29" y="56"/>
                </a:cxn>
                <a:cxn ang="0">
                  <a:pos x="20" y="70"/>
                </a:cxn>
                <a:cxn ang="0">
                  <a:pos x="7" y="59"/>
                </a:cxn>
                <a:cxn ang="0">
                  <a:pos x="7" y="56"/>
                </a:cxn>
                <a:cxn ang="0">
                  <a:pos x="20" y="45"/>
                </a:cxn>
                <a:cxn ang="0">
                  <a:pos x="7" y="56"/>
                </a:cxn>
              </a:cxnLst>
              <a:rect l="0" t="0" r="r" b="b"/>
              <a:pathLst>
                <a:path w="103" h="102">
                  <a:moveTo>
                    <a:pt x="62" y="0"/>
                  </a:moveTo>
                  <a:lnTo>
                    <a:pt x="96" y="0"/>
                  </a:lnTo>
                  <a:lnTo>
                    <a:pt x="96" y="9"/>
                  </a:lnTo>
                  <a:lnTo>
                    <a:pt x="62" y="9"/>
                  </a:lnTo>
                  <a:lnTo>
                    <a:pt x="62" y="0"/>
                  </a:lnTo>
                  <a:close/>
                  <a:moveTo>
                    <a:pt x="103" y="11"/>
                  </a:moveTo>
                  <a:lnTo>
                    <a:pt x="103" y="102"/>
                  </a:lnTo>
                  <a:lnTo>
                    <a:pt x="96" y="102"/>
                  </a:lnTo>
                  <a:lnTo>
                    <a:pt x="96" y="82"/>
                  </a:lnTo>
                  <a:lnTo>
                    <a:pt x="85" y="82"/>
                  </a:lnTo>
                  <a:lnTo>
                    <a:pt x="85" y="102"/>
                  </a:lnTo>
                  <a:lnTo>
                    <a:pt x="55" y="102"/>
                  </a:lnTo>
                  <a:lnTo>
                    <a:pt x="55" y="11"/>
                  </a:lnTo>
                  <a:lnTo>
                    <a:pt x="103" y="11"/>
                  </a:lnTo>
                  <a:close/>
                  <a:moveTo>
                    <a:pt x="83" y="70"/>
                  </a:moveTo>
                  <a:lnTo>
                    <a:pt x="96" y="70"/>
                  </a:lnTo>
                  <a:lnTo>
                    <a:pt x="96" y="59"/>
                  </a:lnTo>
                  <a:lnTo>
                    <a:pt x="83" y="59"/>
                  </a:lnTo>
                  <a:lnTo>
                    <a:pt x="83" y="70"/>
                  </a:lnTo>
                  <a:close/>
                  <a:moveTo>
                    <a:pt x="83" y="56"/>
                  </a:moveTo>
                  <a:lnTo>
                    <a:pt x="96" y="56"/>
                  </a:lnTo>
                  <a:lnTo>
                    <a:pt x="96" y="45"/>
                  </a:lnTo>
                  <a:lnTo>
                    <a:pt x="83" y="45"/>
                  </a:lnTo>
                  <a:lnTo>
                    <a:pt x="83" y="56"/>
                  </a:lnTo>
                  <a:close/>
                  <a:moveTo>
                    <a:pt x="83" y="41"/>
                  </a:moveTo>
                  <a:lnTo>
                    <a:pt x="96" y="41"/>
                  </a:lnTo>
                  <a:lnTo>
                    <a:pt x="96" y="31"/>
                  </a:lnTo>
                  <a:lnTo>
                    <a:pt x="83" y="31"/>
                  </a:lnTo>
                  <a:lnTo>
                    <a:pt x="83" y="41"/>
                  </a:lnTo>
                  <a:close/>
                  <a:moveTo>
                    <a:pt x="83" y="27"/>
                  </a:moveTo>
                  <a:lnTo>
                    <a:pt x="96" y="27"/>
                  </a:lnTo>
                  <a:lnTo>
                    <a:pt x="96" y="16"/>
                  </a:lnTo>
                  <a:lnTo>
                    <a:pt x="83" y="16"/>
                  </a:lnTo>
                  <a:lnTo>
                    <a:pt x="83" y="27"/>
                  </a:lnTo>
                  <a:close/>
                  <a:moveTo>
                    <a:pt x="62" y="70"/>
                  </a:moveTo>
                  <a:lnTo>
                    <a:pt x="75" y="70"/>
                  </a:lnTo>
                  <a:lnTo>
                    <a:pt x="75" y="59"/>
                  </a:lnTo>
                  <a:lnTo>
                    <a:pt x="62" y="59"/>
                  </a:lnTo>
                  <a:lnTo>
                    <a:pt x="62" y="70"/>
                  </a:lnTo>
                  <a:close/>
                  <a:moveTo>
                    <a:pt x="62" y="56"/>
                  </a:moveTo>
                  <a:lnTo>
                    <a:pt x="75" y="56"/>
                  </a:lnTo>
                  <a:lnTo>
                    <a:pt x="75" y="45"/>
                  </a:lnTo>
                  <a:lnTo>
                    <a:pt x="62" y="45"/>
                  </a:lnTo>
                  <a:lnTo>
                    <a:pt x="62" y="56"/>
                  </a:lnTo>
                  <a:close/>
                  <a:moveTo>
                    <a:pt x="62" y="41"/>
                  </a:moveTo>
                  <a:lnTo>
                    <a:pt x="75" y="41"/>
                  </a:lnTo>
                  <a:lnTo>
                    <a:pt x="75" y="31"/>
                  </a:lnTo>
                  <a:lnTo>
                    <a:pt x="62" y="31"/>
                  </a:lnTo>
                  <a:lnTo>
                    <a:pt x="62" y="41"/>
                  </a:lnTo>
                  <a:close/>
                  <a:moveTo>
                    <a:pt x="62" y="27"/>
                  </a:moveTo>
                  <a:lnTo>
                    <a:pt x="75" y="27"/>
                  </a:lnTo>
                  <a:lnTo>
                    <a:pt x="75" y="16"/>
                  </a:lnTo>
                  <a:lnTo>
                    <a:pt x="62" y="16"/>
                  </a:lnTo>
                  <a:lnTo>
                    <a:pt x="62" y="27"/>
                  </a:lnTo>
                  <a:close/>
                  <a:moveTo>
                    <a:pt x="7" y="36"/>
                  </a:moveTo>
                  <a:lnTo>
                    <a:pt x="41" y="36"/>
                  </a:lnTo>
                  <a:lnTo>
                    <a:pt x="41" y="27"/>
                  </a:lnTo>
                  <a:lnTo>
                    <a:pt x="7" y="27"/>
                  </a:lnTo>
                  <a:lnTo>
                    <a:pt x="7" y="36"/>
                  </a:lnTo>
                  <a:close/>
                  <a:moveTo>
                    <a:pt x="48" y="38"/>
                  </a:moveTo>
                  <a:lnTo>
                    <a:pt x="48" y="102"/>
                  </a:lnTo>
                  <a:lnTo>
                    <a:pt x="43" y="102"/>
                  </a:lnTo>
                  <a:lnTo>
                    <a:pt x="43" y="82"/>
                  </a:lnTo>
                  <a:lnTo>
                    <a:pt x="30" y="82"/>
                  </a:lnTo>
                  <a:lnTo>
                    <a:pt x="30" y="102"/>
                  </a:lnTo>
                  <a:lnTo>
                    <a:pt x="0" y="102"/>
                  </a:lnTo>
                  <a:lnTo>
                    <a:pt x="0" y="38"/>
                  </a:lnTo>
                  <a:lnTo>
                    <a:pt x="48" y="38"/>
                  </a:lnTo>
                  <a:close/>
                  <a:moveTo>
                    <a:pt x="29" y="70"/>
                  </a:moveTo>
                  <a:lnTo>
                    <a:pt x="43" y="70"/>
                  </a:lnTo>
                  <a:lnTo>
                    <a:pt x="43" y="59"/>
                  </a:lnTo>
                  <a:lnTo>
                    <a:pt x="29" y="59"/>
                  </a:lnTo>
                  <a:lnTo>
                    <a:pt x="29" y="70"/>
                  </a:lnTo>
                  <a:close/>
                  <a:moveTo>
                    <a:pt x="29" y="56"/>
                  </a:moveTo>
                  <a:lnTo>
                    <a:pt x="43" y="56"/>
                  </a:lnTo>
                  <a:lnTo>
                    <a:pt x="43" y="45"/>
                  </a:lnTo>
                  <a:lnTo>
                    <a:pt x="29" y="45"/>
                  </a:lnTo>
                  <a:lnTo>
                    <a:pt x="29" y="56"/>
                  </a:lnTo>
                  <a:close/>
                  <a:moveTo>
                    <a:pt x="7" y="70"/>
                  </a:moveTo>
                  <a:lnTo>
                    <a:pt x="20" y="70"/>
                  </a:lnTo>
                  <a:lnTo>
                    <a:pt x="20" y="59"/>
                  </a:lnTo>
                  <a:lnTo>
                    <a:pt x="7" y="59"/>
                  </a:lnTo>
                  <a:lnTo>
                    <a:pt x="7" y="70"/>
                  </a:lnTo>
                  <a:close/>
                  <a:moveTo>
                    <a:pt x="7" y="56"/>
                  </a:moveTo>
                  <a:lnTo>
                    <a:pt x="20" y="56"/>
                  </a:lnTo>
                  <a:lnTo>
                    <a:pt x="20" y="45"/>
                  </a:lnTo>
                  <a:lnTo>
                    <a:pt x="7" y="45"/>
                  </a:lnTo>
                  <a:lnTo>
                    <a:pt x="7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299" name="Freeform 11"/>
            <p:cNvSpPr>
              <a:spLocks noEditPoints="1"/>
            </p:cNvSpPr>
            <p:nvPr/>
          </p:nvSpPr>
          <p:spPr bwMode="auto">
            <a:xfrm>
              <a:off x="5266" y="2770"/>
              <a:ext cx="60" cy="119"/>
            </a:xfrm>
            <a:custGeom>
              <a:avLst/>
              <a:gdLst/>
              <a:ahLst/>
              <a:cxnLst>
                <a:cxn ang="0">
                  <a:pos x="9" y="12"/>
                </a:cxn>
                <a:cxn ang="0">
                  <a:pos x="51" y="12"/>
                </a:cxn>
                <a:cxn ang="0">
                  <a:pos x="51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60" y="17"/>
                </a:cxn>
                <a:cxn ang="0">
                  <a:pos x="60" y="119"/>
                </a:cxn>
                <a:cxn ang="0">
                  <a:pos x="51" y="119"/>
                </a:cxn>
                <a:cxn ang="0">
                  <a:pos x="51" y="89"/>
                </a:cxn>
                <a:cxn ang="0">
                  <a:pos x="37" y="89"/>
                </a:cxn>
                <a:cxn ang="0">
                  <a:pos x="37" y="119"/>
                </a:cxn>
                <a:cxn ang="0">
                  <a:pos x="0" y="119"/>
                </a:cxn>
                <a:cxn ang="0">
                  <a:pos x="0" y="17"/>
                </a:cxn>
                <a:cxn ang="0">
                  <a:pos x="60" y="17"/>
                </a:cxn>
                <a:cxn ang="0">
                  <a:pos x="35" y="66"/>
                </a:cxn>
                <a:cxn ang="0">
                  <a:pos x="51" y="66"/>
                </a:cxn>
                <a:cxn ang="0">
                  <a:pos x="51" y="51"/>
                </a:cxn>
                <a:cxn ang="0">
                  <a:pos x="35" y="51"/>
                </a:cxn>
                <a:cxn ang="0">
                  <a:pos x="35" y="66"/>
                </a:cxn>
                <a:cxn ang="0">
                  <a:pos x="35" y="44"/>
                </a:cxn>
                <a:cxn ang="0">
                  <a:pos x="51" y="44"/>
                </a:cxn>
                <a:cxn ang="0">
                  <a:pos x="51" y="28"/>
                </a:cxn>
                <a:cxn ang="0">
                  <a:pos x="35" y="28"/>
                </a:cxn>
                <a:cxn ang="0">
                  <a:pos x="35" y="44"/>
                </a:cxn>
                <a:cxn ang="0">
                  <a:pos x="9" y="66"/>
                </a:cxn>
                <a:cxn ang="0">
                  <a:pos x="25" y="66"/>
                </a:cxn>
                <a:cxn ang="0">
                  <a:pos x="25" y="51"/>
                </a:cxn>
                <a:cxn ang="0">
                  <a:pos x="9" y="51"/>
                </a:cxn>
                <a:cxn ang="0">
                  <a:pos x="9" y="66"/>
                </a:cxn>
                <a:cxn ang="0">
                  <a:pos x="9" y="44"/>
                </a:cxn>
                <a:cxn ang="0">
                  <a:pos x="25" y="44"/>
                </a:cxn>
                <a:cxn ang="0">
                  <a:pos x="25" y="28"/>
                </a:cxn>
                <a:cxn ang="0">
                  <a:pos x="9" y="28"/>
                </a:cxn>
                <a:cxn ang="0">
                  <a:pos x="9" y="44"/>
                </a:cxn>
              </a:cxnLst>
              <a:rect l="0" t="0" r="r" b="b"/>
              <a:pathLst>
                <a:path w="60" h="119">
                  <a:moveTo>
                    <a:pt x="9" y="12"/>
                  </a:moveTo>
                  <a:lnTo>
                    <a:pt x="51" y="12"/>
                  </a:lnTo>
                  <a:lnTo>
                    <a:pt x="51" y="0"/>
                  </a:lnTo>
                  <a:lnTo>
                    <a:pt x="9" y="0"/>
                  </a:lnTo>
                  <a:lnTo>
                    <a:pt x="9" y="12"/>
                  </a:lnTo>
                  <a:close/>
                  <a:moveTo>
                    <a:pt x="60" y="17"/>
                  </a:moveTo>
                  <a:lnTo>
                    <a:pt x="60" y="119"/>
                  </a:lnTo>
                  <a:lnTo>
                    <a:pt x="51" y="119"/>
                  </a:lnTo>
                  <a:lnTo>
                    <a:pt x="51" y="89"/>
                  </a:lnTo>
                  <a:lnTo>
                    <a:pt x="37" y="89"/>
                  </a:lnTo>
                  <a:lnTo>
                    <a:pt x="37" y="119"/>
                  </a:lnTo>
                  <a:lnTo>
                    <a:pt x="0" y="119"/>
                  </a:lnTo>
                  <a:lnTo>
                    <a:pt x="0" y="17"/>
                  </a:lnTo>
                  <a:lnTo>
                    <a:pt x="60" y="17"/>
                  </a:lnTo>
                  <a:close/>
                  <a:moveTo>
                    <a:pt x="35" y="66"/>
                  </a:moveTo>
                  <a:lnTo>
                    <a:pt x="51" y="66"/>
                  </a:lnTo>
                  <a:lnTo>
                    <a:pt x="51" y="51"/>
                  </a:lnTo>
                  <a:lnTo>
                    <a:pt x="35" y="51"/>
                  </a:lnTo>
                  <a:lnTo>
                    <a:pt x="35" y="66"/>
                  </a:lnTo>
                  <a:close/>
                  <a:moveTo>
                    <a:pt x="35" y="44"/>
                  </a:moveTo>
                  <a:lnTo>
                    <a:pt x="51" y="44"/>
                  </a:lnTo>
                  <a:lnTo>
                    <a:pt x="51" y="28"/>
                  </a:lnTo>
                  <a:lnTo>
                    <a:pt x="35" y="28"/>
                  </a:lnTo>
                  <a:lnTo>
                    <a:pt x="35" y="44"/>
                  </a:lnTo>
                  <a:close/>
                  <a:moveTo>
                    <a:pt x="9" y="66"/>
                  </a:moveTo>
                  <a:lnTo>
                    <a:pt x="25" y="66"/>
                  </a:lnTo>
                  <a:lnTo>
                    <a:pt x="25" y="51"/>
                  </a:lnTo>
                  <a:lnTo>
                    <a:pt x="9" y="51"/>
                  </a:lnTo>
                  <a:lnTo>
                    <a:pt x="9" y="66"/>
                  </a:lnTo>
                  <a:close/>
                  <a:moveTo>
                    <a:pt x="9" y="44"/>
                  </a:moveTo>
                  <a:lnTo>
                    <a:pt x="25" y="44"/>
                  </a:lnTo>
                  <a:lnTo>
                    <a:pt x="25" y="28"/>
                  </a:lnTo>
                  <a:lnTo>
                    <a:pt x="9" y="28"/>
                  </a:lnTo>
                  <a:lnTo>
                    <a:pt x="9" y="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00" name="Freeform 12"/>
            <p:cNvSpPr>
              <a:spLocks noEditPoints="1"/>
            </p:cNvSpPr>
            <p:nvPr/>
          </p:nvSpPr>
          <p:spPr bwMode="auto">
            <a:xfrm>
              <a:off x="4471" y="2787"/>
              <a:ext cx="101" cy="102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41" y="0"/>
                </a:cxn>
                <a:cxn ang="0">
                  <a:pos x="48" y="11"/>
                </a:cxn>
                <a:cxn ang="0">
                  <a:pos x="18" y="102"/>
                </a:cxn>
                <a:cxn ang="0">
                  <a:pos x="6" y="82"/>
                </a:cxn>
                <a:cxn ang="0">
                  <a:pos x="0" y="102"/>
                </a:cxn>
                <a:cxn ang="0">
                  <a:pos x="48" y="11"/>
                </a:cxn>
                <a:cxn ang="0">
                  <a:pos x="6" y="59"/>
                </a:cxn>
                <a:cxn ang="0">
                  <a:pos x="20" y="70"/>
                </a:cxn>
                <a:cxn ang="0">
                  <a:pos x="20" y="45"/>
                </a:cxn>
                <a:cxn ang="0">
                  <a:pos x="6" y="56"/>
                </a:cxn>
                <a:cxn ang="0">
                  <a:pos x="20" y="45"/>
                </a:cxn>
                <a:cxn ang="0">
                  <a:pos x="6" y="31"/>
                </a:cxn>
                <a:cxn ang="0">
                  <a:pos x="20" y="41"/>
                </a:cxn>
                <a:cxn ang="0">
                  <a:pos x="20" y="16"/>
                </a:cxn>
                <a:cxn ang="0">
                  <a:pos x="6" y="27"/>
                </a:cxn>
                <a:cxn ang="0">
                  <a:pos x="20" y="16"/>
                </a:cxn>
                <a:cxn ang="0">
                  <a:pos x="29" y="59"/>
                </a:cxn>
                <a:cxn ang="0">
                  <a:pos x="41" y="70"/>
                </a:cxn>
                <a:cxn ang="0">
                  <a:pos x="41" y="45"/>
                </a:cxn>
                <a:cxn ang="0">
                  <a:pos x="29" y="56"/>
                </a:cxn>
                <a:cxn ang="0">
                  <a:pos x="41" y="45"/>
                </a:cxn>
                <a:cxn ang="0">
                  <a:pos x="29" y="31"/>
                </a:cxn>
                <a:cxn ang="0">
                  <a:pos x="41" y="41"/>
                </a:cxn>
                <a:cxn ang="0">
                  <a:pos x="41" y="16"/>
                </a:cxn>
                <a:cxn ang="0">
                  <a:pos x="29" y="27"/>
                </a:cxn>
                <a:cxn ang="0">
                  <a:pos x="41" y="16"/>
                </a:cxn>
                <a:cxn ang="0">
                  <a:pos x="61" y="27"/>
                </a:cxn>
                <a:cxn ang="0">
                  <a:pos x="94" y="36"/>
                </a:cxn>
                <a:cxn ang="0">
                  <a:pos x="101" y="38"/>
                </a:cxn>
                <a:cxn ang="0">
                  <a:pos x="73" y="102"/>
                </a:cxn>
                <a:cxn ang="0">
                  <a:pos x="61" y="82"/>
                </a:cxn>
                <a:cxn ang="0">
                  <a:pos x="53" y="102"/>
                </a:cxn>
                <a:cxn ang="0">
                  <a:pos x="101" y="38"/>
                </a:cxn>
                <a:cxn ang="0">
                  <a:pos x="61" y="59"/>
                </a:cxn>
                <a:cxn ang="0">
                  <a:pos x="73" y="70"/>
                </a:cxn>
                <a:cxn ang="0">
                  <a:pos x="73" y="45"/>
                </a:cxn>
                <a:cxn ang="0">
                  <a:pos x="61" y="56"/>
                </a:cxn>
                <a:cxn ang="0">
                  <a:pos x="73" y="45"/>
                </a:cxn>
                <a:cxn ang="0">
                  <a:pos x="82" y="59"/>
                </a:cxn>
                <a:cxn ang="0">
                  <a:pos x="96" y="70"/>
                </a:cxn>
                <a:cxn ang="0">
                  <a:pos x="96" y="45"/>
                </a:cxn>
                <a:cxn ang="0">
                  <a:pos x="82" y="56"/>
                </a:cxn>
                <a:cxn ang="0">
                  <a:pos x="96" y="45"/>
                </a:cxn>
              </a:cxnLst>
              <a:rect l="0" t="0" r="r" b="b"/>
              <a:pathLst>
                <a:path w="101" h="102">
                  <a:moveTo>
                    <a:pt x="41" y="9"/>
                  </a:moveTo>
                  <a:lnTo>
                    <a:pt x="7" y="9"/>
                  </a:lnTo>
                  <a:lnTo>
                    <a:pt x="7" y="0"/>
                  </a:lnTo>
                  <a:lnTo>
                    <a:pt x="41" y="0"/>
                  </a:lnTo>
                  <a:lnTo>
                    <a:pt x="41" y="9"/>
                  </a:lnTo>
                  <a:close/>
                  <a:moveTo>
                    <a:pt x="48" y="11"/>
                  </a:moveTo>
                  <a:lnTo>
                    <a:pt x="48" y="102"/>
                  </a:lnTo>
                  <a:lnTo>
                    <a:pt x="18" y="102"/>
                  </a:lnTo>
                  <a:lnTo>
                    <a:pt x="18" y="82"/>
                  </a:lnTo>
                  <a:lnTo>
                    <a:pt x="6" y="82"/>
                  </a:lnTo>
                  <a:lnTo>
                    <a:pt x="6" y="102"/>
                  </a:lnTo>
                  <a:lnTo>
                    <a:pt x="0" y="102"/>
                  </a:lnTo>
                  <a:lnTo>
                    <a:pt x="0" y="11"/>
                  </a:lnTo>
                  <a:lnTo>
                    <a:pt x="48" y="11"/>
                  </a:lnTo>
                  <a:close/>
                  <a:moveTo>
                    <a:pt x="20" y="59"/>
                  </a:moveTo>
                  <a:lnTo>
                    <a:pt x="6" y="59"/>
                  </a:lnTo>
                  <a:lnTo>
                    <a:pt x="6" y="70"/>
                  </a:lnTo>
                  <a:lnTo>
                    <a:pt x="20" y="70"/>
                  </a:lnTo>
                  <a:lnTo>
                    <a:pt x="20" y="59"/>
                  </a:lnTo>
                  <a:close/>
                  <a:moveTo>
                    <a:pt x="20" y="45"/>
                  </a:moveTo>
                  <a:lnTo>
                    <a:pt x="6" y="45"/>
                  </a:lnTo>
                  <a:lnTo>
                    <a:pt x="6" y="56"/>
                  </a:lnTo>
                  <a:lnTo>
                    <a:pt x="20" y="56"/>
                  </a:lnTo>
                  <a:lnTo>
                    <a:pt x="20" y="45"/>
                  </a:lnTo>
                  <a:close/>
                  <a:moveTo>
                    <a:pt x="20" y="31"/>
                  </a:moveTo>
                  <a:lnTo>
                    <a:pt x="6" y="31"/>
                  </a:lnTo>
                  <a:lnTo>
                    <a:pt x="6" y="41"/>
                  </a:lnTo>
                  <a:lnTo>
                    <a:pt x="20" y="41"/>
                  </a:lnTo>
                  <a:lnTo>
                    <a:pt x="20" y="31"/>
                  </a:lnTo>
                  <a:close/>
                  <a:moveTo>
                    <a:pt x="20" y="16"/>
                  </a:moveTo>
                  <a:lnTo>
                    <a:pt x="6" y="16"/>
                  </a:lnTo>
                  <a:lnTo>
                    <a:pt x="6" y="27"/>
                  </a:lnTo>
                  <a:lnTo>
                    <a:pt x="20" y="27"/>
                  </a:lnTo>
                  <a:lnTo>
                    <a:pt x="20" y="16"/>
                  </a:lnTo>
                  <a:close/>
                  <a:moveTo>
                    <a:pt x="41" y="59"/>
                  </a:moveTo>
                  <a:lnTo>
                    <a:pt x="29" y="59"/>
                  </a:lnTo>
                  <a:lnTo>
                    <a:pt x="29" y="70"/>
                  </a:lnTo>
                  <a:lnTo>
                    <a:pt x="41" y="70"/>
                  </a:lnTo>
                  <a:lnTo>
                    <a:pt x="41" y="59"/>
                  </a:lnTo>
                  <a:close/>
                  <a:moveTo>
                    <a:pt x="41" y="45"/>
                  </a:moveTo>
                  <a:lnTo>
                    <a:pt x="29" y="45"/>
                  </a:lnTo>
                  <a:lnTo>
                    <a:pt x="29" y="56"/>
                  </a:lnTo>
                  <a:lnTo>
                    <a:pt x="41" y="56"/>
                  </a:lnTo>
                  <a:lnTo>
                    <a:pt x="41" y="45"/>
                  </a:lnTo>
                  <a:close/>
                  <a:moveTo>
                    <a:pt x="41" y="31"/>
                  </a:moveTo>
                  <a:lnTo>
                    <a:pt x="29" y="31"/>
                  </a:lnTo>
                  <a:lnTo>
                    <a:pt x="29" y="41"/>
                  </a:lnTo>
                  <a:lnTo>
                    <a:pt x="41" y="41"/>
                  </a:lnTo>
                  <a:lnTo>
                    <a:pt x="41" y="31"/>
                  </a:lnTo>
                  <a:close/>
                  <a:moveTo>
                    <a:pt x="41" y="16"/>
                  </a:moveTo>
                  <a:lnTo>
                    <a:pt x="29" y="16"/>
                  </a:lnTo>
                  <a:lnTo>
                    <a:pt x="29" y="27"/>
                  </a:lnTo>
                  <a:lnTo>
                    <a:pt x="41" y="27"/>
                  </a:lnTo>
                  <a:lnTo>
                    <a:pt x="41" y="16"/>
                  </a:lnTo>
                  <a:close/>
                  <a:moveTo>
                    <a:pt x="94" y="27"/>
                  </a:moveTo>
                  <a:lnTo>
                    <a:pt x="61" y="27"/>
                  </a:lnTo>
                  <a:lnTo>
                    <a:pt x="61" y="36"/>
                  </a:lnTo>
                  <a:lnTo>
                    <a:pt x="94" y="36"/>
                  </a:lnTo>
                  <a:lnTo>
                    <a:pt x="94" y="27"/>
                  </a:lnTo>
                  <a:close/>
                  <a:moveTo>
                    <a:pt x="101" y="38"/>
                  </a:moveTo>
                  <a:lnTo>
                    <a:pt x="101" y="102"/>
                  </a:lnTo>
                  <a:lnTo>
                    <a:pt x="73" y="102"/>
                  </a:lnTo>
                  <a:lnTo>
                    <a:pt x="73" y="82"/>
                  </a:lnTo>
                  <a:lnTo>
                    <a:pt x="61" y="82"/>
                  </a:lnTo>
                  <a:lnTo>
                    <a:pt x="61" y="102"/>
                  </a:lnTo>
                  <a:lnTo>
                    <a:pt x="53" y="102"/>
                  </a:lnTo>
                  <a:lnTo>
                    <a:pt x="53" y="38"/>
                  </a:lnTo>
                  <a:lnTo>
                    <a:pt x="101" y="38"/>
                  </a:lnTo>
                  <a:close/>
                  <a:moveTo>
                    <a:pt x="73" y="59"/>
                  </a:moveTo>
                  <a:lnTo>
                    <a:pt x="61" y="59"/>
                  </a:lnTo>
                  <a:lnTo>
                    <a:pt x="61" y="70"/>
                  </a:lnTo>
                  <a:lnTo>
                    <a:pt x="73" y="70"/>
                  </a:lnTo>
                  <a:lnTo>
                    <a:pt x="73" y="59"/>
                  </a:lnTo>
                  <a:close/>
                  <a:moveTo>
                    <a:pt x="73" y="45"/>
                  </a:moveTo>
                  <a:lnTo>
                    <a:pt x="61" y="45"/>
                  </a:lnTo>
                  <a:lnTo>
                    <a:pt x="61" y="56"/>
                  </a:lnTo>
                  <a:lnTo>
                    <a:pt x="73" y="56"/>
                  </a:lnTo>
                  <a:lnTo>
                    <a:pt x="73" y="45"/>
                  </a:lnTo>
                  <a:close/>
                  <a:moveTo>
                    <a:pt x="96" y="59"/>
                  </a:moveTo>
                  <a:lnTo>
                    <a:pt x="82" y="59"/>
                  </a:lnTo>
                  <a:lnTo>
                    <a:pt x="82" y="70"/>
                  </a:lnTo>
                  <a:lnTo>
                    <a:pt x="96" y="70"/>
                  </a:lnTo>
                  <a:lnTo>
                    <a:pt x="96" y="59"/>
                  </a:lnTo>
                  <a:close/>
                  <a:moveTo>
                    <a:pt x="96" y="45"/>
                  </a:moveTo>
                  <a:lnTo>
                    <a:pt x="82" y="45"/>
                  </a:lnTo>
                  <a:lnTo>
                    <a:pt x="82" y="56"/>
                  </a:lnTo>
                  <a:lnTo>
                    <a:pt x="96" y="56"/>
                  </a:lnTo>
                  <a:lnTo>
                    <a:pt x="96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01" name="Freeform 13"/>
            <p:cNvSpPr>
              <a:spLocks noEditPoints="1"/>
            </p:cNvSpPr>
            <p:nvPr/>
          </p:nvSpPr>
          <p:spPr bwMode="auto">
            <a:xfrm>
              <a:off x="4358" y="2755"/>
              <a:ext cx="105" cy="13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64" y="11"/>
                </a:cxn>
                <a:cxn ang="0">
                  <a:pos x="105" y="15"/>
                </a:cxn>
                <a:cxn ang="0">
                  <a:pos x="99" y="134"/>
                </a:cxn>
                <a:cxn ang="0">
                  <a:pos x="87" y="109"/>
                </a:cxn>
                <a:cxn ang="0">
                  <a:pos x="57" y="134"/>
                </a:cxn>
                <a:cxn ang="0">
                  <a:pos x="105" y="15"/>
                </a:cxn>
                <a:cxn ang="0">
                  <a:pos x="99" y="89"/>
                </a:cxn>
                <a:cxn ang="0">
                  <a:pos x="85" y="79"/>
                </a:cxn>
                <a:cxn ang="0">
                  <a:pos x="85" y="72"/>
                </a:cxn>
                <a:cxn ang="0">
                  <a:pos x="99" y="59"/>
                </a:cxn>
                <a:cxn ang="0">
                  <a:pos x="85" y="72"/>
                </a:cxn>
                <a:cxn ang="0">
                  <a:pos x="99" y="52"/>
                </a:cxn>
                <a:cxn ang="0">
                  <a:pos x="85" y="40"/>
                </a:cxn>
                <a:cxn ang="0">
                  <a:pos x="85" y="34"/>
                </a:cxn>
                <a:cxn ang="0">
                  <a:pos x="99" y="22"/>
                </a:cxn>
                <a:cxn ang="0">
                  <a:pos x="85" y="34"/>
                </a:cxn>
                <a:cxn ang="0">
                  <a:pos x="76" y="89"/>
                </a:cxn>
                <a:cxn ang="0">
                  <a:pos x="62" y="79"/>
                </a:cxn>
                <a:cxn ang="0">
                  <a:pos x="62" y="72"/>
                </a:cxn>
                <a:cxn ang="0">
                  <a:pos x="76" y="59"/>
                </a:cxn>
                <a:cxn ang="0">
                  <a:pos x="62" y="72"/>
                </a:cxn>
                <a:cxn ang="0">
                  <a:pos x="76" y="52"/>
                </a:cxn>
                <a:cxn ang="0">
                  <a:pos x="62" y="40"/>
                </a:cxn>
                <a:cxn ang="0">
                  <a:pos x="62" y="34"/>
                </a:cxn>
                <a:cxn ang="0">
                  <a:pos x="76" y="22"/>
                </a:cxn>
                <a:cxn ang="0">
                  <a:pos x="62" y="34"/>
                </a:cxn>
                <a:cxn ang="0">
                  <a:pos x="43" y="47"/>
                </a:cxn>
                <a:cxn ang="0">
                  <a:pos x="7" y="34"/>
                </a:cxn>
                <a:cxn ang="0">
                  <a:pos x="50" y="50"/>
                </a:cxn>
                <a:cxn ang="0">
                  <a:pos x="43" y="134"/>
                </a:cxn>
                <a:cxn ang="0">
                  <a:pos x="30" y="109"/>
                </a:cxn>
                <a:cxn ang="0">
                  <a:pos x="0" y="134"/>
                </a:cxn>
                <a:cxn ang="0">
                  <a:pos x="50" y="50"/>
                </a:cxn>
                <a:cxn ang="0">
                  <a:pos x="43" y="89"/>
                </a:cxn>
                <a:cxn ang="0">
                  <a:pos x="30" y="79"/>
                </a:cxn>
                <a:cxn ang="0">
                  <a:pos x="30" y="72"/>
                </a:cxn>
                <a:cxn ang="0">
                  <a:pos x="43" y="59"/>
                </a:cxn>
                <a:cxn ang="0">
                  <a:pos x="30" y="72"/>
                </a:cxn>
                <a:cxn ang="0">
                  <a:pos x="20" y="89"/>
                </a:cxn>
                <a:cxn ang="0">
                  <a:pos x="7" y="79"/>
                </a:cxn>
                <a:cxn ang="0">
                  <a:pos x="7" y="72"/>
                </a:cxn>
                <a:cxn ang="0">
                  <a:pos x="20" y="59"/>
                </a:cxn>
                <a:cxn ang="0">
                  <a:pos x="7" y="72"/>
                </a:cxn>
              </a:cxnLst>
              <a:rect l="0" t="0" r="r" b="b"/>
              <a:pathLst>
                <a:path w="105" h="134">
                  <a:moveTo>
                    <a:pt x="64" y="0"/>
                  </a:moveTo>
                  <a:lnTo>
                    <a:pt x="97" y="0"/>
                  </a:lnTo>
                  <a:lnTo>
                    <a:pt x="97" y="11"/>
                  </a:lnTo>
                  <a:lnTo>
                    <a:pt x="64" y="11"/>
                  </a:lnTo>
                  <a:lnTo>
                    <a:pt x="64" y="0"/>
                  </a:lnTo>
                  <a:close/>
                  <a:moveTo>
                    <a:pt x="105" y="15"/>
                  </a:moveTo>
                  <a:lnTo>
                    <a:pt x="105" y="134"/>
                  </a:lnTo>
                  <a:lnTo>
                    <a:pt x="99" y="134"/>
                  </a:lnTo>
                  <a:lnTo>
                    <a:pt x="99" y="109"/>
                  </a:lnTo>
                  <a:lnTo>
                    <a:pt x="87" y="109"/>
                  </a:lnTo>
                  <a:lnTo>
                    <a:pt x="87" y="134"/>
                  </a:lnTo>
                  <a:lnTo>
                    <a:pt x="57" y="134"/>
                  </a:lnTo>
                  <a:lnTo>
                    <a:pt x="57" y="15"/>
                  </a:lnTo>
                  <a:lnTo>
                    <a:pt x="105" y="15"/>
                  </a:lnTo>
                  <a:close/>
                  <a:moveTo>
                    <a:pt x="85" y="89"/>
                  </a:moveTo>
                  <a:lnTo>
                    <a:pt x="99" y="89"/>
                  </a:lnTo>
                  <a:lnTo>
                    <a:pt x="99" y="79"/>
                  </a:lnTo>
                  <a:lnTo>
                    <a:pt x="85" y="79"/>
                  </a:lnTo>
                  <a:lnTo>
                    <a:pt x="85" y="89"/>
                  </a:lnTo>
                  <a:close/>
                  <a:moveTo>
                    <a:pt x="85" y="72"/>
                  </a:moveTo>
                  <a:lnTo>
                    <a:pt x="99" y="72"/>
                  </a:lnTo>
                  <a:lnTo>
                    <a:pt x="99" y="59"/>
                  </a:lnTo>
                  <a:lnTo>
                    <a:pt x="85" y="59"/>
                  </a:lnTo>
                  <a:lnTo>
                    <a:pt x="85" y="72"/>
                  </a:lnTo>
                  <a:close/>
                  <a:moveTo>
                    <a:pt x="85" y="52"/>
                  </a:moveTo>
                  <a:lnTo>
                    <a:pt x="99" y="52"/>
                  </a:lnTo>
                  <a:lnTo>
                    <a:pt x="99" y="40"/>
                  </a:lnTo>
                  <a:lnTo>
                    <a:pt x="85" y="40"/>
                  </a:lnTo>
                  <a:lnTo>
                    <a:pt x="85" y="52"/>
                  </a:lnTo>
                  <a:close/>
                  <a:moveTo>
                    <a:pt x="85" y="34"/>
                  </a:moveTo>
                  <a:lnTo>
                    <a:pt x="99" y="34"/>
                  </a:lnTo>
                  <a:lnTo>
                    <a:pt x="99" y="22"/>
                  </a:lnTo>
                  <a:lnTo>
                    <a:pt x="85" y="22"/>
                  </a:lnTo>
                  <a:lnTo>
                    <a:pt x="85" y="34"/>
                  </a:lnTo>
                  <a:close/>
                  <a:moveTo>
                    <a:pt x="62" y="89"/>
                  </a:moveTo>
                  <a:lnTo>
                    <a:pt x="76" y="89"/>
                  </a:lnTo>
                  <a:lnTo>
                    <a:pt x="76" y="79"/>
                  </a:lnTo>
                  <a:lnTo>
                    <a:pt x="62" y="79"/>
                  </a:lnTo>
                  <a:lnTo>
                    <a:pt x="62" y="89"/>
                  </a:lnTo>
                  <a:close/>
                  <a:moveTo>
                    <a:pt x="62" y="72"/>
                  </a:moveTo>
                  <a:lnTo>
                    <a:pt x="76" y="72"/>
                  </a:lnTo>
                  <a:lnTo>
                    <a:pt x="76" y="59"/>
                  </a:lnTo>
                  <a:lnTo>
                    <a:pt x="62" y="59"/>
                  </a:lnTo>
                  <a:lnTo>
                    <a:pt x="62" y="72"/>
                  </a:lnTo>
                  <a:close/>
                  <a:moveTo>
                    <a:pt x="62" y="52"/>
                  </a:moveTo>
                  <a:lnTo>
                    <a:pt x="76" y="52"/>
                  </a:lnTo>
                  <a:lnTo>
                    <a:pt x="76" y="40"/>
                  </a:lnTo>
                  <a:lnTo>
                    <a:pt x="62" y="40"/>
                  </a:lnTo>
                  <a:lnTo>
                    <a:pt x="62" y="52"/>
                  </a:lnTo>
                  <a:close/>
                  <a:moveTo>
                    <a:pt x="62" y="34"/>
                  </a:moveTo>
                  <a:lnTo>
                    <a:pt x="76" y="34"/>
                  </a:lnTo>
                  <a:lnTo>
                    <a:pt x="76" y="22"/>
                  </a:lnTo>
                  <a:lnTo>
                    <a:pt x="62" y="22"/>
                  </a:lnTo>
                  <a:lnTo>
                    <a:pt x="62" y="34"/>
                  </a:lnTo>
                  <a:close/>
                  <a:moveTo>
                    <a:pt x="7" y="47"/>
                  </a:moveTo>
                  <a:lnTo>
                    <a:pt x="43" y="47"/>
                  </a:lnTo>
                  <a:lnTo>
                    <a:pt x="43" y="34"/>
                  </a:lnTo>
                  <a:lnTo>
                    <a:pt x="7" y="34"/>
                  </a:lnTo>
                  <a:lnTo>
                    <a:pt x="7" y="47"/>
                  </a:lnTo>
                  <a:close/>
                  <a:moveTo>
                    <a:pt x="50" y="50"/>
                  </a:moveTo>
                  <a:lnTo>
                    <a:pt x="50" y="134"/>
                  </a:lnTo>
                  <a:lnTo>
                    <a:pt x="43" y="134"/>
                  </a:lnTo>
                  <a:lnTo>
                    <a:pt x="43" y="109"/>
                  </a:lnTo>
                  <a:lnTo>
                    <a:pt x="30" y="109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50"/>
                  </a:lnTo>
                  <a:lnTo>
                    <a:pt x="50" y="50"/>
                  </a:lnTo>
                  <a:close/>
                  <a:moveTo>
                    <a:pt x="30" y="89"/>
                  </a:moveTo>
                  <a:lnTo>
                    <a:pt x="43" y="89"/>
                  </a:lnTo>
                  <a:lnTo>
                    <a:pt x="43" y="79"/>
                  </a:lnTo>
                  <a:lnTo>
                    <a:pt x="30" y="79"/>
                  </a:lnTo>
                  <a:lnTo>
                    <a:pt x="30" y="89"/>
                  </a:lnTo>
                  <a:close/>
                  <a:moveTo>
                    <a:pt x="30" y="72"/>
                  </a:moveTo>
                  <a:lnTo>
                    <a:pt x="43" y="72"/>
                  </a:lnTo>
                  <a:lnTo>
                    <a:pt x="43" y="59"/>
                  </a:lnTo>
                  <a:lnTo>
                    <a:pt x="30" y="59"/>
                  </a:lnTo>
                  <a:lnTo>
                    <a:pt x="30" y="72"/>
                  </a:lnTo>
                  <a:close/>
                  <a:moveTo>
                    <a:pt x="7" y="89"/>
                  </a:moveTo>
                  <a:lnTo>
                    <a:pt x="20" y="89"/>
                  </a:lnTo>
                  <a:lnTo>
                    <a:pt x="20" y="79"/>
                  </a:lnTo>
                  <a:lnTo>
                    <a:pt x="7" y="79"/>
                  </a:lnTo>
                  <a:lnTo>
                    <a:pt x="7" y="89"/>
                  </a:lnTo>
                  <a:close/>
                  <a:moveTo>
                    <a:pt x="7" y="72"/>
                  </a:moveTo>
                  <a:lnTo>
                    <a:pt x="20" y="72"/>
                  </a:lnTo>
                  <a:lnTo>
                    <a:pt x="20" y="59"/>
                  </a:lnTo>
                  <a:lnTo>
                    <a:pt x="7" y="59"/>
                  </a:lnTo>
                  <a:lnTo>
                    <a:pt x="7" y="7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02" name="Freeform 14"/>
            <p:cNvSpPr>
              <a:spLocks noEditPoints="1"/>
            </p:cNvSpPr>
            <p:nvPr/>
          </p:nvSpPr>
          <p:spPr bwMode="auto">
            <a:xfrm>
              <a:off x="4259" y="2771"/>
              <a:ext cx="90" cy="118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55" y="11"/>
                </a:cxn>
                <a:cxn ang="0">
                  <a:pos x="90" y="13"/>
                </a:cxn>
                <a:cxn ang="0">
                  <a:pos x="85" y="118"/>
                </a:cxn>
                <a:cxn ang="0">
                  <a:pos x="74" y="95"/>
                </a:cxn>
                <a:cxn ang="0">
                  <a:pos x="48" y="118"/>
                </a:cxn>
                <a:cxn ang="0">
                  <a:pos x="90" y="13"/>
                </a:cxn>
                <a:cxn ang="0">
                  <a:pos x="85" y="81"/>
                </a:cxn>
                <a:cxn ang="0">
                  <a:pos x="74" y="70"/>
                </a:cxn>
                <a:cxn ang="0">
                  <a:pos x="74" y="63"/>
                </a:cxn>
                <a:cxn ang="0">
                  <a:pos x="85" y="52"/>
                </a:cxn>
                <a:cxn ang="0">
                  <a:pos x="74" y="63"/>
                </a:cxn>
                <a:cxn ang="0">
                  <a:pos x="85" y="47"/>
                </a:cxn>
                <a:cxn ang="0">
                  <a:pos x="74" y="36"/>
                </a:cxn>
                <a:cxn ang="0">
                  <a:pos x="74" y="31"/>
                </a:cxn>
                <a:cxn ang="0">
                  <a:pos x="85" y="20"/>
                </a:cxn>
                <a:cxn ang="0">
                  <a:pos x="74" y="31"/>
                </a:cxn>
                <a:cxn ang="0">
                  <a:pos x="65" y="81"/>
                </a:cxn>
                <a:cxn ang="0">
                  <a:pos x="55" y="70"/>
                </a:cxn>
                <a:cxn ang="0">
                  <a:pos x="55" y="63"/>
                </a:cxn>
                <a:cxn ang="0">
                  <a:pos x="65" y="52"/>
                </a:cxn>
                <a:cxn ang="0">
                  <a:pos x="55" y="63"/>
                </a:cxn>
                <a:cxn ang="0">
                  <a:pos x="65" y="47"/>
                </a:cxn>
                <a:cxn ang="0">
                  <a:pos x="55" y="36"/>
                </a:cxn>
                <a:cxn ang="0">
                  <a:pos x="55" y="31"/>
                </a:cxn>
                <a:cxn ang="0">
                  <a:pos x="65" y="20"/>
                </a:cxn>
                <a:cxn ang="0">
                  <a:pos x="55" y="31"/>
                </a:cxn>
                <a:cxn ang="0">
                  <a:pos x="37" y="41"/>
                </a:cxn>
                <a:cxn ang="0">
                  <a:pos x="5" y="32"/>
                </a:cxn>
                <a:cxn ang="0">
                  <a:pos x="42" y="45"/>
                </a:cxn>
                <a:cxn ang="0">
                  <a:pos x="37" y="118"/>
                </a:cxn>
                <a:cxn ang="0">
                  <a:pos x="27" y="95"/>
                </a:cxn>
                <a:cxn ang="0">
                  <a:pos x="0" y="118"/>
                </a:cxn>
                <a:cxn ang="0">
                  <a:pos x="42" y="45"/>
                </a:cxn>
                <a:cxn ang="0">
                  <a:pos x="37" y="81"/>
                </a:cxn>
                <a:cxn ang="0">
                  <a:pos x="25" y="70"/>
                </a:cxn>
                <a:cxn ang="0">
                  <a:pos x="25" y="63"/>
                </a:cxn>
                <a:cxn ang="0">
                  <a:pos x="37" y="52"/>
                </a:cxn>
                <a:cxn ang="0">
                  <a:pos x="25" y="63"/>
                </a:cxn>
                <a:cxn ang="0">
                  <a:pos x="18" y="81"/>
                </a:cxn>
                <a:cxn ang="0">
                  <a:pos x="5" y="70"/>
                </a:cxn>
                <a:cxn ang="0">
                  <a:pos x="5" y="63"/>
                </a:cxn>
                <a:cxn ang="0">
                  <a:pos x="18" y="52"/>
                </a:cxn>
                <a:cxn ang="0">
                  <a:pos x="5" y="63"/>
                </a:cxn>
              </a:cxnLst>
              <a:rect l="0" t="0" r="r" b="b"/>
              <a:pathLst>
                <a:path w="90" h="118">
                  <a:moveTo>
                    <a:pt x="55" y="0"/>
                  </a:moveTo>
                  <a:lnTo>
                    <a:pt x="85" y="0"/>
                  </a:lnTo>
                  <a:lnTo>
                    <a:pt x="85" y="11"/>
                  </a:lnTo>
                  <a:lnTo>
                    <a:pt x="55" y="11"/>
                  </a:lnTo>
                  <a:lnTo>
                    <a:pt x="55" y="0"/>
                  </a:lnTo>
                  <a:close/>
                  <a:moveTo>
                    <a:pt x="90" y="13"/>
                  </a:moveTo>
                  <a:lnTo>
                    <a:pt x="90" y="118"/>
                  </a:lnTo>
                  <a:lnTo>
                    <a:pt x="85" y="118"/>
                  </a:lnTo>
                  <a:lnTo>
                    <a:pt x="85" y="95"/>
                  </a:lnTo>
                  <a:lnTo>
                    <a:pt x="74" y="95"/>
                  </a:lnTo>
                  <a:lnTo>
                    <a:pt x="74" y="118"/>
                  </a:lnTo>
                  <a:lnTo>
                    <a:pt x="48" y="118"/>
                  </a:lnTo>
                  <a:lnTo>
                    <a:pt x="48" y="13"/>
                  </a:lnTo>
                  <a:lnTo>
                    <a:pt x="90" y="13"/>
                  </a:lnTo>
                  <a:close/>
                  <a:moveTo>
                    <a:pt x="74" y="81"/>
                  </a:moveTo>
                  <a:lnTo>
                    <a:pt x="85" y="81"/>
                  </a:lnTo>
                  <a:lnTo>
                    <a:pt x="85" y="70"/>
                  </a:lnTo>
                  <a:lnTo>
                    <a:pt x="74" y="70"/>
                  </a:lnTo>
                  <a:lnTo>
                    <a:pt x="74" y="81"/>
                  </a:lnTo>
                  <a:close/>
                  <a:moveTo>
                    <a:pt x="74" y="63"/>
                  </a:moveTo>
                  <a:lnTo>
                    <a:pt x="85" y="63"/>
                  </a:lnTo>
                  <a:lnTo>
                    <a:pt x="85" y="52"/>
                  </a:lnTo>
                  <a:lnTo>
                    <a:pt x="74" y="52"/>
                  </a:lnTo>
                  <a:lnTo>
                    <a:pt x="74" y="63"/>
                  </a:lnTo>
                  <a:close/>
                  <a:moveTo>
                    <a:pt x="74" y="47"/>
                  </a:moveTo>
                  <a:lnTo>
                    <a:pt x="85" y="47"/>
                  </a:lnTo>
                  <a:lnTo>
                    <a:pt x="85" y="36"/>
                  </a:lnTo>
                  <a:lnTo>
                    <a:pt x="74" y="36"/>
                  </a:lnTo>
                  <a:lnTo>
                    <a:pt x="74" y="47"/>
                  </a:lnTo>
                  <a:close/>
                  <a:moveTo>
                    <a:pt x="74" y="31"/>
                  </a:moveTo>
                  <a:lnTo>
                    <a:pt x="85" y="31"/>
                  </a:lnTo>
                  <a:lnTo>
                    <a:pt x="85" y="20"/>
                  </a:lnTo>
                  <a:lnTo>
                    <a:pt x="74" y="20"/>
                  </a:lnTo>
                  <a:lnTo>
                    <a:pt x="74" y="31"/>
                  </a:lnTo>
                  <a:close/>
                  <a:moveTo>
                    <a:pt x="55" y="81"/>
                  </a:moveTo>
                  <a:lnTo>
                    <a:pt x="65" y="81"/>
                  </a:lnTo>
                  <a:lnTo>
                    <a:pt x="65" y="70"/>
                  </a:lnTo>
                  <a:lnTo>
                    <a:pt x="55" y="70"/>
                  </a:lnTo>
                  <a:lnTo>
                    <a:pt x="55" y="81"/>
                  </a:lnTo>
                  <a:close/>
                  <a:moveTo>
                    <a:pt x="55" y="63"/>
                  </a:moveTo>
                  <a:lnTo>
                    <a:pt x="65" y="63"/>
                  </a:lnTo>
                  <a:lnTo>
                    <a:pt x="65" y="52"/>
                  </a:lnTo>
                  <a:lnTo>
                    <a:pt x="55" y="52"/>
                  </a:lnTo>
                  <a:lnTo>
                    <a:pt x="55" y="63"/>
                  </a:lnTo>
                  <a:close/>
                  <a:moveTo>
                    <a:pt x="55" y="47"/>
                  </a:moveTo>
                  <a:lnTo>
                    <a:pt x="65" y="47"/>
                  </a:lnTo>
                  <a:lnTo>
                    <a:pt x="65" y="36"/>
                  </a:lnTo>
                  <a:lnTo>
                    <a:pt x="55" y="36"/>
                  </a:lnTo>
                  <a:lnTo>
                    <a:pt x="55" y="47"/>
                  </a:lnTo>
                  <a:close/>
                  <a:moveTo>
                    <a:pt x="55" y="31"/>
                  </a:moveTo>
                  <a:lnTo>
                    <a:pt x="65" y="31"/>
                  </a:lnTo>
                  <a:lnTo>
                    <a:pt x="65" y="20"/>
                  </a:lnTo>
                  <a:lnTo>
                    <a:pt x="55" y="20"/>
                  </a:lnTo>
                  <a:lnTo>
                    <a:pt x="55" y="31"/>
                  </a:lnTo>
                  <a:close/>
                  <a:moveTo>
                    <a:pt x="5" y="41"/>
                  </a:moveTo>
                  <a:lnTo>
                    <a:pt x="37" y="41"/>
                  </a:lnTo>
                  <a:lnTo>
                    <a:pt x="37" y="32"/>
                  </a:lnTo>
                  <a:lnTo>
                    <a:pt x="5" y="32"/>
                  </a:lnTo>
                  <a:lnTo>
                    <a:pt x="5" y="41"/>
                  </a:lnTo>
                  <a:close/>
                  <a:moveTo>
                    <a:pt x="42" y="45"/>
                  </a:moveTo>
                  <a:lnTo>
                    <a:pt x="42" y="118"/>
                  </a:lnTo>
                  <a:lnTo>
                    <a:pt x="37" y="118"/>
                  </a:lnTo>
                  <a:lnTo>
                    <a:pt x="37" y="95"/>
                  </a:lnTo>
                  <a:lnTo>
                    <a:pt x="27" y="95"/>
                  </a:lnTo>
                  <a:lnTo>
                    <a:pt x="27" y="118"/>
                  </a:lnTo>
                  <a:lnTo>
                    <a:pt x="0" y="118"/>
                  </a:lnTo>
                  <a:lnTo>
                    <a:pt x="0" y="45"/>
                  </a:lnTo>
                  <a:lnTo>
                    <a:pt x="42" y="45"/>
                  </a:lnTo>
                  <a:close/>
                  <a:moveTo>
                    <a:pt x="25" y="81"/>
                  </a:moveTo>
                  <a:lnTo>
                    <a:pt x="37" y="81"/>
                  </a:lnTo>
                  <a:lnTo>
                    <a:pt x="37" y="70"/>
                  </a:lnTo>
                  <a:lnTo>
                    <a:pt x="25" y="70"/>
                  </a:lnTo>
                  <a:lnTo>
                    <a:pt x="25" y="81"/>
                  </a:lnTo>
                  <a:close/>
                  <a:moveTo>
                    <a:pt x="25" y="63"/>
                  </a:moveTo>
                  <a:lnTo>
                    <a:pt x="37" y="63"/>
                  </a:lnTo>
                  <a:lnTo>
                    <a:pt x="37" y="52"/>
                  </a:lnTo>
                  <a:lnTo>
                    <a:pt x="25" y="52"/>
                  </a:lnTo>
                  <a:lnTo>
                    <a:pt x="25" y="63"/>
                  </a:lnTo>
                  <a:close/>
                  <a:moveTo>
                    <a:pt x="5" y="81"/>
                  </a:moveTo>
                  <a:lnTo>
                    <a:pt x="18" y="81"/>
                  </a:lnTo>
                  <a:lnTo>
                    <a:pt x="18" y="70"/>
                  </a:lnTo>
                  <a:lnTo>
                    <a:pt x="5" y="70"/>
                  </a:lnTo>
                  <a:lnTo>
                    <a:pt x="5" y="81"/>
                  </a:lnTo>
                  <a:close/>
                  <a:moveTo>
                    <a:pt x="5" y="63"/>
                  </a:moveTo>
                  <a:lnTo>
                    <a:pt x="18" y="63"/>
                  </a:lnTo>
                  <a:lnTo>
                    <a:pt x="18" y="52"/>
                  </a:lnTo>
                  <a:lnTo>
                    <a:pt x="5" y="52"/>
                  </a:lnTo>
                  <a:lnTo>
                    <a:pt x="5" y="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03" name="Freeform 15"/>
            <p:cNvSpPr>
              <a:spLocks noEditPoints="1"/>
            </p:cNvSpPr>
            <p:nvPr/>
          </p:nvSpPr>
          <p:spPr bwMode="auto">
            <a:xfrm>
              <a:off x="4137" y="2789"/>
              <a:ext cx="113" cy="100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67" y="7"/>
                </a:cxn>
                <a:cxn ang="0">
                  <a:pos x="113" y="11"/>
                </a:cxn>
                <a:cxn ang="0">
                  <a:pos x="106" y="100"/>
                </a:cxn>
                <a:cxn ang="0">
                  <a:pos x="92" y="80"/>
                </a:cxn>
                <a:cxn ang="0">
                  <a:pos x="60" y="100"/>
                </a:cxn>
                <a:cxn ang="0">
                  <a:pos x="113" y="11"/>
                </a:cxn>
                <a:cxn ang="0">
                  <a:pos x="106" y="68"/>
                </a:cxn>
                <a:cxn ang="0">
                  <a:pos x="92" y="59"/>
                </a:cxn>
                <a:cxn ang="0">
                  <a:pos x="92" y="54"/>
                </a:cxn>
                <a:cxn ang="0">
                  <a:pos x="106" y="45"/>
                </a:cxn>
                <a:cxn ang="0">
                  <a:pos x="92" y="54"/>
                </a:cxn>
                <a:cxn ang="0">
                  <a:pos x="106" y="39"/>
                </a:cxn>
                <a:cxn ang="0">
                  <a:pos x="92" y="30"/>
                </a:cxn>
                <a:cxn ang="0">
                  <a:pos x="92" y="25"/>
                </a:cxn>
                <a:cxn ang="0">
                  <a:pos x="106" y="16"/>
                </a:cxn>
                <a:cxn ang="0">
                  <a:pos x="92" y="25"/>
                </a:cxn>
                <a:cxn ang="0">
                  <a:pos x="81" y="68"/>
                </a:cxn>
                <a:cxn ang="0">
                  <a:pos x="67" y="59"/>
                </a:cxn>
                <a:cxn ang="0">
                  <a:pos x="67" y="54"/>
                </a:cxn>
                <a:cxn ang="0">
                  <a:pos x="81" y="45"/>
                </a:cxn>
                <a:cxn ang="0">
                  <a:pos x="67" y="54"/>
                </a:cxn>
                <a:cxn ang="0">
                  <a:pos x="81" y="39"/>
                </a:cxn>
                <a:cxn ang="0">
                  <a:pos x="67" y="30"/>
                </a:cxn>
                <a:cxn ang="0">
                  <a:pos x="67" y="25"/>
                </a:cxn>
                <a:cxn ang="0">
                  <a:pos x="81" y="16"/>
                </a:cxn>
                <a:cxn ang="0">
                  <a:pos x="67" y="25"/>
                </a:cxn>
                <a:cxn ang="0">
                  <a:pos x="46" y="34"/>
                </a:cxn>
                <a:cxn ang="0">
                  <a:pos x="7" y="27"/>
                </a:cxn>
                <a:cxn ang="0">
                  <a:pos x="53" y="38"/>
                </a:cxn>
                <a:cxn ang="0">
                  <a:pos x="46" y="100"/>
                </a:cxn>
                <a:cxn ang="0">
                  <a:pos x="32" y="80"/>
                </a:cxn>
                <a:cxn ang="0">
                  <a:pos x="0" y="100"/>
                </a:cxn>
                <a:cxn ang="0">
                  <a:pos x="53" y="38"/>
                </a:cxn>
                <a:cxn ang="0">
                  <a:pos x="46" y="68"/>
                </a:cxn>
                <a:cxn ang="0">
                  <a:pos x="32" y="59"/>
                </a:cxn>
                <a:cxn ang="0">
                  <a:pos x="32" y="54"/>
                </a:cxn>
                <a:cxn ang="0">
                  <a:pos x="46" y="45"/>
                </a:cxn>
                <a:cxn ang="0">
                  <a:pos x="32" y="54"/>
                </a:cxn>
                <a:cxn ang="0">
                  <a:pos x="21" y="68"/>
                </a:cxn>
                <a:cxn ang="0">
                  <a:pos x="7" y="59"/>
                </a:cxn>
                <a:cxn ang="0">
                  <a:pos x="7" y="54"/>
                </a:cxn>
                <a:cxn ang="0">
                  <a:pos x="21" y="45"/>
                </a:cxn>
                <a:cxn ang="0">
                  <a:pos x="7" y="54"/>
                </a:cxn>
              </a:cxnLst>
              <a:rect l="0" t="0" r="r" b="b"/>
              <a:pathLst>
                <a:path w="113" h="100">
                  <a:moveTo>
                    <a:pt x="67" y="0"/>
                  </a:moveTo>
                  <a:lnTo>
                    <a:pt x="104" y="0"/>
                  </a:lnTo>
                  <a:lnTo>
                    <a:pt x="104" y="7"/>
                  </a:lnTo>
                  <a:lnTo>
                    <a:pt x="67" y="7"/>
                  </a:lnTo>
                  <a:lnTo>
                    <a:pt x="67" y="0"/>
                  </a:lnTo>
                  <a:close/>
                  <a:moveTo>
                    <a:pt x="113" y="11"/>
                  </a:moveTo>
                  <a:lnTo>
                    <a:pt x="113" y="100"/>
                  </a:lnTo>
                  <a:lnTo>
                    <a:pt x="106" y="100"/>
                  </a:lnTo>
                  <a:lnTo>
                    <a:pt x="106" y="80"/>
                  </a:lnTo>
                  <a:lnTo>
                    <a:pt x="92" y="80"/>
                  </a:lnTo>
                  <a:lnTo>
                    <a:pt x="92" y="100"/>
                  </a:lnTo>
                  <a:lnTo>
                    <a:pt x="60" y="100"/>
                  </a:lnTo>
                  <a:lnTo>
                    <a:pt x="60" y="11"/>
                  </a:lnTo>
                  <a:lnTo>
                    <a:pt x="113" y="11"/>
                  </a:lnTo>
                  <a:close/>
                  <a:moveTo>
                    <a:pt x="92" y="68"/>
                  </a:moveTo>
                  <a:lnTo>
                    <a:pt x="106" y="68"/>
                  </a:lnTo>
                  <a:lnTo>
                    <a:pt x="106" y="59"/>
                  </a:lnTo>
                  <a:lnTo>
                    <a:pt x="92" y="59"/>
                  </a:lnTo>
                  <a:lnTo>
                    <a:pt x="92" y="68"/>
                  </a:lnTo>
                  <a:close/>
                  <a:moveTo>
                    <a:pt x="92" y="54"/>
                  </a:moveTo>
                  <a:lnTo>
                    <a:pt x="106" y="54"/>
                  </a:lnTo>
                  <a:lnTo>
                    <a:pt x="106" y="45"/>
                  </a:lnTo>
                  <a:lnTo>
                    <a:pt x="92" y="45"/>
                  </a:lnTo>
                  <a:lnTo>
                    <a:pt x="92" y="54"/>
                  </a:lnTo>
                  <a:close/>
                  <a:moveTo>
                    <a:pt x="92" y="39"/>
                  </a:moveTo>
                  <a:lnTo>
                    <a:pt x="106" y="39"/>
                  </a:lnTo>
                  <a:lnTo>
                    <a:pt x="106" y="30"/>
                  </a:lnTo>
                  <a:lnTo>
                    <a:pt x="92" y="30"/>
                  </a:lnTo>
                  <a:lnTo>
                    <a:pt x="92" y="39"/>
                  </a:lnTo>
                  <a:close/>
                  <a:moveTo>
                    <a:pt x="92" y="25"/>
                  </a:moveTo>
                  <a:lnTo>
                    <a:pt x="106" y="25"/>
                  </a:lnTo>
                  <a:lnTo>
                    <a:pt x="106" y="16"/>
                  </a:lnTo>
                  <a:lnTo>
                    <a:pt x="92" y="16"/>
                  </a:lnTo>
                  <a:lnTo>
                    <a:pt x="92" y="25"/>
                  </a:lnTo>
                  <a:close/>
                  <a:moveTo>
                    <a:pt x="67" y="68"/>
                  </a:moveTo>
                  <a:lnTo>
                    <a:pt x="81" y="68"/>
                  </a:lnTo>
                  <a:lnTo>
                    <a:pt x="81" y="59"/>
                  </a:lnTo>
                  <a:lnTo>
                    <a:pt x="67" y="59"/>
                  </a:lnTo>
                  <a:lnTo>
                    <a:pt x="67" y="68"/>
                  </a:lnTo>
                  <a:close/>
                  <a:moveTo>
                    <a:pt x="67" y="54"/>
                  </a:moveTo>
                  <a:lnTo>
                    <a:pt x="81" y="54"/>
                  </a:lnTo>
                  <a:lnTo>
                    <a:pt x="81" y="45"/>
                  </a:lnTo>
                  <a:lnTo>
                    <a:pt x="67" y="45"/>
                  </a:lnTo>
                  <a:lnTo>
                    <a:pt x="67" y="54"/>
                  </a:lnTo>
                  <a:close/>
                  <a:moveTo>
                    <a:pt x="67" y="39"/>
                  </a:moveTo>
                  <a:lnTo>
                    <a:pt x="81" y="39"/>
                  </a:lnTo>
                  <a:lnTo>
                    <a:pt x="81" y="30"/>
                  </a:lnTo>
                  <a:lnTo>
                    <a:pt x="67" y="30"/>
                  </a:lnTo>
                  <a:lnTo>
                    <a:pt x="67" y="39"/>
                  </a:lnTo>
                  <a:close/>
                  <a:moveTo>
                    <a:pt x="67" y="25"/>
                  </a:moveTo>
                  <a:lnTo>
                    <a:pt x="81" y="25"/>
                  </a:lnTo>
                  <a:lnTo>
                    <a:pt x="81" y="16"/>
                  </a:lnTo>
                  <a:lnTo>
                    <a:pt x="67" y="16"/>
                  </a:lnTo>
                  <a:lnTo>
                    <a:pt x="67" y="25"/>
                  </a:lnTo>
                  <a:close/>
                  <a:moveTo>
                    <a:pt x="7" y="34"/>
                  </a:moveTo>
                  <a:lnTo>
                    <a:pt x="46" y="34"/>
                  </a:lnTo>
                  <a:lnTo>
                    <a:pt x="46" y="27"/>
                  </a:lnTo>
                  <a:lnTo>
                    <a:pt x="7" y="27"/>
                  </a:lnTo>
                  <a:lnTo>
                    <a:pt x="7" y="34"/>
                  </a:lnTo>
                  <a:close/>
                  <a:moveTo>
                    <a:pt x="53" y="38"/>
                  </a:moveTo>
                  <a:lnTo>
                    <a:pt x="53" y="100"/>
                  </a:lnTo>
                  <a:lnTo>
                    <a:pt x="46" y="100"/>
                  </a:lnTo>
                  <a:lnTo>
                    <a:pt x="46" y="80"/>
                  </a:lnTo>
                  <a:lnTo>
                    <a:pt x="32" y="80"/>
                  </a:lnTo>
                  <a:lnTo>
                    <a:pt x="32" y="100"/>
                  </a:lnTo>
                  <a:lnTo>
                    <a:pt x="0" y="100"/>
                  </a:lnTo>
                  <a:lnTo>
                    <a:pt x="0" y="38"/>
                  </a:lnTo>
                  <a:lnTo>
                    <a:pt x="53" y="38"/>
                  </a:lnTo>
                  <a:close/>
                  <a:moveTo>
                    <a:pt x="32" y="68"/>
                  </a:moveTo>
                  <a:lnTo>
                    <a:pt x="46" y="68"/>
                  </a:lnTo>
                  <a:lnTo>
                    <a:pt x="46" y="59"/>
                  </a:lnTo>
                  <a:lnTo>
                    <a:pt x="32" y="59"/>
                  </a:lnTo>
                  <a:lnTo>
                    <a:pt x="32" y="68"/>
                  </a:lnTo>
                  <a:close/>
                  <a:moveTo>
                    <a:pt x="32" y="54"/>
                  </a:moveTo>
                  <a:lnTo>
                    <a:pt x="46" y="54"/>
                  </a:lnTo>
                  <a:lnTo>
                    <a:pt x="46" y="45"/>
                  </a:lnTo>
                  <a:lnTo>
                    <a:pt x="32" y="45"/>
                  </a:lnTo>
                  <a:lnTo>
                    <a:pt x="32" y="54"/>
                  </a:lnTo>
                  <a:close/>
                  <a:moveTo>
                    <a:pt x="7" y="68"/>
                  </a:moveTo>
                  <a:lnTo>
                    <a:pt x="21" y="68"/>
                  </a:lnTo>
                  <a:lnTo>
                    <a:pt x="21" y="59"/>
                  </a:lnTo>
                  <a:lnTo>
                    <a:pt x="7" y="59"/>
                  </a:lnTo>
                  <a:lnTo>
                    <a:pt x="7" y="68"/>
                  </a:lnTo>
                  <a:close/>
                  <a:moveTo>
                    <a:pt x="7" y="54"/>
                  </a:moveTo>
                  <a:lnTo>
                    <a:pt x="21" y="54"/>
                  </a:lnTo>
                  <a:lnTo>
                    <a:pt x="21" y="45"/>
                  </a:lnTo>
                  <a:lnTo>
                    <a:pt x="7" y="45"/>
                  </a:lnTo>
                  <a:lnTo>
                    <a:pt x="7" y="5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04" name="Freeform 16"/>
            <p:cNvSpPr>
              <a:spLocks noEditPoints="1"/>
            </p:cNvSpPr>
            <p:nvPr/>
          </p:nvSpPr>
          <p:spPr bwMode="auto">
            <a:xfrm>
              <a:off x="4057" y="2828"/>
              <a:ext cx="69" cy="61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3" y="4"/>
                </a:cxn>
                <a:cxn ang="0">
                  <a:pos x="69" y="6"/>
                </a:cxn>
                <a:cxn ang="0">
                  <a:pos x="66" y="61"/>
                </a:cxn>
                <a:cxn ang="0">
                  <a:pos x="57" y="49"/>
                </a:cxn>
                <a:cxn ang="0">
                  <a:pos x="37" y="61"/>
                </a:cxn>
                <a:cxn ang="0">
                  <a:pos x="69" y="6"/>
                </a:cxn>
                <a:cxn ang="0">
                  <a:pos x="66" y="41"/>
                </a:cxn>
                <a:cxn ang="0">
                  <a:pos x="57" y="36"/>
                </a:cxn>
                <a:cxn ang="0">
                  <a:pos x="57" y="33"/>
                </a:cxn>
                <a:cxn ang="0">
                  <a:pos x="66" y="27"/>
                </a:cxn>
                <a:cxn ang="0">
                  <a:pos x="57" y="33"/>
                </a:cxn>
                <a:cxn ang="0">
                  <a:pos x="66" y="24"/>
                </a:cxn>
                <a:cxn ang="0">
                  <a:pos x="57" y="18"/>
                </a:cxn>
                <a:cxn ang="0">
                  <a:pos x="57" y="15"/>
                </a:cxn>
                <a:cxn ang="0">
                  <a:pos x="66" y="9"/>
                </a:cxn>
                <a:cxn ang="0">
                  <a:pos x="57" y="15"/>
                </a:cxn>
                <a:cxn ang="0">
                  <a:pos x="50" y="41"/>
                </a:cxn>
                <a:cxn ang="0">
                  <a:pos x="41" y="36"/>
                </a:cxn>
                <a:cxn ang="0">
                  <a:pos x="41" y="33"/>
                </a:cxn>
                <a:cxn ang="0">
                  <a:pos x="50" y="27"/>
                </a:cxn>
                <a:cxn ang="0">
                  <a:pos x="41" y="33"/>
                </a:cxn>
                <a:cxn ang="0">
                  <a:pos x="50" y="24"/>
                </a:cxn>
                <a:cxn ang="0">
                  <a:pos x="41" y="18"/>
                </a:cxn>
                <a:cxn ang="0">
                  <a:pos x="41" y="15"/>
                </a:cxn>
                <a:cxn ang="0">
                  <a:pos x="50" y="9"/>
                </a:cxn>
                <a:cxn ang="0">
                  <a:pos x="41" y="15"/>
                </a:cxn>
                <a:cxn ang="0">
                  <a:pos x="29" y="20"/>
                </a:cxn>
                <a:cxn ang="0">
                  <a:pos x="6" y="16"/>
                </a:cxn>
                <a:cxn ang="0">
                  <a:pos x="32" y="22"/>
                </a:cxn>
                <a:cxn ang="0">
                  <a:pos x="29" y="61"/>
                </a:cxn>
                <a:cxn ang="0">
                  <a:pos x="20" y="49"/>
                </a:cxn>
                <a:cxn ang="0">
                  <a:pos x="0" y="61"/>
                </a:cxn>
                <a:cxn ang="0">
                  <a:pos x="32" y="22"/>
                </a:cxn>
                <a:cxn ang="0">
                  <a:pos x="29" y="41"/>
                </a:cxn>
                <a:cxn ang="0">
                  <a:pos x="20" y="36"/>
                </a:cxn>
                <a:cxn ang="0">
                  <a:pos x="20" y="33"/>
                </a:cxn>
                <a:cxn ang="0">
                  <a:pos x="29" y="27"/>
                </a:cxn>
                <a:cxn ang="0">
                  <a:pos x="20" y="33"/>
                </a:cxn>
                <a:cxn ang="0">
                  <a:pos x="14" y="41"/>
                </a:cxn>
                <a:cxn ang="0">
                  <a:pos x="6" y="36"/>
                </a:cxn>
                <a:cxn ang="0">
                  <a:pos x="6" y="33"/>
                </a:cxn>
                <a:cxn ang="0">
                  <a:pos x="14" y="27"/>
                </a:cxn>
                <a:cxn ang="0">
                  <a:pos x="6" y="33"/>
                </a:cxn>
              </a:cxnLst>
              <a:rect l="0" t="0" r="r" b="b"/>
              <a:pathLst>
                <a:path w="69" h="61">
                  <a:moveTo>
                    <a:pt x="43" y="0"/>
                  </a:moveTo>
                  <a:lnTo>
                    <a:pt x="64" y="0"/>
                  </a:lnTo>
                  <a:lnTo>
                    <a:pt x="64" y="4"/>
                  </a:lnTo>
                  <a:lnTo>
                    <a:pt x="43" y="4"/>
                  </a:lnTo>
                  <a:lnTo>
                    <a:pt x="43" y="0"/>
                  </a:lnTo>
                  <a:close/>
                  <a:moveTo>
                    <a:pt x="69" y="6"/>
                  </a:moveTo>
                  <a:lnTo>
                    <a:pt x="69" y="61"/>
                  </a:lnTo>
                  <a:lnTo>
                    <a:pt x="66" y="61"/>
                  </a:lnTo>
                  <a:lnTo>
                    <a:pt x="66" y="49"/>
                  </a:lnTo>
                  <a:lnTo>
                    <a:pt x="57" y="49"/>
                  </a:lnTo>
                  <a:lnTo>
                    <a:pt x="57" y="61"/>
                  </a:lnTo>
                  <a:lnTo>
                    <a:pt x="37" y="61"/>
                  </a:lnTo>
                  <a:lnTo>
                    <a:pt x="37" y="6"/>
                  </a:lnTo>
                  <a:lnTo>
                    <a:pt x="69" y="6"/>
                  </a:lnTo>
                  <a:close/>
                  <a:moveTo>
                    <a:pt x="57" y="41"/>
                  </a:moveTo>
                  <a:lnTo>
                    <a:pt x="66" y="41"/>
                  </a:lnTo>
                  <a:lnTo>
                    <a:pt x="66" y="36"/>
                  </a:lnTo>
                  <a:lnTo>
                    <a:pt x="57" y="36"/>
                  </a:lnTo>
                  <a:lnTo>
                    <a:pt x="57" y="41"/>
                  </a:lnTo>
                  <a:close/>
                  <a:moveTo>
                    <a:pt x="57" y="33"/>
                  </a:moveTo>
                  <a:lnTo>
                    <a:pt x="66" y="33"/>
                  </a:lnTo>
                  <a:lnTo>
                    <a:pt x="66" y="27"/>
                  </a:lnTo>
                  <a:lnTo>
                    <a:pt x="57" y="27"/>
                  </a:lnTo>
                  <a:lnTo>
                    <a:pt x="57" y="33"/>
                  </a:lnTo>
                  <a:close/>
                  <a:moveTo>
                    <a:pt x="57" y="24"/>
                  </a:moveTo>
                  <a:lnTo>
                    <a:pt x="66" y="24"/>
                  </a:lnTo>
                  <a:lnTo>
                    <a:pt x="66" y="18"/>
                  </a:lnTo>
                  <a:lnTo>
                    <a:pt x="57" y="18"/>
                  </a:lnTo>
                  <a:lnTo>
                    <a:pt x="57" y="24"/>
                  </a:lnTo>
                  <a:close/>
                  <a:moveTo>
                    <a:pt x="57" y="15"/>
                  </a:moveTo>
                  <a:lnTo>
                    <a:pt x="66" y="15"/>
                  </a:lnTo>
                  <a:lnTo>
                    <a:pt x="66" y="9"/>
                  </a:lnTo>
                  <a:lnTo>
                    <a:pt x="57" y="9"/>
                  </a:lnTo>
                  <a:lnTo>
                    <a:pt x="57" y="15"/>
                  </a:lnTo>
                  <a:close/>
                  <a:moveTo>
                    <a:pt x="41" y="41"/>
                  </a:moveTo>
                  <a:lnTo>
                    <a:pt x="50" y="41"/>
                  </a:lnTo>
                  <a:lnTo>
                    <a:pt x="50" y="36"/>
                  </a:lnTo>
                  <a:lnTo>
                    <a:pt x="41" y="36"/>
                  </a:lnTo>
                  <a:lnTo>
                    <a:pt x="41" y="41"/>
                  </a:lnTo>
                  <a:close/>
                  <a:moveTo>
                    <a:pt x="41" y="33"/>
                  </a:moveTo>
                  <a:lnTo>
                    <a:pt x="50" y="33"/>
                  </a:lnTo>
                  <a:lnTo>
                    <a:pt x="50" y="27"/>
                  </a:lnTo>
                  <a:lnTo>
                    <a:pt x="41" y="27"/>
                  </a:lnTo>
                  <a:lnTo>
                    <a:pt x="41" y="33"/>
                  </a:lnTo>
                  <a:close/>
                  <a:moveTo>
                    <a:pt x="41" y="24"/>
                  </a:moveTo>
                  <a:lnTo>
                    <a:pt x="50" y="24"/>
                  </a:lnTo>
                  <a:lnTo>
                    <a:pt x="50" y="18"/>
                  </a:lnTo>
                  <a:lnTo>
                    <a:pt x="41" y="18"/>
                  </a:lnTo>
                  <a:lnTo>
                    <a:pt x="41" y="24"/>
                  </a:lnTo>
                  <a:close/>
                  <a:moveTo>
                    <a:pt x="41" y="15"/>
                  </a:moveTo>
                  <a:lnTo>
                    <a:pt x="50" y="15"/>
                  </a:lnTo>
                  <a:lnTo>
                    <a:pt x="50" y="9"/>
                  </a:lnTo>
                  <a:lnTo>
                    <a:pt x="41" y="9"/>
                  </a:lnTo>
                  <a:lnTo>
                    <a:pt x="41" y="15"/>
                  </a:lnTo>
                  <a:close/>
                  <a:moveTo>
                    <a:pt x="6" y="20"/>
                  </a:moveTo>
                  <a:lnTo>
                    <a:pt x="29" y="20"/>
                  </a:lnTo>
                  <a:lnTo>
                    <a:pt x="29" y="16"/>
                  </a:lnTo>
                  <a:lnTo>
                    <a:pt x="6" y="16"/>
                  </a:lnTo>
                  <a:lnTo>
                    <a:pt x="6" y="20"/>
                  </a:lnTo>
                  <a:close/>
                  <a:moveTo>
                    <a:pt x="32" y="22"/>
                  </a:moveTo>
                  <a:lnTo>
                    <a:pt x="32" y="61"/>
                  </a:lnTo>
                  <a:lnTo>
                    <a:pt x="29" y="61"/>
                  </a:lnTo>
                  <a:lnTo>
                    <a:pt x="29" y="49"/>
                  </a:lnTo>
                  <a:lnTo>
                    <a:pt x="20" y="49"/>
                  </a:lnTo>
                  <a:lnTo>
                    <a:pt x="20" y="61"/>
                  </a:lnTo>
                  <a:lnTo>
                    <a:pt x="0" y="61"/>
                  </a:lnTo>
                  <a:lnTo>
                    <a:pt x="0" y="22"/>
                  </a:lnTo>
                  <a:lnTo>
                    <a:pt x="32" y="22"/>
                  </a:lnTo>
                  <a:close/>
                  <a:moveTo>
                    <a:pt x="20" y="41"/>
                  </a:moveTo>
                  <a:lnTo>
                    <a:pt x="29" y="41"/>
                  </a:lnTo>
                  <a:lnTo>
                    <a:pt x="29" y="36"/>
                  </a:lnTo>
                  <a:lnTo>
                    <a:pt x="20" y="36"/>
                  </a:lnTo>
                  <a:lnTo>
                    <a:pt x="20" y="41"/>
                  </a:lnTo>
                  <a:close/>
                  <a:moveTo>
                    <a:pt x="20" y="33"/>
                  </a:moveTo>
                  <a:lnTo>
                    <a:pt x="29" y="33"/>
                  </a:lnTo>
                  <a:lnTo>
                    <a:pt x="29" y="27"/>
                  </a:lnTo>
                  <a:lnTo>
                    <a:pt x="20" y="27"/>
                  </a:lnTo>
                  <a:lnTo>
                    <a:pt x="20" y="33"/>
                  </a:lnTo>
                  <a:close/>
                  <a:moveTo>
                    <a:pt x="6" y="41"/>
                  </a:moveTo>
                  <a:lnTo>
                    <a:pt x="14" y="41"/>
                  </a:lnTo>
                  <a:lnTo>
                    <a:pt x="14" y="36"/>
                  </a:lnTo>
                  <a:lnTo>
                    <a:pt x="6" y="36"/>
                  </a:lnTo>
                  <a:lnTo>
                    <a:pt x="6" y="41"/>
                  </a:lnTo>
                  <a:close/>
                  <a:moveTo>
                    <a:pt x="6" y="33"/>
                  </a:moveTo>
                  <a:lnTo>
                    <a:pt x="14" y="33"/>
                  </a:lnTo>
                  <a:lnTo>
                    <a:pt x="14" y="27"/>
                  </a:lnTo>
                  <a:lnTo>
                    <a:pt x="6" y="27"/>
                  </a:lnTo>
                  <a:lnTo>
                    <a:pt x="6" y="3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05" name="Freeform 17"/>
            <p:cNvSpPr>
              <a:spLocks noEditPoints="1"/>
            </p:cNvSpPr>
            <p:nvPr/>
          </p:nvSpPr>
          <p:spPr bwMode="auto">
            <a:xfrm>
              <a:off x="4581" y="2648"/>
              <a:ext cx="143" cy="243"/>
            </a:xfrm>
            <a:custGeom>
              <a:avLst/>
              <a:gdLst/>
              <a:ahLst/>
              <a:cxnLst>
                <a:cxn ang="0">
                  <a:pos x="11" y="113"/>
                </a:cxn>
                <a:cxn ang="0">
                  <a:pos x="58" y="95"/>
                </a:cxn>
                <a:cxn ang="0">
                  <a:pos x="67" y="116"/>
                </a:cxn>
                <a:cxn ang="0">
                  <a:pos x="27" y="243"/>
                </a:cxn>
                <a:cxn ang="0">
                  <a:pos x="9" y="216"/>
                </a:cxn>
                <a:cxn ang="0">
                  <a:pos x="0" y="243"/>
                </a:cxn>
                <a:cxn ang="0">
                  <a:pos x="67" y="116"/>
                </a:cxn>
                <a:cxn ang="0">
                  <a:pos x="9" y="184"/>
                </a:cxn>
                <a:cxn ang="0">
                  <a:pos x="28" y="198"/>
                </a:cxn>
                <a:cxn ang="0">
                  <a:pos x="28" y="164"/>
                </a:cxn>
                <a:cxn ang="0">
                  <a:pos x="9" y="177"/>
                </a:cxn>
                <a:cxn ang="0">
                  <a:pos x="28" y="164"/>
                </a:cxn>
                <a:cxn ang="0">
                  <a:pos x="9" y="145"/>
                </a:cxn>
                <a:cxn ang="0">
                  <a:pos x="28" y="157"/>
                </a:cxn>
                <a:cxn ang="0">
                  <a:pos x="28" y="125"/>
                </a:cxn>
                <a:cxn ang="0">
                  <a:pos x="9" y="138"/>
                </a:cxn>
                <a:cxn ang="0">
                  <a:pos x="28" y="125"/>
                </a:cxn>
                <a:cxn ang="0">
                  <a:pos x="41" y="184"/>
                </a:cxn>
                <a:cxn ang="0">
                  <a:pos x="58" y="198"/>
                </a:cxn>
                <a:cxn ang="0">
                  <a:pos x="58" y="164"/>
                </a:cxn>
                <a:cxn ang="0">
                  <a:pos x="41" y="177"/>
                </a:cxn>
                <a:cxn ang="0">
                  <a:pos x="58" y="164"/>
                </a:cxn>
                <a:cxn ang="0">
                  <a:pos x="41" y="145"/>
                </a:cxn>
                <a:cxn ang="0">
                  <a:pos x="58" y="157"/>
                </a:cxn>
                <a:cxn ang="0">
                  <a:pos x="58" y="125"/>
                </a:cxn>
                <a:cxn ang="0">
                  <a:pos x="41" y="138"/>
                </a:cxn>
                <a:cxn ang="0">
                  <a:pos x="58" y="125"/>
                </a:cxn>
                <a:cxn ang="0">
                  <a:pos x="87" y="139"/>
                </a:cxn>
                <a:cxn ang="0">
                  <a:pos x="135" y="150"/>
                </a:cxn>
                <a:cxn ang="0">
                  <a:pos x="143" y="154"/>
                </a:cxn>
                <a:cxn ang="0">
                  <a:pos x="103" y="243"/>
                </a:cxn>
                <a:cxn ang="0">
                  <a:pos x="85" y="216"/>
                </a:cxn>
                <a:cxn ang="0">
                  <a:pos x="76" y="243"/>
                </a:cxn>
                <a:cxn ang="0">
                  <a:pos x="143" y="154"/>
                </a:cxn>
                <a:cxn ang="0">
                  <a:pos x="85" y="184"/>
                </a:cxn>
                <a:cxn ang="0">
                  <a:pos x="105" y="198"/>
                </a:cxn>
                <a:cxn ang="0">
                  <a:pos x="105" y="164"/>
                </a:cxn>
                <a:cxn ang="0">
                  <a:pos x="85" y="177"/>
                </a:cxn>
                <a:cxn ang="0">
                  <a:pos x="105" y="164"/>
                </a:cxn>
                <a:cxn ang="0">
                  <a:pos x="117" y="184"/>
                </a:cxn>
                <a:cxn ang="0">
                  <a:pos x="135" y="198"/>
                </a:cxn>
                <a:cxn ang="0">
                  <a:pos x="135" y="164"/>
                </a:cxn>
                <a:cxn ang="0">
                  <a:pos x="117" y="177"/>
                </a:cxn>
                <a:cxn ang="0">
                  <a:pos x="135" y="164"/>
                </a:cxn>
                <a:cxn ang="0">
                  <a:pos x="51" y="64"/>
                </a:cxn>
                <a:cxn ang="0">
                  <a:pos x="18" y="91"/>
                </a:cxn>
                <a:cxn ang="0">
                  <a:pos x="30" y="0"/>
                </a:cxn>
                <a:cxn ang="0">
                  <a:pos x="39" y="61"/>
                </a:cxn>
                <a:cxn ang="0">
                  <a:pos x="30" y="0"/>
                </a:cxn>
              </a:cxnLst>
              <a:rect l="0" t="0" r="r" b="b"/>
              <a:pathLst>
                <a:path w="143" h="243">
                  <a:moveTo>
                    <a:pt x="58" y="113"/>
                  </a:moveTo>
                  <a:lnTo>
                    <a:pt x="11" y="113"/>
                  </a:lnTo>
                  <a:lnTo>
                    <a:pt x="11" y="95"/>
                  </a:lnTo>
                  <a:lnTo>
                    <a:pt x="58" y="95"/>
                  </a:lnTo>
                  <a:lnTo>
                    <a:pt x="58" y="113"/>
                  </a:lnTo>
                  <a:close/>
                  <a:moveTo>
                    <a:pt x="67" y="116"/>
                  </a:moveTo>
                  <a:lnTo>
                    <a:pt x="67" y="243"/>
                  </a:lnTo>
                  <a:lnTo>
                    <a:pt x="27" y="243"/>
                  </a:lnTo>
                  <a:lnTo>
                    <a:pt x="27" y="216"/>
                  </a:lnTo>
                  <a:lnTo>
                    <a:pt x="9" y="216"/>
                  </a:lnTo>
                  <a:lnTo>
                    <a:pt x="9" y="243"/>
                  </a:lnTo>
                  <a:lnTo>
                    <a:pt x="0" y="243"/>
                  </a:lnTo>
                  <a:lnTo>
                    <a:pt x="0" y="116"/>
                  </a:lnTo>
                  <a:lnTo>
                    <a:pt x="67" y="116"/>
                  </a:lnTo>
                  <a:close/>
                  <a:moveTo>
                    <a:pt x="28" y="184"/>
                  </a:moveTo>
                  <a:lnTo>
                    <a:pt x="9" y="184"/>
                  </a:lnTo>
                  <a:lnTo>
                    <a:pt x="9" y="198"/>
                  </a:lnTo>
                  <a:lnTo>
                    <a:pt x="28" y="198"/>
                  </a:lnTo>
                  <a:lnTo>
                    <a:pt x="28" y="184"/>
                  </a:lnTo>
                  <a:close/>
                  <a:moveTo>
                    <a:pt x="28" y="164"/>
                  </a:moveTo>
                  <a:lnTo>
                    <a:pt x="9" y="164"/>
                  </a:lnTo>
                  <a:lnTo>
                    <a:pt x="9" y="177"/>
                  </a:lnTo>
                  <a:lnTo>
                    <a:pt x="28" y="177"/>
                  </a:lnTo>
                  <a:lnTo>
                    <a:pt x="28" y="164"/>
                  </a:lnTo>
                  <a:close/>
                  <a:moveTo>
                    <a:pt x="28" y="145"/>
                  </a:moveTo>
                  <a:lnTo>
                    <a:pt x="9" y="145"/>
                  </a:lnTo>
                  <a:lnTo>
                    <a:pt x="9" y="157"/>
                  </a:lnTo>
                  <a:lnTo>
                    <a:pt x="28" y="157"/>
                  </a:lnTo>
                  <a:lnTo>
                    <a:pt x="28" y="145"/>
                  </a:lnTo>
                  <a:close/>
                  <a:moveTo>
                    <a:pt x="28" y="125"/>
                  </a:moveTo>
                  <a:lnTo>
                    <a:pt x="9" y="125"/>
                  </a:lnTo>
                  <a:lnTo>
                    <a:pt x="9" y="138"/>
                  </a:lnTo>
                  <a:lnTo>
                    <a:pt x="28" y="138"/>
                  </a:lnTo>
                  <a:lnTo>
                    <a:pt x="28" y="125"/>
                  </a:lnTo>
                  <a:close/>
                  <a:moveTo>
                    <a:pt x="58" y="184"/>
                  </a:moveTo>
                  <a:lnTo>
                    <a:pt x="41" y="184"/>
                  </a:lnTo>
                  <a:lnTo>
                    <a:pt x="41" y="198"/>
                  </a:lnTo>
                  <a:lnTo>
                    <a:pt x="58" y="198"/>
                  </a:lnTo>
                  <a:lnTo>
                    <a:pt x="58" y="184"/>
                  </a:lnTo>
                  <a:close/>
                  <a:moveTo>
                    <a:pt x="58" y="164"/>
                  </a:moveTo>
                  <a:lnTo>
                    <a:pt x="41" y="164"/>
                  </a:lnTo>
                  <a:lnTo>
                    <a:pt x="41" y="177"/>
                  </a:lnTo>
                  <a:lnTo>
                    <a:pt x="58" y="177"/>
                  </a:lnTo>
                  <a:lnTo>
                    <a:pt x="58" y="164"/>
                  </a:lnTo>
                  <a:close/>
                  <a:moveTo>
                    <a:pt x="58" y="145"/>
                  </a:moveTo>
                  <a:lnTo>
                    <a:pt x="41" y="145"/>
                  </a:lnTo>
                  <a:lnTo>
                    <a:pt x="41" y="157"/>
                  </a:lnTo>
                  <a:lnTo>
                    <a:pt x="58" y="157"/>
                  </a:lnTo>
                  <a:lnTo>
                    <a:pt x="58" y="145"/>
                  </a:lnTo>
                  <a:close/>
                  <a:moveTo>
                    <a:pt x="58" y="125"/>
                  </a:moveTo>
                  <a:lnTo>
                    <a:pt x="41" y="125"/>
                  </a:lnTo>
                  <a:lnTo>
                    <a:pt x="41" y="138"/>
                  </a:lnTo>
                  <a:lnTo>
                    <a:pt x="58" y="138"/>
                  </a:lnTo>
                  <a:lnTo>
                    <a:pt x="58" y="125"/>
                  </a:lnTo>
                  <a:close/>
                  <a:moveTo>
                    <a:pt x="135" y="139"/>
                  </a:moveTo>
                  <a:lnTo>
                    <a:pt x="87" y="139"/>
                  </a:lnTo>
                  <a:lnTo>
                    <a:pt x="87" y="150"/>
                  </a:lnTo>
                  <a:lnTo>
                    <a:pt x="135" y="150"/>
                  </a:lnTo>
                  <a:lnTo>
                    <a:pt x="135" y="139"/>
                  </a:lnTo>
                  <a:close/>
                  <a:moveTo>
                    <a:pt x="143" y="154"/>
                  </a:moveTo>
                  <a:lnTo>
                    <a:pt x="143" y="243"/>
                  </a:lnTo>
                  <a:lnTo>
                    <a:pt x="103" y="243"/>
                  </a:lnTo>
                  <a:lnTo>
                    <a:pt x="103" y="216"/>
                  </a:lnTo>
                  <a:lnTo>
                    <a:pt x="85" y="216"/>
                  </a:lnTo>
                  <a:lnTo>
                    <a:pt x="85" y="243"/>
                  </a:lnTo>
                  <a:lnTo>
                    <a:pt x="76" y="243"/>
                  </a:lnTo>
                  <a:lnTo>
                    <a:pt x="76" y="154"/>
                  </a:lnTo>
                  <a:lnTo>
                    <a:pt x="143" y="154"/>
                  </a:lnTo>
                  <a:close/>
                  <a:moveTo>
                    <a:pt x="105" y="184"/>
                  </a:moveTo>
                  <a:lnTo>
                    <a:pt x="85" y="184"/>
                  </a:lnTo>
                  <a:lnTo>
                    <a:pt x="85" y="198"/>
                  </a:lnTo>
                  <a:lnTo>
                    <a:pt x="105" y="198"/>
                  </a:lnTo>
                  <a:lnTo>
                    <a:pt x="105" y="184"/>
                  </a:lnTo>
                  <a:close/>
                  <a:moveTo>
                    <a:pt x="105" y="164"/>
                  </a:moveTo>
                  <a:lnTo>
                    <a:pt x="85" y="164"/>
                  </a:lnTo>
                  <a:lnTo>
                    <a:pt x="85" y="177"/>
                  </a:lnTo>
                  <a:lnTo>
                    <a:pt x="105" y="177"/>
                  </a:lnTo>
                  <a:lnTo>
                    <a:pt x="105" y="164"/>
                  </a:lnTo>
                  <a:close/>
                  <a:moveTo>
                    <a:pt x="135" y="184"/>
                  </a:moveTo>
                  <a:lnTo>
                    <a:pt x="117" y="184"/>
                  </a:lnTo>
                  <a:lnTo>
                    <a:pt x="117" y="198"/>
                  </a:lnTo>
                  <a:lnTo>
                    <a:pt x="135" y="198"/>
                  </a:lnTo>
                  <a:lnTo>
                    <a:pt x="135" y="184"/>
                  </a:lnTo>
                  <a:close/>
                  <a:moveTo>
                    <a:pt x="135" y="164"/>
                  </a:moveTo>
                  <a:lnTo>
                    <a:pt x="117" y="164"/>
                  </a:lnTo>
                  <a:lnTo>
                    <a:pt x="117" y="177"/>
                  </a:lnTo>
                  <a:lnTo>
                    <a:pt x="135" y="177"/>
                  </a:lnTo>
                  <a:lnTo>
                    <a:pt x="135" y="164"/>
                  </a:lnTo>
                  <a:close/>
                  <a:moveTo>
                    <a:pt x="18" y="64"/>
                  </a:moveTo>
                  <a:lnTo>
                    <a:pt x="51" y="64"/>
                  </a:lnTo>
                  <a:lnTo>
                    <a:pt x="51" y="91"/>
                  </a:lnTo>
                  <a:lnTo>
                    <a:pt x="18" y="91"/>
                  </a:lnTo>
                  <a:lnTo>
                    <a:pt x="18" y="64"/>
                  </a:lnTo>
                  <a:close/>
                  <a:moveTo>
                    <a:pt x="30" y="0"/>
                  </a:moveTo>
                  <a:lnTo>
                    <a:pt x="39" y="0"/>
                  </a:lnTo>
                  <a:lnTo>
                    <a:pt x="39" y="61"/>
                  </a:lnTo>
                  <a:lnTo>
                    <a:pt x="30" y="61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06" name="Freeform 18"/>
            <p:cNvSpPr>
              <a:spLocks noEditPoints="1"/>
            </p:cNvSpPr>
            <p:nvPr/>
          </p:nvSpPr>
          <p:spPr bwMode="auto">
            <a:xfrm>
              <a:off x="4732" y="2821"/>
              <a:ext cx="67" cy="68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26" y="0"/>
                </a:cxn>
                <a:cxn ang="0">
                  <a:pos x="31" y="7"/>
                </a:cxn>
                <a:cxn ang="0">
                  <a:pos x="12" y="68"/>
                </a:cxn>
                <a:cxn ang="0">
                  <a:pos x="5" y="56"/>
                </a:cxn>
                <a:cxn ang="0">
                  <a:pos x="0" y="68"/>
                </a:cxn>
                <a:cxn ang="0">
                  <a:pos x="31" y="7"/>
                </a:cxn>
                <a:cxn ang="0">
                  <a:pos x="5" y="40"/>
                </a:cxn>
                <a:cxn ang="0">
                  <a:pos x="12" y="47"/>
                </a:cxn>
                <a:cxn ang="0">
                  <a:pos x="12" y="31"/>
                </a:cxn>
                <a:cxn ang="0">
                  <a:pos x="5" y="36"/>
                </a:cxn>
                <a:cxn ang="0">
                  <a:pos x="12" y="31"/>
                </a:cxn>
                <a:cxn ang="0">
                  <a:pos x="5" y="22"/>
                </a:cxn>
                <a:cxn ang="0">
                  <a:pos x="12" y="27"/>
                </a:cxn>
                <a:cxn ang="0">
                  <a:pos x="12" y="11"/>
                </a:cxn>
                <a:cxn ang="0">
                  <a:pos x="5" y="18"/>
                </a:cxn>
                <a:cxn ang="0">
                  <a:pos x="12" y="11"/>
                </a:cxn>
                <a:cxn ang="0">
                  <a:pos x="19" y="40"/>
                </a:cxn>
                <a:cxn ang="0">
                  <a:pos x="28" y="47"/>
                </a:cxn>
                <a:cxn ang="0">
                  <a:pos x="28" y="31"/>
                </a:cxn>
                <a:cxn ang="0">
                  <a:pos x="19" y="36"/>
                </a:cxn>
                <a:cxn ang="0">
                  <a:pos x="28" y="31"/>
                </a:cxn>
                <a:cxn ang="0">
                  <a:pos x="19" y="22"/>
                </a:cxn>
                <a:cxn ang="0">
                  <a:pos x="28" y="27"/>
                </a:cxn>
                <a:cxn ang="0">
                  <a:pos x="28" y="11"/>
                </a:cxn>
                <a:cxn ang="0">
                  <a:pos x="19" y="18"/>
                </a:cxn>
                <a:cxn ang="0">
                  <a:pos x="28" y="11"/>
                </a:cxn>
                <a:cxn ang="0">
                  <a:pos x="40" y="18"/>
                </a:cxn>
                <a:cxn ang="0">
                  <a:pos x="63" y="23"/>
                </a:cxn>
                <a:cxn ang="0">
                  <a:pos x="67" y="25"/>
                </a:cxn>
                <a:cxn ang="0">
                  <a:pos x="47" y="68"/>
                </a:cxn>
                <a:cxn ang="0">
                  <a:pos x="40" y="56"/>
                </a:cxn>
                <a:cxn ang="0">
                  <a:pos x="35" y="68"/>
                </a:cxn>
                <a:cxn ang="0">
                  <a:pos x="67" y="25"/>
                </a:cxn>
                <a:cxn ang="0">
                  <a:pos x="40" y="40"/>
                </a:cxn>
                <a:cxn ang="0">
                  <a:pos x="49" y="47"/>
                </a:cxn>
                <a:cxn ang="0">
                  <a:pos x="49" y="31"/>
                </a:cxn>
                <a:cxn ang="0">
                  <a:pos x="40" y="36"/>
                </a:cxn>
                <a:cxn ang="0">
                  <a:pos x="49" y="31"/>
                </a:cxn>
                <a:cxn ang="0">
                  <a:pos x="54" y="40"/>
                </a:cxn>
                <a:cxn ang="0">
                  <a:pos x="63" y="47"/>
                </a:cxn>
                <a:cxn ang="0">
                  <a:pos x="63" y="31"/>
                </a:cxn>
                <a:cxn ang="0">
                  <a:pos x="54" y="36"/>
                </a:cxn>
                <a:cxn ang="0">
                  <a:pos x="63" y="31"/>
                </a:cxn>
              </a:cxnLst>
              <a:rect l="0" t="0" r="r" b="b"/>
              <a:pathLst>
                <a:path w="67" h="68">
                  <a:moveTo>
                    <a:pt x="26" y="6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26" y="0"/>
                  </a:lnTo>
                  <a:lnTo>
                    <a:pt x="26" y="6"/>
                  </a:lnTo>
                  <a:close/>
                  <a:moveTo>
                    <a:pt x="31" y="7"/>
                  </a:moveTo>
                  <a:lnTo>
                    <a:pt x="31" y="68"/>
                  </a:lnTo>
                  <a:lnTo>
                    <a:pt x="12" y="68"/>
                  </a:lnTo>
                  <a:lnTo>
                    <a:pt x="12" y="56"/>
                  </a:lnTo>
                  <a:lnTo>
                    <a:pt x="5" y="56"/>
                  </a:lnTo>
                  <a:lnTo>
                    <a:pt x="5" y="68"/>
                  </a:lnTo>
                  <a:lnTo>
                    <a:pt x="0" y="68"/>
                  </a:lnTo>
                  <a:lnTo>
                    <a:pt x="0" y="7"/>
                  </a:lnTo>
                  <a:lnTo>
                    <a:pt x="31" y="7"/>
                  </a:lnTo>
                  <a:close/>
                  <a:moveTo>
                    <a:pt x="12" y="40"/>
                  </a:moveTo>
                  <a:lnTo>
                    <a:pt x="5" y="40"/>
                  </a:lnTo>
                  <a:lnTo>
                    <a:pt x="5" y="47"/>
                  </a:lnTo>
                  <a:lnTo>
                    <a:pt x="12" y="47"/>
                  </a:lnTo>
                  <a:lnTo>
                    <a:pt x="12" y="40"/>
                  </a:lnTo>
                  <a:close/>
                  <a:moveTo>
                    <a:pt x="12" y="31"/>
                  </a:moveTo>
                  <a:lnTo>
                    <a:pt x="5" y="31"/>
                  </a:lnTo>
                  <a:lnTo>
                    <a:pt x="5" y="36"/>
                  </a:lnTo>
                  <a:lnTo>
                    <a:pt x="12" y="36"/>
                  </a:lnTo>
                  <a:lnTo>
                    <a:pt x="12" y="31"/>
                  </a:lnTo>
                  <a:close/>
                  <a:moveTo>
                    <a:pt x="12" y="22"/>
                  </a:moveTo>
                  <a:lnTo>
                    <a:pt x="5" y="22"/>
                  </a:lnTo>
                  <a:lnTo>
                    <a:pt x="5" y="27"/>
                  </a:lnTo>
                  <a:lnTo>
                    <a:pt x="12" y="27"/>
                  </a:lnTo>
                  <a:lnTo>
                    <a:pt x="12" y="22"/>
                  </a:lnTo>
                  <a:close/>
                  <a:moveTo>
                    <a:pt x="12" y="11"/>
                  </a:moveTo>
                  <a:lnTo>
                    <a:pt x="5" y="11"/>
                  </a:lnTo>
                  <a:lnTo>
                    <a:pt x="5" y="18"/>
                  </a:lnTo>
                  <a:lnTo>
                    <a:pt x="12" y="18"/>
                  </a:lnTo>
                  <a:lnTo>
                    <a:pt x="12" y="11"/>
                  </a:lnTo>
                  <a:close/>
                  <a:moveTo>
                    <a:pt x="28" y="40"/>
                  </a:moveTo>
                  <a:lnTo>
                    <a:pt x="19" y="40"/>
                  </a:lnTo>
                  <a:lnTo>
                    <a:pt x="19" y="47"/>
                  </a:lnTo>
                  <a:lnTo>
                    <a:pt x="28" y="47"/>
                  </a:lnTo>
                  <a:lnTo>
                    <a:pt x="28" y="40"/>
                  </a:lnTo>
                  <a:close/>
                  <a:moveTo>
                    <a:pt x="28" y="31"/>
                  </a:moveTo>
                  <a:lnTo>
                    <a:pt x="19" y="31"/>
                  </a:lnTo>
                  <a:lnTo>
                    <a:pt x="19" y="36"/>
                  </a:lnTo>
                  <a:lnTo>
                    <a:pt x="28" y="36"/>
                  </a:lnTo>
                  <a:lnTo>
                    <a:pt x="28" y="31"/>
                  </a:lnTo>
                  <a:close/>
                  <a:moveTo>
                    <a:pt x="28" y="22"/>
                  </a:moveTo>
                  <a:lnTo>
                    <a:pt x="19" y="22"/>
                  </a:lnTo>
                  <a:lnTo>
                    <a:pt x="19" y="27"/>
                  </a:lnTo>
                  <a:lnTo>
                    <a:pt x="28" y="27"/>
                  </a:lnTo>
                  <a:lnTo>
                    <a:pt x="28" y="22"/>
                  </a:lnTo>
                  <a:close/>
                  <a:moveTo>
                    <a:pt x="28" y="11"/>
                  </a:moveTo>
                  <a:lnTo>
                    <a:pt x="19" y="11"/>
                  </a:lnTo>
                  <a:lnTo>
                    <a:pt x="19" y="18"/>
                  </a:lnTo>
                  <a:lnTo>
                    <a:pt x="28" y="18"/>
                  </a:lnTo>
                  <a:lnTo>
                    <a:pt x="28" y="11"/>
                  </a:lnTo>
                  <a:close/>
                  <a:moveTo>
                    <a:pt x="63" y="18"/>
                  </a:moveTo>
                  <a:lnTo>
                    <a:pt x="40" y="18"/>
                  </a:lnTo>
                  <a:lnTo>
                    <a:pt x="40" y="23"/>
                  </a:lnTo>
                  <a:lnTo>
                    <a:pt x="63" y="23"/>
                  </a:lnTo>
                  <a:lnTo>
                    <a:pt x="63" y="18"/>
                  </a:lnTo>
                  <a:close/>
                  <a:moveTo>
                    <a:pt x="67" y="25"/>
                  </a:moveTo>
                  <a:lnTo>
                    <a:pt x="67" y="68"/>
                  </a:lnTo>
                  <a:lnTo>
                    <a:pt x="47" y="68"/>
                  </a:lnTo>
                  <a:lnTo>
                    <a:pt x="47" y="56"/>
                  </a:lnTo>
                  <a:lnTo>
                    <a:pt x="40" y="56"/>
                  </a:lnTo>
                  <a:lnTo>
                    <a:pt x="40" y="68"/>
                  </a:lnTo>
                  <a:lnTo>
                    <a:pt x="35" y="68"/>
                  </a:lnTo>
                  <a:lnTo>
                    <a:pt x="35" y="25"/>
                  </a:lnTo>
                  <a:lnTo>
                    <a:pt x="67" y="25"/>
                  </a:lnTo>
                  <a:close/>
                  <a:moveTo>
                    <a:pt x="49" y="40"/>
                  </a:moveTo>
                  <a:lnTo>
                    <a:pt x="40" y="40"/>
                  </a:lnTo>
                  <a:lnTo>
                    <a:pt x="40" y="47"/>
                  </a:lnTo>
                  <a:lnTo>
                    <a:pt x="49" y="47"/>
                  </a:lnTo>
                  <a:lnTo>
                    <a:pt x="49" y="40"/>
                  </a:lnTo>
                  <a:close/>
                  <a:moveTo>
                    <a:pt x="49" y="31"/>
                  </a:moveTo>
                  <a:lnTo>
                    <a:pt x="40" y="31"/>
                  </a:lnTo>
                  <a:lnTo>
                    <a:pt x="40" y="36"/>
                  </a:lnTo>
                  <a:lnTo>
                    <a:pt x="49" y="36"/>
                  </a:lnTo>
                  <a:lnTo>
                    <a:pt x="49" y="31"/>
                  </a:lnTo>
                  <a:close/>
                  <a:moveTo>
                    <a:pt x="63" y="40"/>
                  </a:moveTo>
                  <a:lnTo>
                    <a:pt x="54" y="40"/>
                  </a:lnTo>
                  <a:lnTo>
                    <a:pt x="54" y="47"/>
                  </a:lnTo>
                  <a:lnTo>
                    <a:pt x="63" y="47"/>
                  </a:lnTo>
                  <a:lnTo>
                    <a:pt x="63" y="40"/>
                  </a:lnTo>
                  <a:close/>
                  <a:moveTo>
                    <a:pt x="63" y="31"/>
                  </a:moveTo>
                  <a:lnTo>
                    <a:pt x="54" y="31"/>
                  </a:lnTo>
                  <a:lnTo>
                    <a:pt x="54" y="36"/>
                  </a:lnTo>
                  <a:lnTo>
                    <a:pt x="63" y="36"/>
                  </a:lnTo>
                  <a:lnTo>
                    <a:pt x="63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07" name="Freeform 19"/>
            <p:cNvSpPr/>
            <p:nvPr/>
          </p:nvSpPr>
          <p:spPr bwMode="auto">
            <a:xfrm>
              <a:off x="4802" y="2859"/>
              <a:ext cx="103" cy="39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22"/>
                </a:cxn>
                <a:cxn ang="0">
                  <a:pos x="55" y="22"/>
                </a:cxn>
                <a:cxn ang="0">
                  <a:pos x="55" y="18"/>
                </a:cxn>
                <a:cxn ang="0">
                  <a:pos x="30" y="3"/>
                </a:cxn>
                <a:cxn ang="0">
                  <a:pos x="4" y="18"/>
                </a:cxn>
                <a:cxn ang="0">
                  <a:pos x="5" y="22"/>
                </a:cxn>
                <a:cxn ang="0">
                  <a:pos x="0" y="22"/>
                </a:cxn>
                <a:cxn ang="0">
                  <a:pos x="0" y="0"/>
                </a:cxn>
                <a:cxn ang="0">
                  <a:pos x="58" y="0"/>
                </a:cxn>
              </a:cxnLst>
              <a:rect l="0" t="0" r="r" b="b"/>
              <a:pathLst>
                <a:path w="58" h="22">
                  <a:moveTo>
                    <a:pt x="58" y="0"/>
                  </a:moveTo>
                  <a:cubicBezTo>
                    <a:pt x="58" y="22"/>
                    <a:pt x="58" y="22"/>
                    <a:pt x="58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0"/>
                    <a:pt x="55" y="19"/>
                    <a:pt x="55" y="18"/>
                  </a:cubicBezTo>
                  <a:cubicBezTo>
                    <a:pt x="55" y="10"/>
                    <a:pt x="44" y="3"/>
                    <a:pt x="30" y="3"/>
                  </a:cubicBezTo>
                  <a:cubicBezTo>
                    <a:pt x="16" y="3"/>
                    <a:pt x="4" y="10"/>
                    <a:pt x="4" y="18"/>
                  </a:cubicBezTo>
                  <a:cubicBezTo>
                    <a:pt x="4" y="20"/>
                    <a:pt x="4" y="20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</p:grpSp>
      <p:grpSp>
        <p:nvGrpSpPr>
          <p:cNvPr id="308" name="Group 4"/>
          <p:cNvGrpSpPr>
            <a:grpSpLocks noChangeAspect="1"/>
          </p:cNvGrpSpPr>
          <p:nvPr/>
        </p:nvGrpSpPr>
        <p:grpSpPr bwMode="auto">
          <a:xfrm>
            <a:off x="2641600" y="5980664"/>
            <a:ext cx="2336800" cy="439215"/>
            <a:chOff x="4057" y="2625"/>
            <a:chExt cx="1269" cy="273"/>
          </a:xfrm>
          <a:solidFill>
            <a:schemeClr val="bg1">
              <a:lumMod val="75000"/>
            </a:schemeClr>
          </a:solidFill>
        </p:grpSpPr>
        <p:sp>
          <p:nvSpPr>
            <p:cNvPr id="309" name="Freeform 6"/>
            <p:cNvSpPr>
              <a:spLocks noEditPoints="1"/>
            </p:cNvSpPr>
            <p:nvPr/>
          </p:nvSpPr>
          <p:spPr bwMode="auto">
            <a:xfrm>
              <a:off x="4289" y="2659"/>
              <a:ext cx="235" cy="232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142" y="18"/>
                </a:cxn>
                <a:cxn ang="0">
                  <a:pos x="235" y="25"/>
                </a:cxn>
                <a:cxn ang="0">
                  <a:pos x="221" y="232"/>
                </a:cxn>
                <a:cxn ang="0">
                  <a:pos x="193" y="189"/>
                </a:cxn>
                <a:cxn ang="0">
                  <a:pos x="126" y="232"/>
                </a:cxn>
                <a:cxn ang="0">
                  <a:pos x="235" y="25"/>
                </a:cxn>
                <a:cxn ang="0">
                  <a:pos x="221" y="157"/>
                </a:cxn>
                <a:cxn ang="0">
                  <a:pos x="191" y="136"/>
                </a:cxn>
                <a:cxn ang="0">
                  <a:pos x="191" y="125"/>
                </a:cxn>
                <a:cxn ang="0">
                  <a:pos x="221" y="103"/>
                </a:cxn>
                <a:cxn ang="0">
                  <a:pos x="191" y="125"/>
                </a:cxn>
                <a:cxn ang="0">
                  <a:pos x="221" y="91"/>
                </a:cxn>
                <a:cxn ang="0">
                  <a:pos x="191" y="69"/>
                </a:cxn>
                <a:cxn ang="0">
                  <a:pos x="191" y="59"/>
                </a:cxn>
                <a:cxn ang="0">
                  <a:pos x="221" y="37"/>
                </a:cxn>
                <a:cxn ang="0">
                  <a:pos x="191" y="59"/>
                </a:cxn>
                <a:cxn ang="0">
                  <a:pos x="170" y="157"/>
                </a:cxn>
                <a:cxn ang="0">
                  <a:pos x="140" y="136"/>
                </a:cxn>
                <a:cxn ang="0">
                  <a:pos x="140" y="125"/>
                </a:cxn>
                <a:cxn ang="0">
                  <a:pos x="170" y="103"/>
                </a:cxn>
                <a:cxn ang="0">
                  <a:pos x="140" y="125"/>
                </a:cxn>
                <a:cxn ang="0">
                  <a:pos x="170" y="91"/>
                </a:cxn>
                <a:cxn ang="0">
                  <a:pos x="140" y="69"/>
                </a:cxn>
                <a:cxn ang="0">
                  <a:pos x="140" y="59"/>
                </a:cxn>
                <a:cxn ang="0">
                  <a:pos x="170" y="37"/>
                </a:cxn>
                <a:cxn ang="0">
                  <a:pos x="140" y="59"/>
                </a:cxn>
                <a:cxn ang="0">
                  <a:pos x="94" y="80"/>
                </a:cxn>
                <a:cxn ang="0">
                  <a:pos x="16" y="61"/>
                </a:cxn>
                <a:cxn ang="0">
                  <a:pos x="112" y="86"/>
                </a:cxn>
                <a:cxn ang="0">
                  <a:pos x="96" y="232"/>
                </a:cxn>
                <a:cxn ang="0">
                  <a:pos x="69" y="189"/>
                </a:cxn>
                <a:cxn ang="0">
                  <a:pos x="0" y="232"/>
                </a:cxn>
                <a:cxn ang="0">
                  <a:pos x="112" y="86"/>
                </a:cxn>
                <a:cxn ang="0">
                  <a:pos x="96" y="157"/>
                </a:cxn>
                <a:cxn ang="0">
                  <a:pos x="66" y="136"/>
                </a:cxn>
                <a:cxn ang="0">
                  <a:pos x="66" y="125"/>
                </a:cxn>
                <a:cxn ang="0">
                  <a:pos x="96" y="103"/>
                </a:cxn>
                <a:cxn ang="0">
                  <a:pos x="66" y="125"/>
                </a:cxn>
                <a:cxn ang="0">
                  <a:pos x="44" y="157"/>
                </a:cxn>
                <a:cxn ang="0">
                  <a:pos x="16" y="136"/>
                </a:cxn>
                <a:cxn ang="0">
                  <a:pos x="16" y="125"/>
                </a:cxn>
                <a:cxn ang="0">
                  <a:pos x="44" y="103"/>
                </a:cxn>
                <a:cxn ang="0">
                  <a:pos x="16" y="125"/>
                </a:cxn>
              </a:cxnLst>
              <a:rect l="0" t="0" r="r" b="b"/>
              <a:pathLst>
                <a:path w="235" h="232">
                  <a:moveTo>
                    <a:pt x="142" y="0"/>
                  </a:moveTo>
                  <a:lnTo>
                    <a:pt x="220" y="0"/>
                  </a:lnTo>
                  <a:lnTo>
                    <a:pt x="220" y="18"/>
                  </a:lnTo>
                  <a:lnTo>
                    <a:pt x="142" y="18"/>
                  </a:lnTo>
                  <a:lnTo>
                    <a:pt x="142" y="0"/>
                  </a:lnTo>
                  <a:close/>
                  <a:moveTo>
                    <a:pt x="235" y="25"/>
                  </a:moveTo>
                  <a:lnTo>
                    <a:pt x="235" y="232"/>
                  </a:lnTo>
                  <a:lnTo>
                    <a:pt x="221" y="232"/>
                  </a:lnTo>
                  <a:lnTo>
                    <a:pt x="221" y="189"/>
                  </a:lnTo>
                  <a:lnTo>
                    <a:pt x="193" y="189"/>
                  </a:lnTo>
                  <a:lnTo>
                    <a:pt x="193" y="232"/>
                  </a:lnTo>
                  <a:lnTo>
                    <a:pt x="126" y="232"/>
                  </a:lnTo>
                  <a:lnTo>
                    <a:pt x="126" y="25"/>
                  </a:lnTo>
                  <a:lnTo>
                    <a:pt x="235" y="25"/>
                  </a:lnTo>
                  <a:close/>
                  <a:moveTo>
                    <a:pt x="191" y="157"/>
                  </a:moveTo>
                  <a:lnTo>
                    <a:pt x="221" y="157"/>
                  </a:lnTo>
                  <a:lnTo>
                    <a:pt x="221" y="136"/>
                  </a:lnTo>
                  <a:lnTo>
                    <a:pt x="191" y="136"/>
                  </a:lnTo>
                  <a:lnTo>
                    <a:pt x="191" y="157"/>
                  </a:lnTo>
                  <a:close/>
                  <a:moveTo>
                    <a:pt x="191" y="125"/>
                  </a:moveTo>
                  <a:lnTo>
                    <a:pt x="221" y="125"/>
                  </a:lnTo>
                  <a:lnTo>
                    <a:pt x="221" y="103"/>
                  </a:lnTo>
                  <a:lnTo>
                    <a:pt x="191" y="103"/>
                  </a:lnTo>
                  <a:lnTo>
                    <a:pt x="191" y="125"/>
                  </a:lnTo>
                  <a:close/>
                  <a:moveTo>
                    <a:pt x="191" y="91"/>
                  </a:moveTo>
                  <a:lnTo>
                    <a:pt x="221" y="91"/>
                  </a:lnTo>
                  <a:lnTo>
                    <a:pt x="221" y="69"/>
                  </a:lnTo>
                  <a:lnTo>
                    <a:pt x="191" y="69"/>
                  </a:lnTo>
                  <a:lnTo>
                    <a:pt x="191" y="91"/>
                  </a:lnTo>
                  <a:close/>
                  <a:moveTo>
                    <a:pt x="191" y="59"/>
                  </a:moveTo>
                  <a:lnTo>
                    <a:pt x="221" y="59"/>
                  </a:lnTo>
                  <a:lnTo>
                    <a:pt x="221" y="37"/>
                  </a:lnTo>
                  <a:lnTo>
                    <a:pt x="191" y="37"/>
                  </a:lnTo>
                  <a:lnTo>
                    <a:pt x="191" y="59"/>
                  </a:lnTo>
                  <a:close/>
                  <a:moveTo>
                    <a:pt x="140" y="157"/>
                  </a:moveTo>
                  <a:lnTo>
                    <a:pt x="170" y="157"/>
                  </a:lnTo>
                  <a:lnTo>
                    <a:pt x="170" y="136"/>
                  </a:lnTo>
                  <a:lnTo>
                    <a:pt x="140" y="136"/>
                  </a:lnTo>
                  <a:lnTo>
                    <a:pt x="140" y="157"/>
                  </a:lnTo>
                  <a:close/>
                  <a:moveTo>
                    <a:pt x="140" y="125"/>
                  </a:moveTo>
                  <a:lnTo>
                    <a:pt x="170" y="125"/>
                  </a:lnTo>
                  <a:lnTo>
                    <a:pt x="170" y="103"/>
                  </a:lnTo>
                  <a:lnTo>
                    <a:pt x="140" y="103"/>
                  </a:lnTo>
                  <a:lnTo>
                    <a:pt x="140" y="125"/>
                  </a:lnTo>
                  <a:close/>
                  <a:moveTo>
                    <a:pt x="140" y="91"/>
                  </a:moveTo>
                  <a:lnTo>
                    <a:pt x="170" y="91"/>
                  </a:lnTo>
                  <a:lnTo>
                    <a:pt x="170" y="69"/>
                  </a:lnTo>
                  <a:lnTo>
                    <a:pt x="140" y="69"/>
                  </a:lnTo>
                  <a:lnTo>
                    <a:pt x="140" y="91"/>
                  </a:lnTo>
                  <a:close/>
                  <a:moveTo>
                    <a:pt x="140" y="59"/>
                  </a:moveTo>
                  <a:lnTo>
                    <a:pt x="170" y="59"/>
                  </a:lnTo>
                  <a:lnTo>
                    <a:pt x="170" y="37"/>
                  </a:lnTo>
                  <a:lnTo>
                    <a:pt x="140" y="37"/>
                  </a:lnTo>
                  <a:lnTo>
                    <a:pt x="140" y="59"/>
                  </a:lnTo>
                  <a:close/>
                  <a:moveTo>
                    <a:pt x="16" y="80"/>
                  </a:moveTo>
                  <a:lnTo>
                    <a:pt x="94" y="80"/>
                  </a:lnTo>
                  <a:lnTo>
                    <a:pt x="94" y="61"/>
                  </a:lnTo>
                  <a:lnTo>
                    <a:pt x="16" y="61"/>
                  </a:lnTo>
                  <a:lnTo>
                    <a:pt x="16" y="80"/>
                  </a:lnTo>
                  <a:close/>
                  <a:moveTo>
                    <a:pt x="112" y="86"/>
                  </a:moveTo>
                  <a:lnTo>
                    <a:pt x="112" y="232"/>
                  </a:lnTo>
                  <a:lnTo>
                    <a:pt x="96" y="232"/>
                  </a:lnTo>
                  <a:lnTo>
                    <a:pt x="96" y="189"/>
                  </a:lnTo>
                  <a:lnTo>
                    <a:pt x="69" y="189"/>
                  </a:lnTo>
                  <a:lnTo>
                    <a:pt x="69" y="232"/>
                  </a:lnTo>
                  <a:lnTo>
                    <a:pt x="0" y="232"/>
                  </a:lnTo>
                  <a:lnTo>
                    <a:pt x="0" y="86"/>
                  </a:lnTo>
                  <a:lnTo>
                    <a:pt x="112" y="86"/>
                  </a:lnTo>
                  <a:close/>
                  <a:moveTo>
                    <a:pt x="66" y="157"/>
                  </a:moveTo>
                  <a:lnTo>
                    <a:pt x="96" y="157"/>
                  </a:lnTo>
                  <a:lnTo>
                    <a:pt x="96" y="136"/>
                  </a:lnTo>
                  <a:lnTo>
                    <a:pt x="66" y="136"/>
                  </a:lnTo>
                  <a:lnTo>
                    <a:pt x="66" y="157"/>
                  </a:lnTo>
                  <a:close/>
                  <a:moveTo>
                    <a:pt x="66" y="125"/>
                  </a:moveTo>
                  <a:lnTo>
                    <a:pt x="96" y="125"/>
                  </a:lnTo>
                  <a:lnTo>
                    <a:pt x="96" y="103"/>
                  </a:lnTo>
                  <a:lnTo>
                    <a:pt x="66" y="103"/>
                  </a:lnTo>
                  <a:lnTo>
                    <a:pt x="66" y="125"/>
                  </a:lnTo>
                  <a:close/>
                  <a:moveTo>
                    <a:pt x="16" y="157"/>
                  </a:moveTo>
                  <a:lnTo>
                    <a:pt x="44" y="157"/>
                  </a:lnTo>
                  <a:lnTo>
                    <a:pt x="44" y="136"/>
                  </a:lnTo>
                  <a:lnTo>
                    <a:pt x="16" y="136"/>
                  </a:lnTo>
                  <a:lnTo>
                    <a:pt x="16" y="157"/>
                  </a:lnTo>
                  <a:close/>
                  <a:moveTo>
                    <a:pt x="16" y="125"/>
                  </a:moveTo>
                  <a:lnTo>
                    <a:pt x="44" y="125"/>
                  </a:lnTo>
                  <a:lnTo>
                    <a:pt x="44" y="103"/>
                  </a:lnTo>
                  <a:lnTo>
                    <a:pt x="16" y="103"/>
                  </a:lnTo>
                  <a:lnTo>
                    <a:pt x="16" y="12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10" name="Freeform 7"/>
            <p:cNvSpPr>
              <a:spLocks noEditPoints="1"/>
            </p:cNvSpPr>
            <p:nvPr/>
          </p:nvSpPr>
          <p:spPr bwMode="auto">
            <a:xfrm>
              <a:off x="4958" y="2625"/>
              <a:ext cx="269" cy="266"/>
            </a:xfrm>
            <a:custGeom>
              <a:avLst/>
              <a:gdLst/>
              <a:ahLst/>
              <a:cxnLst>
                <a:cxn ang="0">
                  <a:pos x="18" y="21"/>
                </a:cxn>
                <a:cxn ang="0">
                  <a:pos x="108" y="0"/>
                </a:cxn>
                <a:cxn ang="0">
                  <a:pos x="126" y="29"/>
                </a:cxn>
                <a:cxn ang="0">
                  <a:pos x="48" y="266"/>
                </a:cxn>
                <a:cxn ang="0">
                  <a:pos x="16" y="216"/>
                </a:cxn>
                <a:cxn ang="0">
                  <a:pos x="0" y="266"/>
                </a:cxn>
                <a:cxn ang="0">
                  <a:pos x="126" y="29"/>
                </a:cxn>
                <a:cxn ang="0">
                  <a:pos x="16" y="155"/>
                </a:cxn>
                <a:cxn ang="0">
                  <a:pos x="51" y="180"/>
                </a:cxn>
                <a:cxn ang="0">
                  <a:pos x="51" y="118"/>
                </a:cxn>
                <a:cxn ang="0">
                  <a:pos x="16" y="143"/>
                </a:cxn>
                <a:cxn ang="0">
                  <a:pos x="51" y="118"/>
                </a:cxn>
                <a:cxn ang="0">
                  <a:pos x="16" y="80"/>
                </a:cxn>
                <a:cxn ang="0">
                  <a:pos x="51" y="105"/>
                </a:cxn>
                <a:cxn ang="0">
                  <a:pos x="51" y="43"/>
                </a:cxn>
                <a:cxn ang="0">
                  <a:pos x="16" y="68"/>
                </a:cxn>
                <a:cxn ang="0">
                  <a:pos x="51" y="43"/>
                </a:cxn>
                <a:cxn ang="0">
                  <a:pos x="74" y="155"/>
                </a:cxn>
                <a:cxn ang="0">
                  <a:pos x="108" y="180"/>
                </a:cxn>
                <a:cxn ang="0">
                  <a:pos x="108" y="118"/>
                </a:cxn>
                <a:cxn ang="0">
                  <a:pos x="74" y="143"/>
                </a:cxn>
                <a:cxn ang="0">
                  <a:pos x="108" y="118"/>
                </a:cxn>
                <a:cxn ang="0">
                  <a:pos x="74" y="80"/>
                </a:cxn>
                <a:cxn ang="0">
                  <a:pos x="108" y="105"/>
                </a:cxn>
                <a:cxn ang="0">
                  <a:pos x="108" y="43"/>
                </a:cxn>
                <a:cxn ang="0">
                  <a:pos x="74" y="68"/>
                </a:cxn>
                <a:cxn ang="0">
                  <a:pos x="108" y="43"/>
                </a:cxn>
                <a:cxn ang="0">
                  <a:pos x="161" y="70"/>
                </a:cxn>
                <a:cxn ang="0">
                  <a:pos x="251" y="91"/>
                </a:cxn>
                <a:cxn ang="0">
                  <a:pos x="269" y="98"/>
                </a:cxn>
                <a:cxn ang="0">
                  <a:pos x="191" y="266"/>
                </a:cxn>
                <a:cxn ang="0">
                  <a:pos x="159" y="216"/>
                </a:cxn>
                <a:cxn ang="0">
                  <a:pos x="143" y="266"/>
                </a:cxn>
                <a:cxn ang="0">
                  <a:pos x="269" y="98"/>
                </a:cxn>
                <a:cxn ang="0">
                  <a:pos x="159" y="155"/>
                </a:cxn>
                <a:cxn ang="0">
                  <a:pos x="195" y="180"/>
                </a:cxn>
                <a:cxn ang="0">
                  <a:pos x="195" y="118"/>
                </a:cxn>
                <a:cxn ang="0">
                  <a:pos x="159" y="143"/>
                </a:cxn>
                <a:cxn ang="0">
                  <a:pos x="195" y="118"/>
                </a:cxn>
                <a:cxn ang="0">
                  <a:pos x="218" y="155"/>
                </a:cxn>
                <a:cxn ang="0">
                  <a:pos x="251" y="180"/>
                </a:cxn>
                <a:cxn ang="0">
                  <a:pos x="251" y="118"/>
                </a:cxn>
                <a:cxn ang="0">
                  <a:pos x="218" y="143"/>
                </a:cxn>
                <a:cxn ang="0">
                  <a:pos x="251" y="118"/>
                </a:cxn>
              </a:cxnLst>
              <a:rect l="0" t="0" r="r" b="b"/>
              <a:pathLst>
                <a:path w="269" h="266">
                  <a:moveTo>
                    <a:pt x="108" y="21"/>
                  </a:moveTo>
                  <a:lnTo>
                    <a:pt x="18" y="21"/>
                  </a:lnTo>
                  <a:lnTo>
                    <a:pt x="18" y="0"/>
                  </a:lnTo>
                  <a:lnTo>
                    <a:pt x="108" y="0"/>
                  </a:lnTo>
                  <a:lnTo>
                    <a:pt x="108" y="21"/>
                  </a:lnTo>
                  <a:close/>
                  <a:moveTo>
                    <a:pt x="126" y="29"/>
                  </a:moveTo>
                  <a:lnTo>
                    <a:pt x="126" y="266"/>
                  </a:lnTo>
                  <a:lnTo>
                    <a:pt x="48" y="266"/>
                  </a:lnTo>
                  <a:lnTo>
                    <a:pt x="48" y="216"/>
                  </a:lnTo>
                  <a:lnTo>
                    <a:pt x="16" y="216"/>
                  </a:lnTo>
                  <a:lnTo>
                    <a:pt x="16" y="266"/>
                  </a:lnTo>
                  <a:lnTo>
                    <a:pt x="0" y="266"/>
                  </a:lnTo>
                  <a:lnTo>
                    <a:pt x="0" y="29"/>
                  </a:lnTo>
                  <a:lnTo>
                    <a:pt x="126" y="29"/>
                  </a:lnTo>
                  <a:close/>
                  <a:moveTo>
                    <a:pt x="51" y="155"/>
                  </a:moveTo>
                  <a:lnTo>
                    <a:pt x="16" y="155"/>
                  </a:lnTo>
                  <a:lnTo>
                    <a:pt x="16" y="180"/>
                  </a:lnTo>
                  <a:lnTo>
                    <a:pt x="51" y="180"/>
                  </a:lnTo>
                  <a:lnTo>
                    <a:pt x="51" y="155"/>
                  </a:lnTo>
                  <a:close/>
                  <a:moveTo>
                    <a:pt x="51" y="118"/>
                  </a:moveTo>
                  <a:lnTo>
                    <a:pt x="16" y="118"/>
                  </a:lnTo>
                  <a:lnTo>
                    <a:pt x="16" y="143"/>
                  </a:lnTo>
                  <a:lnTo>
                    <a:pt x="51" y="143"/>
                  </a:lnTo>
                  <a:lnTo>
                    <a:pt x="51" y="118"/>
                  </a:lnTo>
                  <a:close/>
                  <a:moveTo>
                    <a:pt x="51" y="80"/>
                  </a:moveTo>
                  <a:lnTo>
                    <a:pt x="16" y="80"/>
                  </a:lnTo>
                  <a:lnTo>
                    <a:pt x="16" y="105"/>
                  </a:lnTo>
                  <a:lnTo>
                    <a:pt x="51" y="105"/>
                  </a:lnTo>
                  <a:lnTo>
                    <a:pt x="51" y="80"/>
                  </a:lnTo>
                  <a:close/>
                  <a:moveTo>
                    <a:pt x="51" y="43"/>
                  </a:moveTo>
                  <a:lnTo>
                    <a:pt x="16" y="43"/>
                  </a:lnTo>
                  <a:lnTo>
                    <a:pt x="16" y="68"/>
                  </a:lnTo>
                  <a:lnTo>
                    <a:pt x="51" y="68"/>
                  </a:lnTo>
                  <a:lnTo>
                    <a:pt x="51" y="43"/>
                  </a:lnTo>
                  <a:close/>
                  <a:moveTo>
                    <a:pt x="108" y="155"/>
                  </a:moveTo>
                  <a:lnTo>
                    <a:pt x="74" y="155"/>
                  </a:lnTo>
                  <a:lnTo>
                    <a:pt x="74" y="180"/>
                  </a:lnTo>
                  <a:lnTo>
                    <a:pt x="108" y="180"/>
                  </a:lnTo>
                  <a:lnTo>
                    <a:pt x="108" y="155"/>
                  </a:lnTo>
                  <a:close/>
                  <a:moveTo>
                    <a:pt x="108" y="118"/>
                  </a:moveTo>
                  <a:lnTo>
                    <a:pt x="74" y="118"/>
                  </a:lnTo>
                  <a:lnTo>
                    <a:pt x="74" y="143"/>
                  </a:lnTo>
                  <a:lnTo>
                    <a:pt x="108" y="143"/>
                  </a:lnTo>
                  <a:lnTo>
                    <a:pt x="108" y="118"/>
                  </a:lnTo>
                  <a:close/>
                  <a:moveTo>
                    <a:pt x="108" y="80"/>
                  </a:moveTo>
                  <a:lnTo>
                    <a:pt x="74" y="80"/>
                  </a:lnTo>
                  <a:lnTo>
                    <a:pt x="74" y="105"/>
                  </a:lnTo>
                  <a:lnTo>
                    <a:pt x="108" y="105"/>
                  </a:lnTo>
                  <a:lnTo>
                    <a:pt x="108" y="80"/>
                  </a:lnTo>
                  <a:close/>
                  <a:moveTo>
                    <a:pt x="108" y="43"/>
                  </a:moveTo>
                  <a:lnTo>
                    <a:pt x="74" y="43"/>
                  </a:lnTo>
                  <a:lnTo>
                    <a:pt x="74" y="68"/>
                  </a:lnTo>
                  <a:lnTo>
                    <a:pt x="108" y="68"/>
                  </a:lnTo>
                  <a:lnTo>
                    <a:pt x="108" y="43"/>
                  </a:lnTo>
                  <a:close/>
                  <a:moveTo>
                    <a:pt x="251" y="70"/>
                  </a:moveTo>
                  <a:lnTo>
                    <a:pt x="161" y="70"/>
                  </a:lnTo>
                  <a:lnTo>
                    <a:pt x="161" y="91"/>
                  </a:lnTo>
                  <a:lnTo>
                    <a:pt x="251" y="91"/>
                  </a:lnTo>
                  <a:lnTo>
                    <a:pt x="251" y="70"/>
                  </a:lnTo>
                  <a:close/>
                  <a:moveTo>
                    <a:pt x="269" y="98"/>
                  </a:moveTo>
                  <a:lnTo>
                    <a:pt x="269" y="266"/>
                  </a:lnTo>
                  <a:lnTo>
                    <a:pt x="191" y="266"/>
                  </a:lnTo>
                  <a:lnTo>
                    <a:pt x="191" y="216"/>
                  </a:lnTo>
                  <a:lnTo>
                    <a:pt x="159" y="216"/>
                  </a:lnTo>
                  <a:lnTo>
                    <a:pt x="159" y="266"/>
                  </a:lnTo>
                  <a:lnTo>
                    <a:pt x="143" y="266"/>
                  </a:lnTo>
                  <a:lnTo>
                    <a:pt x="143" y="98"/>
                  </a:lnTo>
                  <a:lnTo>
                    <a:pt x="269" y="98"/>
                  </a:lnTo>
                  <a:close/>
                  <a:moveTo>
                    <a:pt x="195" y="155"/>
                  </a:moveTo>
                  <a:lnTo>
                    <a:pt x="159" y="155"/>
                  </a:lnTo>
                  <a:lnTo>
                    <a:pt x="159" y="180"/>
                  </a:lnTo>
                  <a:lnTo>
                    <a:pt x="195" y="180"/>
                  </a:lnTo>
                  <a:lnTo>
                    <a:pt x="195" y="155"/>
                  </a:lnTo>
                  <a:close/>
                  <a:moveTo>
                    <a:pt x="195" y="118"/>
                  </a:moveTo>
                  <a:lnTo>
                    <a:pt x="159" y="118"/>
                  </a:lnTo>
                  <a:lnTo>
                    <a:pt x="159" y="143"/>
                  </a:lnTo>
                  <a:lnTo>
                    <a:pt x="195" y="143"/>
                  </a:lnTo>
                  <a:lnTo>
                    <a:pt x="195" y="118"/>
                  </a:lnTo>
                  <a:close/>
                  <a:moveTo>
                    <a:pt x="251" y="155"/>
                  </a:moveTo>
                  <a:lnTo>
                    <a:pt x="218" y="155"/>
                  </a:lnTo>
                  <a:lnTo>
                    <a:pt x="218" y="180"/>
                  </a:lnTo>
                  <a:lnTo>
                    <a:pt x="251" y="180"/>
                  </a:lnTo>
                  <a:lnTo>
                    <a:pt x="251" y="155"/>
                  </a:lnTo>
                  <a:close/>
                  <a:moveTo>
                    <a:pt x="251" y="118"/>
                  </a:moveTo>
                  <a:lnTo>
                    <a:pt x="218" y="118"/>
                  </a:lnTo>
                  <a:lnTo>
                    <a:pt x="218" y="143"/>
                  </a:lnTo>
                  <a:lnTo>
                    <a:pt x="251" y="143"/>
                  </a:lnTo>
                  <a:lnTo>
                    <a:pt x="251" y="1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11" name="Freeform 8"/>
            <p:cNvSpPr>
              <a:spLocks noEditPoints="1"/>
            </p:cNvSpPr>
            <p:nvPr/>
          </p:nvSpPr>
          <p:spPr bwMode="auto">
            <a:xfrm>
              <a:off x="4914" y="2821"/>
              <a:ext cx="67" cy="68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1" y="6"/>
                </a:cxn>
                <a:cxn ang="0">
                  <a:pos x="67" y="7"/>
                </a:cxn>
                <a:cxn ang="0">
                  <a:pos x="64" y="68"/>
                </a:cxn>
                <a:cxn ang="0">
                  <a:pos x="55" y="56"/>
                </a:cxn>
                <a:cxn ang="0">
                  <a:pos x="35" y="68"/>
                </a:cxn>
                <a:cxn ang="0">
                  <a:pos x="67" y="7"/>
                </a:cxn>
                <a:cxn ang="0">
                  <a:pos x="64" y="47"/>
                </a:cxn>
                <a:cxn ang="0">
                  <a:pos x="55" y="40"/>
                </a:cxn>
                <a:cxn ang="0">
                  <a:pos x="55" y="36"/>
                </a:cxn>
                <a:cxn ang="0">
                  <a:pos x="64" y="31"/>
                </a:cxn>
                <a:cxn ang="0">
                  <a:pos x="55" y="36"/>
                </a:cxn>
                <a:cxn ang="0">
                  <a:pos x="64" y="27"/>
                </a:cxn>
                <a:cxn ang="0">
                  <a:pos x="55" y="22"/>
                </a:cxn>
                <a:cxn ang="0">
                  <a:pos x="55" y="18"/>
                </a:cxn>
                <a:cxn ang="0">
                  <a:pos x="64" y="11"/>
                </a:cxn>
                <a:cxn ang="0">
                  <a:pos x="55" y="18"/>
                </a:cxn>
                <a:cxn ang="0">
                  <a:pos x="49" y="47"/>
                </a:cxn>
                <a:cxn ang="0">
                  <a:pos x="41" y="40"/>
                </a:cxn>
                <a:cxn ang="0">
                  <a:pos x="41" y="36"/>
                </a:cxn>
                <a:cxn ang="0">
                  <a:pos x="49" y="31"/>
                </a:cxn>
                <a:cxn ang="0">
                  <a:pos x="41" y="36"/>
                </a:cxn>
                <a:cxn ang="0">
                  <a:pos x="49" y="27"/>
                </a:cxn>
                <a:cxn ang="0">
                  <a:pos x="41" y="22"/>
                </a:cxn>
                <a:cxn ang="0">
                  <a:pos x="41" y="18"/>
                </a:cxn>
                <a:cxn ang="0">
                  <a:pos x="49" y="11"/>
                </a:cxn>
                <a:cxn ang="0">
                  <a:pos x="41" y="18"/>
                </a:cxn>
                <a:cxn ang="0">
                  <a:pos x="26" y="23"/>
                </a:cxn>
                <a:cxn ang="0">
                  <a:pos x="5" y="18"/>
                </a:cxn>
                <a:cxn ang="0">
                  <a:pos x="32" y="25"/>
                </a:cxn>
                <a:cxn ang="0">
                  <a:pos x="26" y="68"/>
                </a:cxn>
                <a:cxn ang="0">
                  <a:pos x="19" y="56"/>
                </a:cxn>
                <a:cxn ang="0">
                  <a:pos x="0" y="68"/>
                </a:cxn>
                <a:cxn ang="0">
                  <a:pos x="32" y="25"/>
                </a:cxn>
                <a:cxn ang="0">
                  <a:pos x="26" y="47"/>
                </a:cxn>
                <a:cxn ang="0">
                  <a:pos x="19" y="40"/>
                </a:cxn>
                <a:cxn ang="0">
                  <a:pos x="19" y="36"/>
                </a:cxn>
                <a:cxn ang="0">
                  <a:pos x="26" y="31"/>
                </a:cxn>
                <a:cxn ang="0">
                  <a:pos x="19" y="36"/>
                </a:cxn>
                <a:cxn ang="0">
                  <a:pos x="12" y="47"/>
                </a:cxn>
                <a:cxn ang="0">
                  <a:pos x="3" y="40"/>
                </a:cxn>
                <a:cxn ang="0">
                  <a:pos x="3" y="36"/>
                </a:cxn>
                <a:cxn ang="0">
                  <a:pos x="12" y="31"/>
                </a:cxn>
                <a:cxn ang="0">
                  <a:pos x="3" y="36"/>
                </a:cxn>
              </a:cxnLst>
              <a:rect l="0" t="0" r="r" b="b"/>
              <a:pathLst>
                <a:path w="67" h="68">
                  <a:moveTo>
                    <a:pt x="41" y="0"/>
                  </a:moveTo>
                  <a:lnTo>
                    <a:pt x="64" y="0"/>
                  </a:lnTo>
                  <a:lnTo>
                    <a:pt x="64" y="6"/>
                  </a:lnTo>
                  <a:lnTo>
                    <a:pt x="41" y="6"/>
                  </a:lnTo>
                  <a:lnTo>
                    <a:pt x="41" y="0"/>
                  </a:lnTo>
                  <a:close/>
                  <a:moveTo>
                    <a:pt x="67" y="7"/>
                  </a:moveTo>
                  <a:lnTo>
                    <a:pt x="67" y="68"/>
                  </a:lnTo>
                  <a:lnTo>
                    <a:pt x="64" y="68"/>
                  </a:lnTo>
                  <a:lnTo>
                    <a:pt x="64" y="56"/>
                  </a:lnTo>
                  <a:lnTo>
                    <a:pt x="55" y="56"/>
                  </a:lnTo>
                  <a:lnTo>
                    <a:pt x="55" y="68"/>
                  </a:lnTo>
                  <a:lnTo>
                    <a:pt x="35" y="68"/>
                  </a:lnTo>
                  <a:lnTo>
                    <a:pt x="35" y="7"/>
                  </a:lnTo>
                  <a:lnTo>
                    <a:pt x="67" y="7"/>
                  </a:lnTo>
                  <a:close/>
                  <a:moveTo>
                    <a:pt x="55" y="47"/>
                  </a:moveTo>
                  <a:lnTo>
                    <a:pt x="64" y="47"/>
                  </a:lnTo>
                  <a:lnTo>
                    <a:pt x="64" y="40"/>
                  </a:lnTo>
                  <a:lnTo>
                    <a:pt x="55" y="40"/>
                  </a:lnTo>
                  <a:lnTo>
                    <a:pt x="55" y="47"/>
                  </a:lnTo>
                  <a:close/>
                  <a:moveTo>
                    <a:pt x="55" y="36"/>
                  </a:moveTo>
                  <a:lnTo>
                    <a:pt x="64" y="36"/>
                  </a:lnTo>
                  <a:lnTo>
                    <a:pt x="64" y="31"/>
                  </a:lnTo>
                  <a:lnTo>
                    <a:pt x="55" y="31"/>
                  </a:lnTo>
                  <a:lnTo>
                    <a:pt x="55" y="36"/>
                  </a:lnTo>
                  <a:close/>
                  <a:moveTo>
                    <a:pt x="55" y="27"/>
                  </a:moveTo>
                  <a:lnTo>
                    <a:pt x="64" y="27"/>
                  </a:lnTo>
                  <a:lnTo>
                    <a:pt x="64" y="22"/>
                  </a:lnTo>
                  <a:lnTo>
                    <a:pt x="55" y="22"/>
                  </a:lnTo>
                  <a:lnTo>
                    <a:pt x="55" y="27"/>
                  </a:lnTo>
                  <a:close/>
                  <a:moveTo>
                    <a:pt x="55" y="18"/>
                  </a:moveTo>
                  <a:lnTo>
                    <a:pt x="64" y="18"/>
                  </a:lnTo>
                  <a:lnTo>
                    <a:pt x="64" y="11"/>
                  </a:lnTo>
                  <a:lnTo>
                    <a:pt x="55" y="11"/>
                  </a:lnTo>
                  <a:lnTo>
                    <a:pt x="55" y="18"/>
                  </a:lnTo>
                  <a:close/>
                  <a:moveTo>
                    <a:pt x="41" y="47"/>
                  </a:moveTo>
                  <a:lnTo>
                    <a:pt x="49" y="47"/>
                  </a:lnTo>
                  <a:lnTo>
                    <a:pt x="49" y="40"/>
                  </a:lnTo>
                  <a:lnTo>
                    <a:pt x="41" y="40"/>
                  </a:lnTo>
                  <a:lnTo>
                    <a:pt x="41" y="47"/>
                  </a:lnTo>
                  <a:close/>
                  <a:moveTo>
                    <a:pt x="41" y="36"/>
                  </a:moveTo>
                  <a:lnTo>
                    <a:pt x="49" y="36"/>
                  </a:lnTo>
                  <a:lnTo>
                    <a:pt x="49" y="31"/>
                  </a:lnTo>
                  <a:lnTo>
                    <a:pt x="41" y="31"/>
                  </a:lnTo>
                  <a:lnTo>
                    <a:pt x="41" y="36"/>
                  </a:lnTo>
                  <a:close/>
                  <a:moveTo>
                    <a:pt x="41" y="27"/>
                  </a:moveTo>
                  <a:lnTo>
                    <a:pt x="49" y="27"/>
                  </a:lnTo>
                  <a:lnTo>
                    <a:pt x="49" y="22"/>
                  </a:lnTo>
                  <a:lnTo>
                    <a:pt x="41" y="22"/>
                  </a:lnTo>
                  <a:lnTo>
                    <a:pt x="41" y="27"/>
                  </a:lnTo>
                  <a:close/>
                  <a:moveTo>
                    <a:pt x="41" y="18"/>
                  </a:moveTo>
                  <a:lnTo>
                    <a:pt x="49" y="18"/>
                  </a:lnTo>
                  <a:lnTo>
                    <a:pt x="49" y="11"/>
                  </a:lnTo>
                  <a:lnTo>
                    <a:pt x="41" y="11"/>
                  </a:lnTo>
                  <a:lnTo>
                    <a:pt x="41" y="18"/>
                  </a:lnTo>
                  <a:close/>
                  <a:moveTo>
                    <a:pt x="5" y="23"/>
                  </a:moveTo>
                  <a:lnTo>
                    <a:pt x="26" y="23"/>
                  </a:lnTo>
                  <a:lnTo>
                    <a:pt x="26" y="18"/>
                  </a:lnTo>
                  <a:lnTo>
                    <a:pt x="5" y="18"/>
                  </a:lnTo>
                  <a:lnTo>
                    <a:pt x="5" y="23"/>
                  </a:lnTo>
                  <a:close/>
                  <a:moveTo>
                    <a:pt x="32" y="25"/>
                  </a:moveTo>
                  <a:lnTo>
                    <a:pt x="32" y="68"/>
                  </a:lnTo>
                  <a:lnTo>
                    <a:pt x="26" y="68"/>
                  </a:lnTo>
                  <a:lnTo>
                    <a:pt x="26" y="56"/>
                  </a:lnTo>
                  <a:lnTo>
                    <a:pt x="19" y="56"/>
                  </a:lnTo>
                  <a:lnTo>
                    <a:pt x="19" y="68"/>
                  </a:lnTo>
                  <a:lnTo>
                    <a:pt x="0" y="68"/>
                  </a:lnTo>
                  <a:lnTo>
                    <a:pt x="0" y="25"/>
                  </a:lnTo>
                  <a:lnTo>
                    <a:pt x="32" y="25"/>
                  </a:lnTo>
                  <a:close/>
                  <a:moveTo>
                    <a:pt x="19" y="47"/>
                  </a:moveTo>
                  <a:lnTo>
                    <a:pt x="26" y="47"/>
                  </a:lnTo>
                  <a:lnTo>
                    <a:pt x="26" y="40"/>
                  </a:lnTo>
                  <a:lnTo>
                    <a:pt x="19" y="40"/>
                  </a:lnTo>
                  <a:lnTo>
                    <a:pt x="19" y="47"/>
                  </a:lnTo>
                  <a:close/>
                  <a:moveTo>
                    <a:pt x="19" y="36"/>
                  </a:moveTo>
                  <a:lnTo>
                    <a:pt x="26" y="36"/>
                  </a:lnTo>
                  <a:lnTo>
                    <a:pt x="26" y="31"/>
                  </a:lnTo>
                  <a:lnTo>
                    <a:pt x="19" y="31"/>
                  </a:lnTo>
                  <a:lnTo>
                    <a:pt x="19" y="36"/>
                  </a:lnTo>
                  <a:close/>
                  <a:moveTo>
                    <a:pt x="3" y="47"/>
                  </a:moveTo>
                  <a:lnTo>
                    <a:pt x="12" y="47"/>
                  </a:lnTo>
                  <a:lnTo>
                    <a:pt x="12" y="40"/>
                  </a:lnTo>
                  <a:lnTo>
                    <a:pt x="3" y="40"/>
                  </a:lnTo>
                  <a:lnTo>
                    <a:pt x="3" y="47"/>
                  </a:lnTo>
                  <a:close/>
                  <a:moveTo>
                    <a:pt x="3" y="36"/>
                  </a:moveTo>
                  <a:lnTo>
                    <a:pt x="12" y="36"/>
                  </a:lnTo>
                  <a:lnTo>
                    <a:pt x="12" y="31"/>
                  </a:lnTo>
                  <a:lnTo>
                    <a:pt x="3" y="31"/>
                  </a:lnTo>
                  <a:lnTo>
                    <a:pt x="3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12" name="Freeform 9"/>
            <p:cNvSpPr>
              <a:spLocks noEditPoints="1"/>
            </p:cNvSpPr>
            <p:nvPr/>
          </p:nvSpPr>
          <p:spPr bwMode="auto">
            <a:xfrm>
              <a:off x="4995" y="2746"/>
              <a:ext cx="142" cy="143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85" y="13"/>
                </a:cxn>
                <a:cxn ang="0">
                  <a:pos x="142" y="16"/>
                </a:cxn>
                <a:cxn ang="0">
                  <a:pos x="133" y="143"/>
                </a:cxn>
                <a:cxn ang="0">
                  <a:pos x="117" y="116"/>
                </a:cxn>
                <a:cxn ang="0">
                  <a:pos x="75" y="143"/>
                </a:cxn>
                <a:cxn ang="0">
                  <a:pos x="142" y="16"/>
                </a:cxn>
                <a:cxn ang="0">
                  <a:pos x="133" y="97"/>
                </a:cxn>
                <a:cxn ang="0">
                  <a:pos x="115" y="84"/>
                </a:cxn>
                <a:cxn ang="0">
                  <a:pos x="115" y="77"/>
                </a:cxn>
                <a:cxn ang="0">
                  <a:pos x="133" y="65"/>
                </a:cxn>
                <a:cxn ang="0">
                  <a:pos x="115" y="77"/>
                </a:cxn>
                <a:cxn ang="0">
                  <a:pos x="133" y="57"/>
                </a:cxn>
                <a:cxn ang="0">
                  <a:pos x="115" y="43"/>
                </a:cxn>
                <a:cxn ang="0">
                  <a:pos x="115" y="36"/>
                </a:cxn>
                <a:cxn ang="0">
                  <a:pos x="133" y="24"/>
                </a:cxn>
                <a:cxn ang="0">
                  <a:pos x="115" y="36"/>
                </a:cxn>
                <a:cxn ang="0">
                  <a:pos x="103" y="97"/>
                </a:cxn>
                <a:cxn ang="0">
                  <a:pos x="85" y="84"/>
                </a:cxn>
                <a:cxn ang="0">
                  <a:pos x="85" y="77"/>
                </a:cxn>
                <a:cxn ang="0">
                  <a:pos x="103" y="65"/>
                </a:cxn>
                <a:cxn ang="0">
                  <a:pos x="85" y="77"/>
                </a:cxn>
                <a:cxn ang="0">
                  <a:pos x="103" y="57"/>
                </a:cxn>
                <a:cxn ang="0">
                  <a:pos x="85" y="43"/>
                </a:cxn>
                <a:cxn ang="0">
                  <a:pos x="85" y="36"/>
                </a:cxn>
                <a:cxn ang="0">
                  <a:pos x="103" y="24"/>
                </a:cxn>
                <a:cxn ang="0">
                  <a:pos x="85" y="36"/>
                </a:cxn>
                <a:cxn ang="0">
                  <a:pos x="57" y="50"/>
                </a:cxn>
                <a:cxn ang="0">
                  <a:pos x="9" y="38"/>
                </a:cxn>
                <a:cxn ang="0">
                  <a:pos x="66" y="54"/>
                </a:cxn>
                <a:cxn ang="0">
                  <a:pos x="57" y="143"/>
                </a:cxn>
                <a:cxn ang="0">
                  <a:pos x="41" y="116"/>
                </a:cxn>
                <a:cxn ang="0">
                  <a:pos x="0" y="143"/>
                </a:cxn>
                <a:cxn ang="0">
                  <a:pos x="66" y="54"/>
                </a:cxn>
                <a:cxn ang="0">
                  <a:pos x="57" y="97"/>
                </a:cxn>
                <a:cxn ang="0">
                  <a:pos x="39" y="84"/>
                </a:cxn>
                <a:cxn ang="0">
                  <a:pos x="39" y="77"/>
                </a:cxn>
                <a:cxn ang="0">
                  <a:pos x="57" y="65"/>
                </a:cxn>
                <a:cxn ang="0">
                  <a:pos x="39" y="77"/>
                </a:cxn>
                <a:cxn ang="0">
                  <a:pos x="27" y="97"/>
                </a:cxn>
                <a:cxn ang="0">
                  <a:pos x="9" y="84"/>
                </a:cxn>
                <a:cxn ang="0">
                  <a:pos x="9" y="77"/>
                </a:cxn>
                <a:cxn ang="0">
                  <a:pos x="27" y="65"/>
                </a:cxn>
                <a:cxn ang="0">
                  <a:pos x="9" y="77"/>
                </a:cxn>
              </a:cxnLst>
              <a:rect l="0" t="0" r="r" b="b"/>
              <a:pathLst>
                <a:path w="142" h="143">
                  <a:moveTo>
                    <a:pt x="85" y="0"/>
                  </a:moveTo>
                  <a:lnTo>
                    <a:pt x="133" y="0"/>
                  </a:lnTo>
                  <a:lnTo>
                    <a:pt x="133" y="13"/>
                  </a:lnTo>
                  <a:lnTo>
                    <a:pt x="85" y="13"/>
                  </a:lnTo>
                  <a:lnTo>
                    <a:pt x="85" y="0"/>
                  </a:lnTo>
                  <a:close/>
                  <a:moveTo>
                    <a:pt x="142" y="16"/>
                  </a:moveTo>
                  <a:lnTo>
                    <a:pt x="142" y="143"/>
                  </a:lnTo>
                  <a:lnTo>
                    <a:pt x="133" y="143"/>
                  </a:lnTo>
                  <a:lnTo>
                    <a:pt x="133" y="116"/>
                  </a:lnTo>
                  <a:lnTo>
                    <a:pt x="117" y="116"/>
                  </a:lnTo>
                  <a:lnTo>
                    <a:pt x="117" y="143"/>
                  </a:lnTo>
                  <a:lnTo>
                    <a:pt x="75" y="143"/>
                  </a:lnTo>
                  <a:lnTo>
                    <a:pt x="75" y="16"/>
                  </a:lnTo>
                  <a:lnTo>
                    <a:pt x="142" y="16"/>
                  </a:lnTo>
                  <a:close/>
                  <a:moveTo>
                    <a:pt x="115" y="97"/>
                  </a:moveTo>
                  <a:lnTo>
                    <a:pt x="133" y="97"/>
                  </a:lnTo>
                  <a:lnTo>
                    <a:pt x="133" y="84"/>
                  </a:lnTo>
                  <a:lnTo>
                    <a:pt x="115" y="84"/>
                  </a:lnTo>
                  <a:lnTo>
                    <a:pt x="115" y="97"/>
                  </a:lnTo>
                  <a:close/>
                  <a:moveTo>
                    <a:pt x="115" y="77"/>
                  </a:moveTo>
                  <a:lnTo>
                    <a:pt x="133" y="77"/>
                  </a:lnTo>
                  <a:lnTo>
                    <a:pt x="133" y="65"/>
                  </a:lnTo>
                  <a:lnTo>
                    <a:pt x="115" y="65"/>
                  </a:lnTo>
                  <a:lnTo>
                    <a:pt x="115" y="77"/>
                  </a:lnTo>
                  <a:close/>
                  <a:moveTo>
                    <a:pt x="115" y="57"/>
                  </a:moveTo>
                  <a:lnTo>
                    <a:pt x="133" y="57"/>
                  </a:lnTo>
                  <a:lnTo>
                    <a:pt x="133" y="43"/>
                  </a:lnTo>
                  <a:lnTo>
                    <a:pt x="115" y="43"/>
                  </a:lnTo>
                  <a:lnTo>
                    <a:pt x="115" y="57"/>
                  </a:lnTo>
                  <a:close/>
                  <a:moveTo>
                    <a:pt x="115" y="36"/>
                  </a:moveTo>
                  <a:lnTo>
                    <a:pt x="133" y="36"/>
                  </a:lnTo>
                  <a:lnTo>
                    <a:pt x="133" y="24"/>
                  </a:lnTo>
                  <a:lnTo>
                    <a:pt x="115" y="24"/>
                  </a:lnTo>
                  <a:lnTo>
                    <a:pt x="115" y="36"/>
                  </a:lnTo>
                  <a:close/>
                  <a:moveTo>
                    <a:pt x="85" y="97"/>
                  </a:moveTo>
                  <a:lnTo>
                    <a:pt x="103" y="97"/>
                  </a:lnTo>
                  <a:lnTo>
                    <a:pt x="103" y="84"/>
                  </a:lnTo>
                  <a:lnTo>
                    <a:pt x="85" y="84"/>
                  </a:lnTo>
                  <a:lnTo>
                    <a:pt x="85" y="97"/>
                  </a:lnTo>
                  <a:close/>
                  <a:moveTo>
                    <a:pt x="85" y="77"/>
                  </a:moveTo>
                  <a:lnTo>
                    <a:pt x="103" y="77"/>
                  </a:lnTo>
                  <a:lnTo>
                    <a:pt x="103" y="65"/>
                  </a:lnTo>
                  <a:lnTo>
                    <a:pt x="85" y="65"/>
                  </a:lnTo>
                  <a:lnTo>
                    <a:pt x="85" y="77"/>
                  </a:lnTo>
                  <a:close/>
                  <a:moveTo>
                    <a:pt x="85" y="57"/>
                  </a:moveTo>
                  <a:lnTo>
                    <a:pt x="103" y="57"/>
                  </a:lnTo>
                  <a:lnTo>
                    <a:pt x="103" y="43"/>
                  </a:lnTo>
                  <a:lnTo>
                    <a:pt x="85" y="43"/>
                  </a:lnTo>
                  <a:lnTo>
                    <a:pt x="85" y="57"/>
                  </a:lnTo>
                  <a:close/>
                  <a:moveTo>
                    <a:pt x="85" y="36"/>
                  </a:moveTo>
                  <a:lnTo>
                    <a:pt x="103" y="36"/>
                  </a:lnTo>
                  <a:lnTo>
                    <a:pt x="103" y="24"/>
                  </a:lnTo>
                  <a:lnTo>
                    <a:pt x="85" y="24"/>
                  </a:lnTo>
                  <a:lnTo>
                    <a:pt x="85" y="36"/>
                  </a:lnTo>
                  <a:close/>
                  <a:moveTo>
                    <a:pt x="9" y="50"/>
                  </a:moveTo>
                  <a:lnTo>
                    <a:pt x="57" y="50"/>
                  </a:lnTo>
                  <a:lnTo>
                    <a:pt x="57" y="38"/>
                  </a:lnTo>
                  <a:lnTo>
                    <a:pt x="9" y="38"/>
                  </a:lnTo>
                  <a:lnTo>
                    <a:pt x="9" y="50"/>
                  </a:lnTo>
                  <a:close/>
                  <a:moveTo>
                    <a:pt x="66" y="54"/>
                  </a:moveTo>
                  <a:lnTo>
                    <a:pt x="66" y="143"/>
                  </a:lnTo>
                  <a:lnTo>
                    <a:pt x="57" y="143"/>
                  </a:lnTo>
                  <a:lnTo>
                    <a:pt x="57" y="116"/>
                  </a:lnTo>
                  <a:lnTo>
                    <a:pt x="41" y="116"/>
                  </a:lnTo>
                  <a:lnTo>
                    <a:pt x="41" y="143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66" y="54"/>
                  </a:lnTo>
                  <a:close/>
                  <a:moveTo>
                    <a:pt x="39" y="97"/>
                  </a:moveTo>
                  <a:lnTo>
                    <a:pt x="57" y="97"/>
                  </a:lnTo>
                  <a:lnTo>
                    <a:pt x="57" y="84"/>
                  </a:lnTo>
                  <a:lnTo>
                    <a:pt x="39" y="84"/>
                  </a:lnTo>
                  <a:lnTo>
                    <a:pt x="39" y="97"/>
                  </a:lnTo>
                  <a:close/>
                  <a:moveTo>
                    <a:pt x="39" y="77"/>
                  </a:moveTo>
                  <a:lnTo>
                    <a:pt x="57" y="77"/>
                  </a:lnTo>
                  <a:lnTo>
                    <a:pt x="57" y="65"/>
                  </a:lnTo>
                  <a:lnTo>
                    <a:pt x="39" y="65"/>
                  </a:lnTo>
                  <a:lnTo>
                    <a:pt x="39" y="77"/>
                  </a:lnTo>
                  <a:close/>
                  <a:moveTo>
                    <a:pt x="9" y="97"/>
                  </a:moveTo>
                  <a:lnTo>
                    <a:pt x="27" y="97"/>
                  </a:lnTo>
                  <a:lnTo>
                    <a:pt x="27" y="84"/>
                  </a:lnTo>
                  <a:lnTo>
                    <a:pt x="9" y="84"/>
                  </a:lnTo>
                  <a:lnTo>
                    <a:pt x="9" y="97"/>
                  </a:lnTo>
                  <a:close/>
                  <a:moveTo>
                    <a:pt x="9" y="77"/>
                  </a:moveTo>
                  <a:lnTo>
                    <a:pt x="27" y="77"/>
                  </a:lnTo>
                  <a:lnTo>
                    <a:pt x="27" y="65"/>
                  </a:lnTo>
                  <a:lnTo>
                    <a:pt x="9" y="65"/>
                  </a:lnTo>
                  <a:lnTo>
                    <a:pt x="9" y="7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13" name="Freeform 10"/>
            <p:cNvSpPr>
              <a:spLocks noEditPoints="1"/>
            </p:cNvSpPr>
            <p:nvPr/>
          </p:nvSpPr>
          <p:spPr bwMode="auto">
            <a:xfrm>
              <a:off x="5149" y="2787"/>
              <a:ext cx="103" cy="10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2" y="9"/>
                </a:cxn>
                <a:cxn ang="0">
                  <a:pos x="103" y="11"/>
                </a:cxn>
                <a:cxn ang="0">
                  <a:pos x="96" y="102"/>
                </a:cxn>
                <a:cxn ang="0">
                  <a:pos x="85" y="82"/>
                </a:cxn>
                <a:cxn ang="0">
                  <a:pos x="55" y="102"/>
                </a:cxn>
                <a:cxn ang="0">
                  <a:pos x="103" y="11"/>
                </a:cxn>
                <a:cxn ang="0">
                  <a:pos x="96" y="70"/>
                </a:cxn>
                <a:cxn ang="0">
                  <a:pos x="83" y="59"/>
                </a:cxn>
                <a:cxn ang="0">
                  <a:pos x="83" y="56"/>
                </a:cxn>
                <a:cxn ang="0">
                  <a:pos x="96" y="45"/>
                </a:cxn>
                <a:cxn ang="0">
                  <a:pos x="83" y="56"/>
                </a:cxn>
                <a:cxn ang="0">
                  <a:pos x="96" y="41"/>
                </a:cxn>
                <a:cxn ang="0">
                  <a:pos x="83" y="31"/>
                </a:cxn>
                <a:cxn ang="0">
                  <a:pos x="83" y="27"/>
                </a:cxn>
                <a:cxn ang="0">
                  <a:pos x="96" y="16"/>
                </a:cxn>
                <a:cxn ang="0">
                  <a:pos x="83" y="27"/>
                </a:cxn>
                <a:cxn ang="0">
                  <a:pos x="75" y="70"/>
                </a:cxn>
                <a:cxn ang="0">
                  <a:pos x="62" y="59"/>
                </a:cxn>
                <a:cxn ang="0">
                  <a:pos x="62" y="56"/>
                </a:cxn>
                <a:cxn ang="0">
                  <a:pos x="75" y="45"/>
                </a:cxn>
                <a:cxn ang="0">
                  <a:pos x="62" y="56"/>
                </a:cxn>
                <a:cxn ang="0">
                  <a:pos x="75" y="41"/>
                </a:cxn>
                <a:cxn ang="0">
                  <a:pos x="62" y="31"/>
                </a:cxn>
                <a:cxn ang="0">
                  <a:pos x="62" y="27"/>
                </a:cxn>
                <a:cxn ang="0">
                  <a:pos x="75" y="16"/>
                </a:cxn>
                <a:cxn ang="0">
                  <a:pos x="62" y="27"/>
                </a:cxn>
                <a:cxn ang="0">
                  <a:pos x="41" y="36"/>
                </a:cxn>
                <a:cxn ang="0">
                  <a:pos x="7" y="27"/>
                </a:cxn>
                <a:cxn ang="0">
                  <a:pos x="48" y="38"/>
                </a:cxn>
                <a:cxn ang="0">
                  <a:pos x="43" y="102"/>
                </a:cxn>
                <a:cxn ang="0">
                  <a:pos x="30" y="82"/>
                </a:cxn>
                <a:cxn ang="0">
                  <a:pos x="0" y="102"/>
                </a:cxn>
                <a:cxn ang="0">
                  <a:pos x="48" y="38"/>
                </a:cxn>
                <a:cxn ang="0">
                  <a:pos x="43" y="70"/>
                </a:cxn>
                <a:cxn ang="0">
                  <a:pos x="29" y="59"/>
                </a:cxn>
                <a:cxn ang="0">
                  <a:pos x="29" y="56"/>
                </a:cxn>
                <a:cxn ang="0">
                  <a:pos x="43" y="45"/>
                </a:cxn>
                <a:cxn ang="0">
                  <a:pos x="29" y="56"/>
                </a:cxn>
                <a:cxn ang="0">
                  <a:pos x="20" y="70"/>
                </a:cxn>
                <a:cxn ang="0">
                  <a:pos x="7" y="59"/>
                </a:cxn>
                <a:cxn ang="0">
                  <a:pos x="7" y="56"/>
                </a:cxn>
                <a:cxn ang="0">
                  <a:pos x="20" y="45"/>
                </a:cxn>
                <a:cxn ang="0">
                  <a:pos x="7" y="56"/>
                </a:cxn>
              </a:cxnLst>
              <a:rect l="0" t="0" r="r" b="b"/>
              <a:pathLst>
                <a:path w="103" h="102">
                  <a:moveTo>
                    <a:pt x="62" y="0"/>
                  </a:moveTo>
                  <a:lnTo>
                    <a:pt x="96" y="0"/>
                  </a:lnTo>
                  <a:lnTo>
                    <a:pt x="96" y="9"/>
                  </a:lnTo>
                  <a:lnTo>
                    <a:pt x="62" y="9"/>
                  </a:lnTo>
                  <a:lnTo>
                    <a:pt x="62" y="0"/>
                  </a:lnTo>
                  <a:close/>
                  <a:moveTo>
                    <a:pt x="103" y="11"/>
                  </a:moveTo>
                  <a:lnTo>
                    <a:pt x="103" y="102"/>
                  </a:lnTo>
                  <a:lnTo>
                    <a:pt x="96" y="102"/>
                  </a:lnTo>
                  <a:lnTo>
                    <a:pt x="96" y="82"/>
                  </a:lnTo>
                  <a:lnTo>
                    <a:pt x="85" y="82"/>
                  </a:lnTo>
                  <a:lnTo>
                    <a:pt x="85" y="102"/>
                  </a:lnTo>
                  <a:lnTo>
                    <a:pt x="55" y="102"/>
                  </a:lnTo>
                  <a:lnTo>
                    <a:pt x="55" y="11"/>
                  </a:lnTo>
                  <a:lnTo>
                    <a:pt x="103" y="11"/>
                  </a:lnTo>
                  <a:close/>
                  <a:moveTo>
                    <a:pt x="83" y="70"/>
                  </a:moveTo>
                  <a:lnTo>
                    <a:pt x="96" y="70"/>
                  </a:lnTo>
                  <a:lnTo>
                    <a:pt x="96" y="59"/>
                  </a:lnTo>
                  <a:lnTo>
                    <a:pt x="83" y="59"/>
                  </a:lnTo>
                  <a:lnTo>
                    <a:pt x="83" y="70"/>
                  </a:lnTo>
                  <a:close/>
                  <a:moveTo>
                    <a:pt x="83" y="56"/>
                  </a:moveTo>
                  <a:lnTo>
                    <a:pt x="96" y="56"/>
                  </a:lnTo>
                  <a:lnTo>
                    <a:pt x="96" y="45"/>
                  </a:lnTo>
                  <a:lnTo>
                    <a:pt x="83" y="45"/>
                  </a:lnTo>
                  <a:lnTo>
                    <a:pt x="83" y="56"/>
                  </a:lnTo>
                  <a:close/>
                  <a:moveTo>
                    <a:pt x="83" y="41"/>
                  </a:moveTo>
                  <a:lnTo>
                    <a:pt x="96" y="41"/>
                  </a:lnTo>
                  <a:lnTo>
                    <a:pt x="96" y="31"/>
                  </a:lnTo>
                  <a:lnTo>
                    <a:pt x="83" y="31"/>
                  </a:lnTo>
                  <a:lnTo>
                    <a:pt x="83" y="41"/>
                  </a:lnTo>
                  <a:close/>
                  <a:moveTo>
                    <a:pt x="83" y="27"/>
                  </a:moveTo>
                  <a:lnTo>
                    <a:pt x="96" y="27"/>
                  </a:lnTo>
                  <a:lnTo>
                    <a:pt x="96" y="16"/>
                  </a:lnTo>
                  <a:lnTo>
                    <a:pt x="83" y="16"/>
                  </a:lnTo>
                  <a:lnTo>
                    <a:pt x="83" y="27"/>
                  </a:lnTo>
                  <a:close/>
                  <a:moveTo>
                    <a:pt x="62" y="70"/>
                  </a:moveTo>
                  <a:lnTo>
                    <a:pt x="75" y="70"/>
                  </a:lnTo>
                  <a:lnTo>
                    <a:pt x="75" y="59"/>
                  </a:lnTo>
                  <a:lnTo>
                    <a:pt x="62" y="59"/>
                  </a:lnTo>
                  <a:lnTo>
                    <a:pt x="62" y="70"/>
                  </a:lnTo>
                  <a:close/>
                  <a:moveTo>
                    <a:pt x="62" y="56"/>
                  </a:moveTo>
                  <a:lnTo>
                    <a:pt x="75" y="56"/>
                  </a:lnTo>
                  <a:lnTo>
                    <a:pt x="75" y="45"/>
                  </a:lnTo>
                  <a:lnTo>
                    <a:pt x="62" y="45"/>
                  </a:lnTo>
                  <a:lnTo>
                    <a:pt x="62" y="56"/>
                  </a:lnTo>
                  <a:close/>
                  <a:moveTo>
                    <a:pt x="62" y="41"/>
                  </a:moveTo>
                  <a:lnTo>
                    <a:pt x="75" y="41"/>
                  </a:lnTo>
                  <a:lnTo>
                    <a:pt x="75" y="31"/>
                  </a:lnTo>
                  <a:lnTo>
                    <a:pt x="62" y="31"/>
                  </a:lnTo>
                  <a:lnTo>
                    <a:pt x="62" y="41"/>
                  </a:lnTo>
                  <a:close/>
                  <a:moveTo>
                    <a:pt x="62" y="27"/>
                  </a:moveTo>
                  <a:lnTo>
                    <a:pt x="75" y="27"/>
                  </a:lnTo>
                  <a:lnTo>
                    <a:pt x="75" y="16"/>
                  </a:lnTo>
                  <a:lnTo>
                    <a:pt x="62" y="16"/>
                  </a:lnTo>
                  <a:lnTo>
                    <a:pt x="62" y="27"/>
                  </a:lnTo>
                  <a:close/>
                  <a:moveTo>
                    <a:pt x="7" y="36"/>
                  </a:moveTo>
                  <a:lnTo>
                    <a:pt x="41" y="36"/>
                  </a:lnTo>
                  <a:lnTo>
                    <a:pt x="41" y="27"/>
                  </a:lnTo>
                  <a:lnTo>
                    <a:pt x="7" y="27"/>
                  </a:lnTo>
                  <a:lnTo>
                    <a:pt x="7" y="36"/>
                  </a:lnTo>
                  <a:close/>
                  <a:moveTo>
                    <a:pt x="48" y="38"/>
                  </a:moveTo>
                  <a:lnTo>
                    <a:pt x="48" y="102"/>
                  </a:lnTo>
                  <a:lnTo>
                    <a:pt x="43" y="102"/>
                  </a:lnTo>
                  <a:lnTo>
                    <a:pt x="43" y="82"/>
                  </a:lnTo>
                  <a:lnTo>
                    <a:pt x="30" y="82"/>
                  </a:lnTo>
                  <a:lnTo>
                    <a:pt x="30" y="102"/>
                  </a:lnTo>
                  <a:lnTo>
                    <a:pt x="0" y="102"/>
                  </a:lnTo>
                  <a:lnTo>
                    <a:pt x="0" y="38"/>
                  </a:lnTo>
                  <a:lnTo>
                    <a:pt x="48" y="38"/>
                  </a:lnTo>
                  <a:close/>
                  <a:moveTo>
                    <a:pt x="29" y="70"/>
                  </a:moveTo>
                  <a:lnTo>
                    <a:pt x="43" y="70"/>
                  </a:lnTo>
                  <a:lnTo>
                    <a:pt x="43" y="59"/>
                  </a:lnTo>
                  <a:lnTo>
                    <a:pt x="29" y="59"/>
                  </a:lnTo>
                  <a:lnTo>
                    <a:pt x="29" y="70"/>
                  </a:lnTo>
                  <a:close/>
                  <a:moveTo>
                    <a:pt x="29" y="56"/>
                  </a:moveTo>
                  <a:lnTo>
                    <a:pt x="43" y="56"/>
                  </a:lnTo>
                  <a:lnTo>
                    <a:pt x="43" y="45"/>
                  </a:lnTo>
                  <a:lnTo>
                    <a:pt x="29" y="45"/>
                  </a:lnTo>
                  <a:lnTo>
                    <a:pt x="29" y="56"/>
                  </a:lnTo>
                  <a:close/>
                  <a:moveTo>
                    <a:pt x="7" y="70"/>
                  </a:moveTo>
                  <a:lnTo>
                    <a:pt x="20" y="70"/>
                  </a:lnTo>
                  <a:lnTo>
                    <a:pt x="20" y="59"/>
                  </a:lnTo>
                  <a:lnTo>
                    <a:pt x="7" y="59"/>
                  </a:lnTo>
                  <a:lnTo>
                    <a:pt x="7" y="70"/>
                  </a:lnTo>
                  <a:close/>
                  <a:moveTo>
                    <a:pt x="7" y="56"/>
                  </a:moveTo>
                  <a:lnTo>
                    <a:pt x="20" y="56"/>
                  </a:lnTo>
                  <a:lnTo>
                    <a:pt x="20" y="45"/>
                  </a:lnTo>
                  <a:lnTo>
                    <a:pt x="7" y="45"/>
                  </a:lnTo>
                  <a:lnTo>
                    <a:pt x="7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14" name="Freeform 11"/>
            <p:cNvSpPr>
              <a:spLocks noEditPoints="1"/>
            </p:cNvSpPr>
            <p:nvPr/>
          </p:nvSpPr>
          <p:spPr bwMode="auto">
            <a:xfrm>
              <a:off x="5266" y="2770"/>
              <a:ext cx="60" cy="119"/>
            </a:xfrm>
            <a:custGeom>
              <a:avLst/>
              <a:gdLst/>
              <a:ahLst/>
              <a:cxnLst>
                <a:cxn ang="0">
                  <a:pos x="9" y="12"/>
                </a:cxn>
                <a:cxn ang="0">
                  <a:pos x="51" y="12"/>
                </a:cxn>
                <a:cxn ang="0">
                  <a:pos x="51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60" y="17"/>
                </a:cxn>
                <a:cxn ang="0">
                  <a:pos x="60" y="119"/>
                </a:cxn>
                <a:cxn ang="0">
                  <a:pos x="51" y="119"/>
                </a:cxn>
                <a:cxn ang="0">
                  <a:pos x="51" y="89"/>
                </a:cxn>
                <a:cxn ang="0">
                  <a:pos x="37" y="89"/>
                </a:cxn>
                <a:cxn ang="0">
                  <a:pos x="37" y="119"/>
                </a:cxn>
                <a:cxn ang="0">
                  <a:pos x="0" y="119"/>
                </a:cxn>
                <a:cxn ang="0">
                  <a:pos x="0" y="17"/>
                </a:cxn>
                <a:cxn ang="0">
                  <a:pos x="60" y="17"/>
                </a:cxn>
                <a:cxn ang="0">
                  <a:pos x="35" y="66"/>
                </a:cxn>
                <a:cxn ang="0">
                  <a:pos x="51" y="66"/>
                </a:cxn>
                <a:cxn ang="0">
                  <a:pos x="51" y="51"/>
                </a:cxn>
                <a:cxn ang="0">
                  <a:pos x="35" y="51"/>
                </a:cxn>
                <a:cxn ang="0">
                  <a:pos x="35" y="66"/>
                </a:cxn>
                <a:cxn ang="0">
                  <a:pos x="35" y="44"/>
                </a:cxn>
                <a:cxn ang="0">
                  <a:pos x="51" y="44"/>
                </a:cxn>
                <a:cxn ang="0">
                  <a:pos x="51" y="28"/>
                </a:cxn>
                <a:cxn ang="0">
                  <a:pos x="35" y="28"/>
                </a:cxn>
                <a:cxn ang="0">
                  <a:pos x="35" y="44"/>
                </a:cxn>
                <a:cxn ang="0">
                  <a:pos x="9" y="66"/>
                </a:cxn>
                <a:cxn ang="0">
                  <a:pos x="25" y="66"/>
                </a:cxn>
                <a:cxn ang="0">
                  <a:pos x="25" y="51"/>
                </a:cxn>
                <a:cxn ang="0">
                  <a:pos x="9" y="51"/>
                </a:cxn>
                <a:cxn ang="0">
                  <a:pos x="9" y="66"/>
                </a:cxn>
                <a:cxn ang="0">
                  <a:pos x="9" y="44"/>
                </a:cxn>
                <a:cxn ang="0">
                  <a:pos x="25" y="44"/>
                </a:cxn>
                <a:cxn ang="0">
                  <a:pos x="25" y="28"/>
                </a:cxn>
                <a:cxn ang="0">
                  <a:pos x="9" y="28"/>
                </a:cxn>
                <a:cxn ang="0">
                  <a:pos x="9" y="44"/>
                </a:cxn>
              </a:cxnLst>
              <a:rect l="0" t="0" r="r" b="b"/>
              <a:pathLst>
                <a:path w="60" h="119">
                  <a:moveTo>
                    <a:pt x="9" y="12"/>
                  </a:moveTo>
                  <a:lnTo>
                    <a:pt x="51" y="12"/>
                  </a:lnTo>
                  <a:lnTo>
                    <a:pt x="51" y="0"/>
                  </a:lnTo>
                  <a:lnTo>
                    <a:pt x="9" y="0"/>
                  </a:lnTo>
                  <a:lnTo>
                    <a:pt x="9" y="12"/>
                  </a:lnTo>
                  <a:close/>
                  <a:moveTo>
                    <a:pt x="60" y="17"/>
                  </a:moveTo>
                  <a:lnTo>
                    <a:pt x="60" y="119"/>
                  </a:lnTo>
                  <a:lnTo>
                    <a:pt x="51" y="119"/>
                  </a:lnTo>
                  <a:lnTo>
                    <a:pt x="51" y="89"/>
                  </a:lnTo>
                  <a:lnTo>
                    <a:pt x="37" y="89"/>
                  </a:lnTo>
                  <a:lnTo>
                    <a:pt x="37" y="119"/>
                  </a:lnTo>
                  <a:lnTo>
                    <a:pt x="0" y="119"/>
                  </a:lnTo>
                  <a:lnTo>
                    <a:pt x="0" y="17"/>
                  </a:lnTo>
                  <a:lnTo>
                    <a:pt x="60" y="17"/>
                  </a:lnTo>
                  <a:close/>
                  <a:moveTo>
                    <a:pt x="35" y="66"/>
                  </a:moveTo>
                  <a:lnTo>
                    <a:pt x="51" y="66"/>
                  </a:lnTo>
                  <a:lnTo>
                    <a:pt x="51" y="51"/>
                  </a:lnTo>
                  <a:lnTo>
                    <a:pt x="35" y="51"/>
                  </a:lnTo>
                  <a:lnTo>
                    <a:pt x="35" y="66"/>
                  </a:lnTo>
                  <a:close/>
                  <a:moveTo>
                    <a:pt x="35" y="44"/>
                  </a:moveTo>
                  <a:lnTo>
                    <a:pt x="51" y="44"/>
                  </a:lnTo>
                  <a:lnTo>
                    <a:pt x="51" y="28"/>
                  </a:lnTo>
                  <a:lnTo>
                    <a:pt x="35" y="28"/>
                  </a:lnTo>
                  <a:lnTo>
                    <a:pt x="35" y="44"/>
                  </a:lnTo>
                  <a:close/>
                  <a:moveTo>
                    <a:pt x="9" y="66"/>
                  </a:moveTo>
                  <a:lnTo>
                    <a:pt x="25" y="66"/>
                  </a:lnTo>
                  <a:lnTo>
                    <a:pt x="25" y="51"/>
                  </a:lnTo>
                  <a:lnTo>
                    <a:pt x="9" y="51"/>
                  </a:lnTo>
                  <a:lnTo>
                    <a:pt x="9" y="66"/>
                  </a:lnTo>
                  <a:close/>
                  <a:moveTo>
                    <a:pt x="9" y="44"/>
                  </a:moveTo>
                  <a:lnTo>
                    <a:pt x="25" y="44"/>
                  </a:lnTo>
                  <a:lnTo>
                    <a:pt x="25" y="28"/>
                  </a:lnTo>
                  <a:lnTo>
                    <a:pt x="9" y="28"/>
                  </a:lnTo>
                  <a:lnTo>
                    <a:pt x="9" y="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15" name="Freeform 12"/>
            <p:cNvSpPr>
              <a:spLocks noEditPoints="1"/>
            </p:cNvSpPr>
            <p:nvPr/>
          </p:nvSpPr>
          <p:spPr bwMode="auto">
            <a:xfrm>
              <a:off x="4471" y="2787"/>
              <a:ext cx="101" cy="102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41" y="0"/>
                </a:cxn>
                <a:cxn ang="0">
                  <a:pos x="48" y="11"/>
                </a:cxn>
                <a:cxn ang="0">
                  <a:pos x="18" y="102"/>
                </a:cxn>
                <a:cxn ang="0">
                  <a:pos x="6" y="82"/>
                </a:cxn>
                <a:cxn ang="0">
                  <a:pos x="0" y="102"/>
                </a:cxn>
                <a:cxn ang="0">
                  <a:pos x="48" y="11"/>
                </a:cxn>
                <a:cxn ang="0">
                  <a:pos x="6" y="59"/>
                </a:cxn>
                <a:cxn ang="0">
                  <a:pos x="20" y="70"/>
                </a:cxn>
                <a:cxn ang="0">
                  <a:pos x="20" y="45"/>
                </a:cxn>
                <a:cxn ang="0">
                  <a:pos x="6" y="56"/>
                </a:cxn>
                <a:cxn ang="0">
                  <a:pos x="20" y="45"/>
                </a:cxn>
                <a:cxn ang="0">
                  <a:pos x="6" y="31"/>
                </a:cxn>
                <a:cxn ang="0">
                  <a:pos x="20" y="41"/>
                </a:cxn>
                <a:cxn ang="0">
                  <a:pos x="20" y="16"/>
                </a:cxn>
                <a:cxn ang="0">
                  <a:pos x="6" y="27"/>
                </a:cxn>
                <a:cxn ang="0">
                  <a:pos x="20" y="16"/>
                </a:cxn>
                <a:cxn ang="0">
                  <a:pos x="29" y="59"/>
                </a:cxn>
                <a:cxn ang="0">
                  <a:pos x="41" y="70"/>
                </a:cxn>
                <a:cxn ang="0">
                  <a:pos x="41" y="45"/>
                </a:cxn>
                <a:cxn ang="0">
                  <a:pos x="29" y="56"/>
                </a:cxn>
                <a:cxn ang="0">
                  <a:pos x="41" y="45"/>
                </a:cxn>
                <a:cxn ang="0">
                  <a:pos x="29" y="31"/>
                </a:cxn>
                <a:cxn ang="0">
                  <a:pos x="41" y="41"/>
                </a:cxn>
                <a:cxn ang="0">
                  <a:pos x="41" y="16"/>
                </a:cxn>
                <a:cxn ang="0">
                  <a:pos x="29" y="27"/>
                </a:cxn>
                <a:cxn ang="0">
                  <a:pos x="41" y="16"/>
                </a:cxn>
                <a:cxn ang="0">
                  <a:pos x="61" y="27"/>
                </a:cxn>
                <a:cxn ang="0">
                  <a:pos x="94" y="36"/>
                </a:cxn>
                <a:cxn ang="0">
                  <a:pos x="101" y="38"/>
                </a:cxn>
                <a:cxn ang="0">
                  <a:pos x="73" y="102"/>
                </a:cxn>
                <a:cxn ang="0">
                  <a:pos x="61" y="82"/>
                </a:cxn>
                <a:cxn ang="0">
                  <a:pos x="53" y="102"/>
                </a:cxn>
                <a:cxn ang="0">
                  <a:pos x="101" y="38"/>
                </a:cxn>
                <a:cxn ang="0">
                  <a:pos x="61" y="59"/>
                </a:cxn>
                <a:cxn ang="0">
                  <a:pos x="73" y="70"/>
                </a:cxn>
                <a:cxn ang="0">
                  <a:pos x="73" y="45"/>
                </a:cxn>
                <a:cxn ang="0">
                  <a:pos x="61" y="56"/>
                </a:cxn>
                <a:cxn ang="0">
                  <a:pos x="73" y="45"/>
                </a:cxn>
                <a:cxn ang="0">
                  <a:pos x="82" y="59"/>
                </a:cxn>
                <a:cxn ang="0">
                  <a:pos x="96" y="70"/>
                </a:cxn>
                <a:cxn ang="0">
                  <a:pos x="96" y="45"/>
                </a:cxn>
                <a:cxn ang="0">
                  <a:pos x="82" y="56"/>
                </a:cxn>
                <a:cxn ang="0">
                  <a:pos x="96" y="45"/>
                </a:cxn>
              </a:cxnLst>
              <a:rect l="0" t="0" r="r" b="b"/>
              <a:pathLst>
                <a:path w="101" h="102">
                  <a:moveTo>
                    <a:pt x="41" y="9"/>
                  </a:moveTo>
                  <a:lnTo>
                    <a:pt x="7" y="9"/>
                  </a:lnTo>
                  <a:lnTo>
                    <a:pt x="7" y="0"/>
                  </a:lnTo>
                  <a:lnTo>
                    <a:pt x="41" y="0"/>
                  </a:lnTo>
                  <a:lnTo>
                    <a:pt x="41" y="9"/>
                  </a:lnTo>
                  <a:close/>
                  <a:moveTo>
                    <a:pt x="48" y="11"/>
                  </a:moveTo>
                  <a:lnTo>
                    <a:pt x="48" y="102"/>
                  </a:lnTo>
                  <a:lnTo>
                    <a:pt x="18" y="102"/>
                  </a:lnTo>
                  <a:lnTo>
                    <a:pt x="18" y="82"/>
                  </a:lnTo>
                  <a:lnTo>
                    <a:pt x="6" y="82"/>
                  </a:lnTo>
                  <a:lnTo>
                    <a:pt x="6" y="102"/>
                  </a:lnTo>
                  <a:lnTo>
                    <a:pt x="0" y="102"/>
                  </a:lnTo>
                  <a:lnTo>
                    <a:pt x="0" y="11"/>
                  </a:lnTo>
                  <a:lnTo>
                    <a:pt x="48" y="11"/>
                  </a:lnTo>
                  <a:close/>
                  <a:moveTo>
                    <a:pt x="20" y="59"/>
                  </a:moveTo>
                  <a:lnTo>
                    <a:pt x="6" y="59"/>
                  </a:lnTo>
                  <a:lnTo>
                    <a:pt x="6" y="70"/>
                  </a:lnTo>
                  <a:lnTo>
                    <a:pt x="20" y="70"/>
                  </a:lnTo>
                  <a:lnTo>
                    <a:pt x="20" y="59"/>
                  </a:lnTo>
                  <a:close/>
                  <a:moveTo>
                    <a:pt x="20" y="45"/>
                  </a:moveTo>
                  <a:lnTo>
                    <a:pt x="6" y="45"/>
                  </a:lnTo>
                  <a:lnTo>
                    <a:pt x="6" y="56"/>
                  </a:lnTo>
                  <a:lnTo>
                    <a:pt x="20" y="56"/>
                  </a:lnTo>
                  <a:lnTo>
                    <a:pt x="20" y="45"/>
                  </a:lnTo>
                  <a:close/>
                  <a:moveTo>
                    <a:pt x="20" y="31"/>
                  </a:moveTo>
                  <a:lnTo>
                    <a:pt x="6" y="31"/>
                  </a:lnTo>
                  <a:lnTo>
                    <a:pt x="6" y="41"/>
                  </a:lnTo>
                  <a:lnTo>
                    <a:pt x="20" y="41"/>
                  </a:lnTo>
                  <a:lnTo>
                    <a:pt x="20" y="31"/>
                  </a:lnTo>
                  <a:close/>
                  <a:moveTo>
                    <a:pt x="20" y="16"/>
                  </a:moveTo>
                  <a:lnTo>
                    <a:pt x="6" y="16"/>
                  </a:lnTo>
                  <a:lnTo>
                    <a:pt x="6" y="27"/>
                  </a:lnTo>
                  <a:lnTo>
                    <a:pt x="20" y="27"/>
                  </a:lnTo>
                  <a:lnTo>
                    <a:pt x="20" y="16"/>
                  </a:lnTo>
                  <a:close/>
                  <a:moveTo>
                    <a:pt x="41" y="59"/>
                  </a:moveTo>
                  <a:lnTo>
                    <a:pt x="29" y="59"/>
                  </a:lnTo>
                  <a:lnTo>
                    <a:pt x="29" y="70"/>
                  </a:lnTo>
                  <a:lnTo>
                    <a:pt x="41" y="70"/>
                  </a:lnTo>
                  <a:lnTo>
                    <a:pt x="41" y="59"/>
                  </a:lnTo>
                  <a:close/>
                  <a:moveTo>
                    <a:pt x="41" y="45"/>
                  </a:moveTo>
                  <a:lnTo>
                    <a:pt x="29" y="45"/>
                  </a:lnTo>
                  <a:lnTo>
                    <a:pt x="29" y="56"/>
                  </a:lnTo>
                  <a:lnTo>
                    <a:pt x="41" y="56"/>
                  </a:lnTo>
                  <a:lnTo>
                    <a:pt x="41" y="45"/>
                  </a:lnTo>
                  <a:close/>
                  <a:moveTo>
                    <a:pt x="41" y="31"/>
                  </a:moveTo>
                  <a:lnTo>
                    <a:pt x="29" y="31"/>
                  </a:lnTo>
                  <a:lnTo>
                    <a:pt x="29" y="41"/>
                  </a:lnTo>
                  <a:lnTo>
                    <a:pt x="41" y="41"/>
                  </a:lnTo>
                  <a:lnTo>
                    <a:pt x="41" y="31"/>
                  </a:lnTo>
                  <a:close/>
                  <a:moveTo>
                    <a:pt x="41" y="16"/>
                  </a:moveTo>
                  <a:lnTo>
                    <a:pt x="29" y="16"/>
                  </a:lnTo>
                  <a:lnTo>
                    <a:pt x="29" y="27"/>
                  </a:lnTo>
                  <a:lnTo>
                    <a:pt x="41" y="27"/>
                  </a:lnTo>
                  <a:lnTo>
                    <a:pt x="41" y="16"/>
                  </a:lnTo>
                  <a:close/>
                  <a:moveTo>
                    <a:pt x="94" y="27"/>
                  </a:moveTo>
                  <a:lnTo>
                    <a:pt x="61" y="27"/>
                  </a:lnTo>
                  <a:lnTo>
                    <a:pt x="61" y="36"/>
                  </a:lnTo>
                  <a:lnTo>
                    <a:pt x="94" y="36"/>
                  </a:lnTo>
                  <a:lnTo>
                    <a:pt x="94" y="27"/>
                  </a:lnTo>
                  <a:close/>
                  <a:moveTo>
                    <a:pt x="101" y="38"/>
                  </a:moveTo>
                  <a:lnTo>
                    <a:pt x="101" y="102"/>
                  </a:lnTo>
                  <a:lnTo>
                    <a:pt x="73" y="102"/>
                  </a:lnTo>
                  <a:lnTo>
                    <a:pt x="73" y="82"/>
                  </a:lnTo>
                  <a:lnTo>
                    <a:pt x="61" y="82"/>
                  </a:lnTo>
                  <a:lnTo>
                    <a:pt x="61" y="102"/>
                  </a:lnTo>
                  <a:lnTo>
                    <a:pt x="53" y="102"/>
                  </a:lnTo>
                  <a:lnTo>
                    <a:pt x="53" y="38"/>
                  </a:lnTo>
                  <a:lnTo>
                    <a:pt x="101" y="38"/>
                  </a:lnTo>
                  <a:close/>
                  <a:moveTo>
                    <a:pt x="73" y="59"/>
                  </a:moveTo>
                  <a:lnTo>
                    <a:pt x="61" y="59"/>
                  </a:lnTo>
                  <a:lnTo>
                    <a:pt x="61" y="70"/>
                  </a:lnTo>
                  <a:lnTo>
                    <a:pt x="73" y="70"/>
                  </a:lnTo>
                  <a:lnTo>
                    <a:pt x="73" y="59"/>
                  </a:lnTo>
                  <a:close/>
                  <a:moveTo>
                    <a:pt x="73" y="45"/>
                  </a:moveTo>
                  <a:lnTo>
                    <a:pt x="61" y="45"/>
                  </a:lnTo>
                  <a:lnTo>
                    <a:pt x="61" y="56"/>
                  </a:lnTo>
                  <a:lnTo>
                    <a:pt x="73" y="56"/>
                  </a:lnTo>
                  <a:lnTo>
                    <a:pt x="73" y="45"/>
                  </a:lnTo>
                  <a:close/>
                  <a:moveTo>
                    <a:pt x="96" y="59"/>
                  </a:moveTo>
                  <a:lnTo>
                    <a:pt x="82" y="59"/>
                  </a:lnTo>
                  <a:lnTo>
                    <a:pt x="82" y="70"/>
                  </a:lnTo>
                  <a:lnTo>
                    <a:pt x="96" y="70"/>
                  </a:lnTo>
                  <a:lnTo>
                    <a:pt x="96" y="59"/>
                  </a:lnTo>
                  <a:close/>
                  <a:moveTo>
                    <a:pt x="96" y="45"/>
                  </a:moveTo>
                  <a:lnTo>
                    <a:pt x="82" y="45"/>
                  </a:lnTo>
                  <a:lnTo>
                    <a:pt x="82" y="56"/>
                  </a:lnTo>
                  <a:lnTo>
                    <a:pt x="96" y="56"/>
                  </a:lnTo>
                  <a:lnTo>
                    <a:pt x="96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16" name="Freeform 13"/>
            <p:cNvSpPr>
              <a:spLocks noEditPoints="1"/>
            </p:cNvSpPr>
            <p:nvPr/>
          </p:nvSpPr>
          <p:spPr bwMode="auto">
            <a:xfrm>
              <a:off x="4358" y="2755"/>
              <a:ext cx="105" cy="13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64" y="11"/>
                </a:cxn>
                <a:cxn ang="0">
                  <a:pos x="105" y="15"/>
                </a:cxn>
                <a:cxn ang="0">
                  <a:pos x="99" y="134"/>
                </a:cxn>
                <a:cxn ang="0">
                  <a:pos x="87" y="109"/>
                </a:cxn>
                <a:cxn ang="0">
                  <a:pos x="57" y="134"/>
                </a:cxn>
                <a:cxn ang="0">
                  <a:pos x="105" y="15"/>
                </a:cxn>
                <a:cxn ang="0">
                  <a:pos x="99" y="89"/>
                </a:cxn>
                <a:cxn ang="0">
                  <a:pos x="85" y="79"/>
                </a:cxn>
                <a:cxn ang="0">
                  <a:pos x="85" y="72"/>
                </a:cxn>
                <a:cxn ang="0">
                  <a:pos x="99" y="59"/>
                </a:cxn>
                <a:cxn ang="0">
                  <a:pos x="85" y="72"/>
                </a:cxn>
                <a:cxn ang="0">
                  <a:pos x="99" y="52"/>
                </a:cxn>
                <a:cxn ang="0">
                  <a:pos x="85" y="40"/>
                </a:cxn>
                <a:cxn ang="0">
                  <a:pos x="85" y="34"/>
                </a:cxn>
                <a:cxn ang="0">
                  <a:pos x="99" y="22"/>
                </a:cxn>
                <a:cxn ang="0">
                  <a:pos x="85" y="34"/>
                </a:cxn>
                <a:cxn ang="0">
                  <a:pos x="76" y="89"/>
                </a:cxn>
                <a:cxn ang="0">
                  <a:pos x="62" y="79"/>
                </a:cxn>
                <a:cxn ang="0">
                  <a:pos x="62" y="72"/>
                </a:cxn>
                <a:cxn ang="0">
                  <a:pos x="76" y="59"/>
                </a:cxn>
                <a:cxn ang="0">
                  <a:pos x="62" y="72"/>
                </a:cxn>
                <a:cxn ang="0">
                  <a:pos x="76" y="52"/>
                </a:cxn>
                <a:cxn ang="0">
                  <a:pos x="62" y="40"/>
                </a:cxn>
                <a:cxn ang="0">
                  <a:pos x="62" y="34"/>
                </a:cxn>
                <a:cxn ang="0">
                  <a:pos x="76" y="22"/>
                </a:cxn>
                <a:cxn ang="0">
                  <a:pos x="62" y="34"/>
                </a:cxn>
                <a:cxn ang="0">
                  <a:pos x="43" y="47"/>
                </a:cxn>
                <a:cxn ang="0">
                  <a:pos x="7" y="34"/>
                </a:cxn>
                <a:cxn ang="0">
                  <a:pos x="50" y="50"/>
                </a:cxn>
                <a:cxn ang="0">
                  <a:pos x="43" y="134"/>
                </a:cxn>
                <a:cxn ang="0">
                  <a:pos x="30" y="109"/>
                </a:cxn>
                <a:cxn ang="0">
                  <a:pos x="0" y="134"/>
                </a:cxn>
                <a:cxn ang="0">
                  <a:pos x="50" y="50"/>
                </a:cxn>
                <a:cxn ang="0">
                  <a:pos x="43" y="89"/>
                </a:cxn>
                <a:cxn ang="0">
                  <a:pos x="30" y="79"/>
                </a:cxn>
                <a:cxn ang="0">
                  <a:pos x="30" y="72"/>
                </a:cxn>
                <a:cxn ang="0">
                  <a:pos x="43" y="59"/>
                </a:cxn>
                <a:cxn ang="0">
                  <a:pos x="30" y="72"/>
                </a:cxn>
                <a:cxn ang="0">
                  <a:pos x="20" y="89"/>
                </a:cxn>
                <a:cxn ang="0">
                  <a:pos x="7" y="79"/>
                </a:cxn>
                <a:cxn ang="0">
                  <a:pos x="7" y="72"/>
                </a:cxn>
                <a:cxn ang="0">
                  <a:pos x="20" y="59"/>
                </a:cxn>
                <a:cxn ang="0">
                  <a:pos x="7" y="72"/>
                </a:cxn>
              </a:cxnLst>
              <a:rect l="0" t="0" r="r" b="b"/>
              <a:pathLst>
                <a:path w="105" h="134">
                  <a:moveTo>
                    <a:pt x="64" y="0"/>
                  </a:moveTo>
                  <a:lnTo>
                    <a:pt x="97" y="0"/>
                  </a:lnTo>
                  <a:lnTo>
                    <a:pt x="97" y="11"/>
                  </a:lnTo>
                  <a:lnTo>
                    <a:pt x="64" y="11"/>
                  </a:lnTo>
                  <a:lnTo>
                    <a:pt x="64" y="0"/>
                  </a:lnTo>
                  <a:close/>
                  <a:moveTo>
                    <a:pt x="105" y="15"/>
                  </a:moveTo>
                  <a:lnTo>
                    <a:pt x="105" y="134"/>
                  </a:lnTo>
                  <a:lnTo>
                    <a:pt x="99" y="134"/>
                  </a:lnTo>
                  <a:lnTo>
                    <a:pt x="99" y="109"/>
                  </a:lnTo>
                  <a:lnTo>
                    <a:pt x="87" y="109"/>
                  </a:lnTo>
                  <a:lnTo>
                    <a:pt x="87" y="134"/>
                  </a:lnTo>
                  <a:lnTo>
                    <a:pt x="57" y="134"/>
                  </a:lnTo>
                  <a:lnTo>
                    <a:pt x="57" y="15"/>
                  </a:lnTo>
                  <a:lnTo>
                    <a:pt x="105" y="15"/>
                  </a:lnTo>
                  <a:close/>
                  <a:moveTo>
                    <a:pt x="85" y="89"/>
                  </a:moveTo>
                  <a:lnTo>
                    <a:pt x="99" y="89"/>
                  </a:lnTo>
                  <a:lnTo>
                    <a:pt x="99" y="79"/>
                  </a:lnTo>
                  <a:lnTo>
                    <a:pt x="85" y="79"/>
                  </a:lnTo>
                  <a:lnTo>
                    <a:pt x="85" y="89"/>
                  </a:lnTo>
                  <a:close/>
                  <a:moveTo>
                    <a:pt x="85" y="72"/>
                  </a:moveTo>
                  <a:lnTo>
                    <a:pt x="99" y="72"/>
                  </a:lnTo>
                  <a:lnTo>
                    <a:pt x="99" y="59"/>
                  </a:lnTo>
                  <a:lnTo>
                    <a:pt x="85" y="59"/>
                  </a:lnTo>
                  <a:lnTo>
                    <a:pt x="85" y="72"/>
                  </a:lnTo>
                  <a:close/>
                  <a:moveTo>
                    <a:pt x="85" y="52"/>
                  </a:moveTo>
                  <a:lnTo>
                    <a:pt x="99" y="52"/>
                  </a:lnTo>
                  <a:lnTo>
                    <a:pt x="99" y="40"/>
                  </a:lnTo>
                  <a:lnTo>
                    <a:pt x="85" y="40"/>
                  </a:lnTo>
                  <a:lnTo>
                    <a:pt x="85" y="52"/>
                  </a:lnTo>
                  <a:close/>
                  <a:moveTo>
                    <a:pt x="85" y="34"/>
                  </a:moveTo>
                  <a:lnTo>
                    <a:pt x="99" y="34"/>
                  </a:lnTo>
                  <a:lnTo>
                    <a:pt x="99" y="22"/>
                  </a:lnTo>
                  <a:lnTo>
                    <a:pt x="85" y="22"/>
                  </a:lnTo>
                  <a:lnTo>
                    <a:pt x="85" y="34"/>
                  </a:lnTo>
                  <a:close/>
                  <a:moveTo>
                    <a:pt x="62" y="89"/>
                  </a:moveTo>
                  <a:lnTo>
                    <a:pt x="76" y="89"/>
                  </a:lnTo>
                  <a:lnTo>
                    <a:pt x="76" y="79"/>
                  </a:lnTo>
                  <a:lnTo>
                    <a:pt x="62" y="79"/>
                  </a:lnTo>
                  <a:lnTo>
                    <a:pt x="62" y="89"/>
                  </a:lnTo>
                  <a:close/>
                  <a:moveTo>
                    <a:pt x="62" y="72"/>
                  </a:moveTo>
                  <a:lnTo>
                    <a:pt x="76" y="72"/>
                  </a:lnTo>
                  <a:lnTo>
                    <a:pt x="76" y="59"/>
                  </a:lnTo>
                  <a:lnTo>
                    <a:pt x="62" y="59"/>
                  </a:lnTo>
                  <a:lnTo>
                    <a:pt x="62" y="72"/>
                  </a:lnTo>
                  <a:close/>
                  <a:moveTo>
                    <a:pt x="62" y="52"/>
                  </a:moveTo>
                  <a:lnTo>
                    <a:pt x="76" y="52"/>
                  </a:lnTo>
                  <a:lnTo>
                    <a:pt x="76" y="40"/>
                  </a:lnTo>
                  <a:lnTo>
                    <a:pt x="62" y="40"/>
                  </a:lnTo>
                  <a:lnTo>
                    <a:pt x="62" y="52"/>
                  </a:lnTo>
                  <a:close/>
                  <a:moveTo>
                    <a:pt x="62" y="34"/>
                  </a:moveTo>
                  <a:lnTo>
                    <a:pt x="76" y="34"/>
                  </a:lnTo>
                  <a:lnTo>
                    <a:pt x="76" y="22"/>
                  </a:lnTo>
                  <a:lnTo>
                    <a:pt x="62" y="22"/>
                  </a:lnTo>
                  <a:lnTo>
                    <a:pt x="62" y="34"/>
                  </a:lnTo>
                  <a:close/>
                  <a:moveTo>
                    <a:pt x="7" y="47"/>
                  </a:moveTo>
                  <a:lnTo>
                    <a:pt x="43" y="47"/>
                  </a:lnTo>
                  <a:lnTo>
                    <a:pt x="43" y="34"/>
                  </a:lnTo>
                  <a:lnTo>
                    <a:pt x="7" y="34"/>
                  </a:lnTo>
                  <a:lnTo>
                    <a:pt x="7" y="47"/>
                  </a:lnTo>
                  <a:close/>
                  <a:moveTo>
                    <a:pt x="50" y="50"/>
                  </a:moveTo>
                  <a:lnTo>
                    <a:pt x="50" y="134"/>
                  </a:lnTo>
                  <a:lnTo>
                    <a:pt x="43" y="134"/>
                  </a:lnTo>
                  <a:lnTo>
                    <a:pt x="43" y="109"/>
                  </a:lnTo>
                  <a:lnTo>
                    <a:pt x="30" y="109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50"/>
                  </a:lnTo>
                  <a:lnTo>
                    <a:pt x="50" y="50"/>
                  </a:lnTo>
                  <a:close/>
                  <a:moveTo>
                    <a:pt x="30" y="89"/>
                  </a:moveTo>
                  <a:lnTo>
                    <a:pt x="43" y="89"/>
                  </a:lnTo>
                  <a:lnTo>
                    <a:pt x="43" y="79"/>
                  </a:lnTo>
                  <a:lnTo>
                    <a:pt x="30" y="79"/>
                  </a:lnTo>
                  <a:lnTo>
                    <a:pt x="30" y="89"/>
                  </a:lnTo>
                  <a:close/>
                  <a:moveTo>
                    <a:pt x="30" y="72"/>
                  </a:moveTo>
                  <a:lnTo>
                    <a:pt x="43" y="72"/>
                  </a:lnTo>
                  <a:lnTo>
                    <a:pt x="43" y="59"/>
                  </a:lnTo>
                  <a:lnTo>
                    <a:pt x="30" y="59"/>
                  </a:lnTo>
                  <a:lnTo>
                    <a:pt x="30" y="72"/>
                  </a:lnTo>
                  <a:close/>
                  <a:moveTo>
                    <a:pt x="7" y="89"/>
                  </a:moveTo>
                  <a:lnTo>
                    <a:pt x="20" y="89"/>
                  </a:lnTo>
                  <a:lnTo>
                    <a:pt x="20" y="79"/>
                  </a:lnTo>
                  <a:lnTo>
                    <a:pt x="7" y="79"/>
                  </a:lnTo>
                  <a:lnTo>
                    <a:pt x="7" y="89"/>
                  </a:lnTo>
                  <a:close/>
                  <a:moveTo>
                    <a:pt x="7" y="72"/>
                  </a:moveTo>
                  <a:lnTo>
                    <a:pt x="20" y="72"/>
                  </a:lnTo>
                  <a:lnTo>
                    <a:pt x="20" y="59"/>
                  </a:lnTo>
                  <a:lnTo>
                    <a:pt x="7" y="59"/>
                  </a:lnTo>
                  <a:lnTo>
                    <a:pt x="7" y="7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17" name="Freeform 14"/>
            <p:cNvSpPr>
              <a:spLocks noEditPoints="1"/>
            </p:cNvSpPr>
            <p:nvPr/>
          </p:nvSpPr>
          <p:spPr bwMode="auto">
            <a:xfrm>
              <a:off x="4259" y="2771"/>
              <a:ext cx="90" cy="118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55" y="11"/>
                </a:cxn>
                <a:cxn ang="0">
                  <a:pos x="90" y="13"/>
                </a:cxn>
                <a:cxn ang="0">
                  <a:pos x="85" y="118"/>
                </a:cxn>
                <a:cxn ang="0">
                  <a:pos x="74" y="95"/>
                </a:cxn>
                <a:cxn ang="0">
                  <a:pos x="48" y="118"/>
                </a:cxn>
                <a:cxn ang="0">
                  <a:pos x="90" y="13"/>
                </a:cxn>
                <a:cxn ang="0">
                  <a:pos x="85" y="81"/>
                </a:cxn>
                <a:cxn ang="0">
                  <a:pos x="74" y="70"/>
                </a:cxn>
                <a:cxn ang="0">
                  <a:pos x="74" y="63"/>
                </a:cxn>
                <a:cxn ang="0">
                  <a:pos x="85" y="52"/>
                </a:cxn>
                <a:cxn ang="0">
                  <a:pos x="74" y="63"/>
                </a:cxn>
                <a:cxn ang="0">
                  <a:pos x="85" y="47"/>
                </a:cxn>
                <a:cxn ang="0">
                  <a:pos x="74" y="36"/>
                </a:cxn>
                <a:cxn ang="0">
                  <a:pos x="74" y="31"/>
                </a:cxn>
                <a:cxn ang="0">
                  <a:pos x="85" y="20"/>
                </a:cxn>
                <a:cxn ang="0">
                  <a:pos x="74" y="31"/>
                </a:cxn>
                <a:cxn ang="0">
                  <a:pos x="65" y="81"/>
                </a:cxn>
                <a:cxn ang="0">
                  <a:pos x="55" y="70"/>
                </a:cxn>
                <a:cxn ang="0">
                  <a:pos x="55" y="63"/>
                </a:cxn>
                <a:cxn ang="0">
                  <a:pos x="65" y="52"/>
                </a:cxn>
                <a:cxn ang="0">
                  <a:pos x="55" y="63"/>
                </a:cxn>
                <a:cxn ang="0">
                  <a:pos x="65" y="47"/>
                </a:cxn>
                <a:cxn ang="0">
                  <a:pos x="55" y="36"/>
                </a:cxn>
                <a:cxn ang="0">
                  <a:pos x="55" y="31"/>
                </a:cxn>
                <a:cxn ang="0">
                  <a:pos x="65" y="20"/>
                </a:cxn>
                <a:cxn ang="0">
                  <a:pos x="55" y="31"/>
                </a:cxn>
                <a:cxn ang="0">
                  <a:pos x="37" y="41"/>
                </a:cxn>
                <a:cxn ang="0">
                  <a:pos x="5" y="32"/>
                </a:cxn>
                <a:cxn ang="0">
                  <a:pos x="42" y="45"/>
                </a:cxn>
                <a:cxn ang="0">
                  <a:pos x="37" y="118"/>
                </a:cxn>
                <a:cxn ang="0">
                  <a:pos x="27" y="95"/>
                </a:cxn>
                <a:cxn ang="0">
                  <a:pos x="0" y="118"/>
                </a:cxn>
                <a:cxn ang="0">
                  <a:pos x="42" y="45"/>
                </a:cxn>
                <a:cxn ang="0">
                  <a:pos x="37" y="81"/>
                </a:cxn>
                <a:cxn ang="0">
                  <a:pos x="25" y="70"/>
                </a:cxn>
                <a:cxn ang="0">
                  <a:pos x="25" y="63"/>
                </a:cxn>
                <a:cxn ang="0">
                  <a:pos x="37" y="52"/>
                </a:cxn>
                <a:cxn ang="0">
                  <a:pos x="25" y="63"/>
                </a:cxn>
                <a:cxn ang="0">
                  <a:pos x="18" y="81"/>
                </a:cxn>
                <a:cxn ang="0">
                  <a:pos x="5" y="70"/>
                </a:cxn>
                <a:cxn ang="0">
                  <a:pos x="5" y="63"/>
                </a:cxn>
                <a:cxn ang="0">
                  <a:pos x="18" y="52"/>
                </a:cxn>
                <a:cxn ang="0">
                  <a:pos x="5" y="63"/>
                </a:cxn>
              </a:cxnLst>
              <a:rect l="0" t="0" r="r" b="b"/>
              <a:pathLst>
                <a:path w="90" h="118">
                  <a:moveTo>
                    <a:pt x="55" y="0"/>
                  </a:moveTo>
                  <a:lnTo>
                    <a:pt x="85" y="0"/>
                  </a:lnTo>
                  <a:lnTo>
                    <a:pt x="85" y="11"/>
                  </a:lnTo>
                  <a:lnTo>
                    <a:pt x="55" y="11"/>
                  </a:lnTo>
                  <a:lnTo>
                    <a:pt x="55" y="0"/>
                  </a:lnTo>
                  <a:close/>
                  <a:moveTo>
                    <a:pt x="90" y="13"/>
                  </a:moveTo>
                  <a:lnTo>
                    <a:pt x="90" y="118"/>
                  </a:lnTo>
                  <a:lnTo>
                    <a:pt x="85" y="118"/>
                  </a:lnTo>
                  <a:lnTo>
                    <a:pt x="85" y="95"/>
                  </a:lnTo>
                  <a:lnTo>
                    <a:pt x="74" y="95"/>
                  </a:lnTo>
                  <a:lnTo>
                    <a:pt x="74" y="118"/>
                  </a:lnTo>
                  <a:lnTo>
                    <a:pt x="48" y="118"/>
                  </a:lnTo>
                  <a:lnTo>
                    <a:pt x="48" y="13"/>
                  </a:lnTo>
                  <a:lnTo>
                    <a:pt x="90" y="13"/>
                  </a:lnTo>
                  <a:close/>
                  <a:moveTo>
                    <a:pt x="74" y="81"/>
                  </a:moveTo>
                  <a:lnTo>
                    <a:pt x="85" y="81"/>
                  </a:lnTo>
                  <a:lnTo>
                    <a:pt x="85" y="70"/>
                  </a:lnTo>
                  <a:lnTo>
                    <a:pt x="74" y="70"/>
                  </a:lnTo>
                  <a:lnTo>
                    <a:pt x="74" y="81"/>
                  </a:lnTo>
                  <a:close/>
                  <a:moveTo>
                    <a:pt x="74" y="63"/>
                  </a:moveTo>
                  <a:lnTo>
                    <a:pt x="85" y="63"/>
                  </a:lnTo>
                  <a:lnTo>
                    <a:pt x="85" y="52"/>
                  </a:lnTo>
                  <a:lnTo>
                    <a:pt x="74" y="52"/>
                  </a:lnTo>
                  <a:lnTo>
                    <a:pt x="74" y="63"/>
                  </a:lnTo>
                  <a:close/>
                  <a:moveTo>
                    <a:pt x="74" y="47"/>
                  </a:moveTo>
                  <a:lnTo>
                    <a:pt x="85" y="47"/>
                  </a:lnTo>
                  <a:lnTo>
                    <a:pt x="85" y="36"/>
                  </a:lnTo>
                  <a:lnTo>
                    <a:pt x="74" y="36"/>
                  </a:lnTo>
                  <a:lnTo>
                    <a:pt x="74" y="47"/>
                  </a:lnTo>
                  <a:close/>
                  <a:moveTo>
                    <a:pt x="74" y="31"/>
                  </a:moveTo>
                  <a:lnTo>
                    <a:pt x="85" y="31"/>
                  </a:lnTo>
                  <a:lnTo>
                    <a:pt x="85" y="20"/>
                  </a:lnTo>
                  <a:lnTo>
                    <a:pt x="74" y="20"/>
                  </a:lnTo>
                  <a:lnTo>
                    <a:pt x="74" y="31"/>
                  </a:lnTo>
                  <a:close/>
                  <a:moveTo>
                    <a:pt x="55" y="81"/>
                  </a:moveTo>
                  <a:lnTo>
                    <a:pt x="65" y="81"/>
                  </a:lnTo>
                  <a:lnTo>
                    <a:pt x="65" y="70"/>
                  </a:lnTo>
                  <a:lnTo>
                    <a:pt x="55" y="70"/>
                  </a:lnTo>
                  <a:lnTo>
                    <a:pt x="55" y="81"/>
                  </a:lnTo>
                  <a:close/>
                  <a:moveTo>
                    <a:pt x="55" y="63"/>
                  </a:moveTo>
                  <a:lnTo>
                    <a:pt x="65" y="63"/>
                  </a:lnTo>
                  <a:lnTo>
                    <a:pt x="65" y="52"/>
                  </a:lnTo>
                  <a:lnTo>
                    <a:pt x="55" y="52"/>
                  </a:lnTo>
                  <a:lnTo>
                    <a:pt x="55" y="63"/>
                  </a:lnTo>
                  <a:close/>
                  <a:moveTo>
                    <a:pt x="55" y="47"/>
                  </a:moveTo>
                  <a:lnTo>
                    <a:pt x="65" y="47"/>
                  </a:lnTo>
                  <a:lnTo>
                    <a:pt x="65" y="36"/>
                  </a:lnTo>
                  <a:lnTo>
                    <a:pt x="55" y="36"/>
                  </a:lnTo>
                  <a:lnTo>
                    <a:pt x="55" y="47"/>
                  </a:lnTo>
                  <a:close/>
                  <a:moveTo>
                    <a:pt x="55" y="31"/>
                  </a:moveTo>
                  <a:lnTo>
                    <a:pt x="65" y="31"/>
                  </a:lnTo>
                  <a:lnTo>
                    <a:pt x="65" y="20"/>
                  </a:lnTo>
                  <a:lnTo>
                    <a:pt x="55" y="20"/>
                  </a:lnTo>
                  <a:lnTo>
                    <a:pt x="55" y="31"/>
                  </a:lnTo>
                  <a:close/>
                  <a:moveTo>
                    <a:pt x="5" y="41"/>
                  </a:moveTo>
                  <a:lnTo>
                    <a:pt x="37" y="41"/>
                  </a:lnTo>
                  <a:lnTo>
                    <a:pt x="37" y="32"/>
                  </a:lnTo>
                  <a:lnTo>
                    <a:pt x="5" y="32"/>
                  </a:lnTo>
                  <a:lnTo>
                    <a:pt x="5" y="41"/>
                  </a:lnTo>
                  <a:close/>
                  <a:moveTo>
                    <a:pt x="42" y="45"/>
                  </a:moveTo>
                  <a:lnTo>
                    <a:pt x="42" y="118"/>
                  </a:lnTo>
                  <a:lnTo>
                    <a:pt x="37" y="118"/>
                  </a:lnTo>
                  <a:lnTo>
                    <a:pt x="37" y="95"/>
                  </a:lnTo>
                  <a:lnTo>
                    <a:pt x="27" y="95"/>
                  </a:lnTo>
                  <a:lnTo>
                    <a:pt x="27" y="118"/>
                  </a:lnTo>
                  <a:lnTo>
                    <a:pt x="0" y="118"/>
                  </a:lnTo>
                  <a:lnTo>
                    <a:pt x="0" y="45"/>
                  </a:lnTo>
                  <a:lnTo>
                    <a:pt x="42" y="45"/>
                  </a:lnTo>
                  <a:close/>
                  <a:moveTo>
                    <a:pt x="25" y="81"/>
                  </a:moveTo>
                  <a:lnTo>
                    <a:pt x="37" y="81"/>
                  </a:lnTo>
                  <a:lnTo>
                    <a:pt x="37" y="70"/>
                  </a:lnTo>
                  <a:lnTo>
                    <a:pt x="25" y="70"/>
                  </a:lnTo>
                  <a:lnTo>
                    <a:pt x="25" y="81"/>
                  </a:lnTo>
                  <a:close/>
                  <a:moveTo>
                    <a:pt x="25" y="63"/>
                  </a:moveTo>
                  <a:lnTo>
                    <a:pt x="37" y="63"/>
                  </a:lnTo>
                  <a:lnTo>
                    <a:pt x="37" y="52"/>
                  </a:lnTo>
                  <a:lnTo>
                    <a:pt x="25" y="52"/>
                  </a:lnTo>
                  <a:lnTo>
                    <a:pt x="25" y="63"/>
                  </a:lnTo>
                  <a:close/>
                  <a:moveTo>
                    <a:pt x="5" y="81"/>
                  </a:moveTo>
                  <a:lnTo>
                    <a:pt x="18" y="81"/>
                  </a:lnTo>
                  <a:lnTo>
                    <a:pt x="18" y="70"/>
                  </a:lnTo>
                  <a:lnTo>
                    <a:pt x="5" y="70"/>
                  </a:lnTo>
                  <a:lnTo>
                    <a:pt x="5" y="81"/>
                  </a:lnTo>
                  <a:close/>
                  <a:moveTo>
                    <a:pt x="5" y="63"/>
                  </a:moveTo>
                  <a:lnTo>
                    <a:pt x="18" y="63"/>
                  </a:lnTo>
                  <a:lnTo>
                    <a:pt x="18" y="52"/>
                  </a:lnTo>
                  <a:lnTo>
                    <a:pt x="5" y="52"/>
                  </a:lnTo>
                  <a:lnTo>
                    <a:pt x="5" y="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18" name="Freeform 15"/>
            <p:cNvSpPr>
              <a:spLocks noEditPoints="1"/>
            </p:cNvSpPr>
            <p:nvPr/>
          </p:nvSpPr>
          <p:spPr bwMode="auto">
            <a:xfrm>
              <a:off x="4137" y="2789"/>
              <a:ext cx="113" cy="100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67" y="7"/>
                </a:cxn>
                <a:cxn ang="0">
                  <a:pos x="113" y="11"/>
                </a:cxn>
                <a:cxn ang="0">
                  <a:pos x="106" y="100"/>
                </a:cxn>
                <a:cxn ang="0">
                  <a:pos x="92" y="80"/>
                </a:cxn>
                <a:cxn ang="0">
                  <a:pos x="60" y="100"/>
                </a:cxn>
                <a:cxn ang="0">
                  <a:pos x="113" y="11"/>
                </a:cxn>
                <a:cxn ang="0">
                  <a:pos x="106" y="68"/>
                </a:cxn>
                <a:cxn ang="0">
                  <a:pos x="92" y="59"/>
                </a:cxn>
                <a:cxn ang="0">
                  <a:pos x="92" y="54"/>
                </a:cxn>
                <a:cxn ang="0">
                  <a:pos x="106" y="45"/>
                </a:cxn>
                <a:cxn ang="0">
                  <a:pos x="92" y="54"/>
                </a:cxn>
                <a:cxn ang="0">
                  <a:pos x="106" y="39"/>
                </a:cxn>
                <a:cxn ang="0">
                  <a:pos x="92" y="30"/>
                </a:cxn>
                <a:cxn ang="0">
                  <a:pos x="92" y="25"/>
                </a:cxn>
                <a:cxn ang="0">
                  <a:pos x="106" y="16"/>
                </a:cxn>
                <a:cxn ang="0">
                  <a:pos x="92" y="25"/>
                </a:cxn>
                <a:cxn ang="0">
                  <a:pos x="81" y="68"/>
                </a:cxn>
                <a:cxn ang="0">
                  <a:pos x="67" y="59"/>
                </a:cxn>
                <a:cxn ang="0">
                  <a:pos x="67" y="54"/>
                </a:cxn>
                <a:cxn ang="0">
                  <a:pos x="81" y="45"/>
                </a:cxn>
                <a:cxn ang="0">
                  <a:pos x="67" y="54"/>
                </a:cxn>
                <a:cxn ang="0">
                  <a:pos x="81" y="39"/>
                </a:cxn>
                <a:cxn ang="0">
                  <a:pos x="67" y="30"/>
                </a:cxn>
                <a:cxn ang="0">
                  <a:pos x="67" y="25"/>
                </a:cxn>
                <a:cxn ang="0">
                  <a:pos x="81" y="16"/>
                </a:cxn>
                <a:cxn ang="0">
                  <a:pos x="67" y="25"/>
                </a:cxn>
                <a:cxn ang="0">
                  <a:pos x="46" y="34"/>
                </a:cxn>
                <a:cxn ang="0">
                  <a:pos x="7" y="27"/>
                </a:cxn>
                <a:cxn ang="0">
                  <a:pos x="53" y="38"/>
                </a:cxn>
                <a:cxn ang="0">
                  <a:pos x="46" y="100"/>
                </a:cxn>
                <a:cxn ang="0">
                  <a:pos x="32" y="80"/>
                </a:cxn>
                <a:cxn ang="0">
                  <a:pos x="0" y="100"/>
                </a:cxn>
                <a:cxn ang="0">
                  <a:pos x="53" y="38"/>
                </a:cxn>
                <a:cxn ang="0">
                  <a:pos x="46" y="68"/>
                </a:cxn>
                <a:cxn ang="0">
                  <a:pos x="32" y="59"/>
                </a:cxn>
                <a:cxn ang="0">
                  <a:pos x="32" y="54"/>
                </a:cxn>
                <a:cxn ang="0">
                  <a:pos x="46" y="45"/>
                </a:cxn>
                <a:cxn ang="0">
                  <a:pos x="32" y="54"/>
                </a:cxn>
                <a:cxn ang="0">
                  <a:pos x="21" y="68"/>
                </a:cxn>
                <a:cxn ang="0">
                  <a:pos x="7" y="59"/>
                </a:cxn>
                <a:cxn ang="0">
                  <a:pos x="7" y="54"/>
                </a:cxn>
                <a:cxn ang="0">
                  <a:pos x="21" y="45"/>
                </a:cxn>
                <a:cxn ang="0">
                  <a:pos x="7" y="54"/>
                </a:cxn>
              </a:cxnLst>
              <a:rect l="0" t="0" r="r" b="b"/>
              <a:pathLst>
                <a:path w="113" h="100">
                  <a:moveTo>
                    <a:pt x="67" y="0"/>
                  </a:moveTo>
                  <a:lnTo>
                    <a:pt x="104" y="0"/>
                  </a:lnTo>
                  <a:lnTo>
                    <a:pt x="104" y="7"/>
                  </a:lnTo>
                  <a:lnTo>
                    <a:pt x="67" y="7"/>
                  </a:lnTo>
                  <a:lnTo>
                    <a:pt x="67" y="0"/>
                  </a:lnTo>
                  <a:close/>
                  <a:moveTo>
                    <a:pt x="113" y="11"/>
                  </a:moveTo>
                  <a:lnTo>
                    <a:pt x="113" y="100"/>
                  </a:lnTo>
                  <a:lnTo>
                    <a:pt x="106" y="100"/>
                  </a:lnTo>
                  <a:lnTo>
                    <a:pt x="106" y="80"/>
                  </a:lnTo>
                  <a:lnTo>
                    <a:pt x="92" y="80"/>
                  </a:lnTo>
                  <a:lnTo>
                    <a:pt x="92" y="100"/>
                  </a:lnTo>
                  <a:lnTo>
                    <a:pt x="60" y="100"/>
                  </a:lnTo>
                  <a:lnTo>
                    <a:pt x="60" y="11"/>
                  </a:lnTo>
                  <a:lnTo>
                    <a:pt x="113" y="11"/>
                  </a:lnTo>
                  <a:close/>
                  <a:moveTo>
                    <a:pt x="92" y="68"/>
                  </a:moveTo>
                  <a:lnTo>
                    <a:pt x="106" y="68"/>
                  </a:lnTo>
                  <a:lnTo>
                    <a:pt x="106" y="59"/>
                  </a:lnTo>
                  <a:lnTo>
                    <a:pt x="92" y="59"/>
                  </a:lnTo>
                  <a:lnTo>
                    <a:pt x="92" y="68"/>
                  </a:lnTo>
                  <a:close/>
                  <a:moveTo>
                    <a:pt x="92" y="54"/>
                  </a:moveTo>
                  <a:lnTo>
                    <a:pt x="106" y="54"/>
                  </a:lnTo>
                  <a:lnTo>
                    <a:pt x="106" y="45"/>
                  </a:lnTo>
                  <a:lnTo>
                    <a:pt x="92" y="45"/>
                  </a:lnTo>
                  <a:lnTo>
                    <a:pt x="92" y="54"/>
                  </a:lnTo>
                  <a:close/>
                  <a:moveTo>
                    <a:pt x="92" y="39"/>
                  </a:moveTo>
                  <a:lnTo>
                    <a:pt x="106" y="39"/>
                  </a:lnTo>
                  <a:lnTo>
                    <a:pt x="106" y="30"/>
                  </a:lnTo>
                  <a:lnTo>
                    <a:pt x="92" y="30"/>
                  </a:lnTo>
                  <a:lnTo>
                    <a:pt x="92" y="39"/>
                  </a:lnTo>
                  <a:close/>
                  <a:moveTo>
                    <a:pt x="92" y="25"/>
                  </a:moveTo>
                  <a:lnTo>
                    <a:pt x="106" y="25"/>
                  </a:lnTo>
                  <a:lnTo>
                    <a:pt x="106" y="16"/>
                  </a:lnTo>
                  <a:lnTo>
                    <a:pt x="92" y="16"/>
                  </a:lnTo>
                  <a:lnTo>
                    <a:pt x="92" y="25"/>
                  </a:lnTo>
                  <a:close/>
                  <a:moveTo>
                    <a:pt x="67" y="68"/>
                  </a:moveTo>
                  <a:lnTo>
                    <a:pt x="81" y="68"/>
                  </a:lnTo>
                  <a:lnTo>
                    <a:pt x="81" y="59"/>
                  </a:lnTo>
                  <a:lnTo>
                    <a:pt x="67" y="59"/>
                  </a:lnTo>
                  <a:lnTo>
                    <a:pt x="67" y="68"/>
                  </a:lnTo>
                  <a:close/>
                  <a:moveTo>
                    <a:pt x="67" y="54"/>
                  </a:moveTo>
                  <a:lnTo>
                    <a:pt x="81" y="54"/>
                  </a:lnTo>
                  <a:lnTo>
                    <a:pt x="81" y="45"/>
                  </a:lnTo>
                  <a:lnTo>
                    <a:pt x="67" y="45"/>
                  </a:lnTo>
                  <a:lnTo>
                    <a:pt x="67" y="54"/>
                  </a:lnTo>
                  <a:close/>
                  <a:moveTo>
                    <a:pt x="67" y="39"/>
                  </a:moveTo>
                  <a:lnTo>
                    <a:pt x="81" y="39"/>
                  </a:lnTo>
                  <a:lnTo>
                    <a:pt x="81" y="30"/>
                  </a:lnTo>
                  <a:lnTo>
                    <a:pt x="67" y="30"/>
                  </a:lnTo>
                  <a:lnTo>
                    <a:pt x="67" y="39"/>
                  </a:lnTo>
                  <a:close/>
                  <a:moveTo>
                    <a:pt x="67" y="25"/>
                  </a:moveTo>
                  <a:lnTo>
                    <a:pt x="81" y="25"/>
                  </a:lnTo>
                  <a:lnTo>
                    <a:pt x="81" y="16"/>
                  </a:lnTo>
                  <a:lnTo>
                    <a:pt x="67" y="16"/>
                  </a:lnTo>
                  <a:lnTo>
                    <a:pt x="67" y="25"/>
                  </a:lnTo>
                  <a:close/>
                  <a:moveTo>
                    <a:pt x="7" y="34"/>
                  </a:moveTo>
                  <a:lnTo>
                    <a:pt x="46" y="34"/>
                  </a:lnTo>
                  <a:lnTo>
                    <a:pt x="46" y="27"/>
                  </a:lnTo>
                  <a:lnTo>
                    <a:pt x="7" y="27"/>
                  </a:lnTo>
                  <a:lnTo>
                    <a:pt x="7" y="34"/>
                  </a:lnTo>
                  <a:close/>
                  <a:moveTo>
                    <a:pt x="53" y="38"/>
                  </a:moveTo>
                  <a:lnTo>
                    <a:pt x="53" y="100"/>
                  </a:lnTo>
                  <a:lnTo>
                    <a:pt x="46" y="100"/>
                  </a:lnTo>
                  <a:lnTo>
                    <a:pt x="46" y="80"/>
                  </a:lnTo>
                  <a:lnTo>
                    <a:pt x="32" y="80"/>
                  </a:lnTo>
                  <a:lnTo>
                    <a:pt x="32" y="100"/>
                  </a:lnTo>
                  <a:lnTo>
                    <a:pt x="0" y="100"/>
                  </a:lnTo>
                  <a:lnTo>
                    <a:pt x="0" y="38"/>
                  </a:lnTo>
                  <a:lnTo>
                    <a:pt x="53" y="38"/>
                  </a:lnTo>
                  <a:close/>
                  <a:moveTo>
                    <a:pt x="32" y="68"/>
                  </a:moveTo>
                  <a:lnTo>
                    <a:pt x="46" y="68"/>
                  </a:lnTo>
                  <a:lnTo>
                    <a:pt x="46" y="59"/>
                  </a:lnTo>
                  <a:lnTo>
                    <a:pt x="32" y="59"/>
                  </a:lnTo>
                  <a:lnTo>
                    <a:pt x="32" y="68"/>
                  </a:lnTo>
                  <a:close/>
                  <a:moveTo>
                    <a:pt x="32" y="54"/>
                  </a:moveTo>
                  <a:lnTo>
                    <a:pt x="46" y="54"/>
                  </a:lnTo>
                  <a:lnTo>
                    <a:pt x="46" y="45"/>
                  </a:lnTo>
                  <a:lnTo>
                    <a:pt x="32" y="45"/>
                  </a:lnTo>
                  <a:lnTo>
                    <a:pt x="32" y="54"/>
                  </a:lnTo>
                  <a:close/>
                  <a:moveTo>
                    <a:pt x="7" y="68"/>
                  </a:moveTo>
                  <a:lnTo>
                    <a:pt x="21" y="68"/>
                  </a:lnTo>
                  <a:lnTo>
                    <a:pt x="21" y="59"/>
                  </a:lnTo>
                  <a:lnTo>
                    <a:pt x="7" y="59"/>
                  </a:lnTo>
                  <a:lnTo>
                    <a:pt x="7" y="68"/>
                  </a:lnTo>
                  <a:close/>
                  <a:moveTo>
                    <a:pt x="7" y="54"/>
                  </a:moveTo>
                  <a:lnTo>
                    <a:pt x="21" y="54"/>
                  </a:lnTo>
                  <a:lnTo>
                    <a:pt x="21" y="45"/>
                  </a:lnTo>
                  <a:lnTo>
                    <a:pt x="7" y="45"/>
                  </a:lnTo>
                  <a:lnTo>
                    <a:pt x="7" y="5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19" name="Freeform 16"/>
            <p:cNvSpPr>
              <a:spLocks noEditPoints="1"/>
            </p:cNvSpPr>
            <p:nvPr/>
          </p:nvSpPr>
          <p:spPr bwMode="auto">
            <a:xfrm>
              <a:off x="4057" y="2828"/>
              <a:ext cx="69" cy="61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3" y="4"/>
                </a:cxn>
                <a:cxn ang="0">
                  <a:pos x="69" y="6"/>
                </a:cxn>
                <a:cxn ang="0">
                  <a:pos x="66" y="61"/>
                </a:cxn>
                <a:cxn ang="0">
                  <a:pos x="57" y="49"/>
                </a:cxn>
                <a:cxn ang="0">
                  <a:pos x="37" y="61"/>
                </a:cxn>
                <a:cxn ang="0">
                  <a:pos x="69" y="6"/>
                </a:cxn>
                <a:cxn ang="0">
                  <a:pos x="66" y="41"/>
                </a:cxn>
                <a:cxn ang="0">
                  <a:pos x="57" y="36"/>
                </a:cxn>
                <a:cxn ang="0">
                  <a:pos x="57" y="33"/>
                </a:cxn>
                <a:cxn ang="0">
                  <a:pos x="66" y="27"/>
                </a:cxn>
                <a:cxn ang="0">
                  <a:pos x="57" y="33"/>
                </a:cxn>
                <a:cxn ang="0">
                  <a:pos x="66" y="24"/>
                </a:cxn>
                <a:cxn ang="0">
                  <a:pos x="57" y="18"/>
                </a:cxn>
                <a:cxn ang="0">
                  <a:pos x="57" y="15"/>
                </a:cxn>
                <a:cxn ang="0">
                  <a:pos x="66" y="9"/>
                </a:cxn>
                <a:cxn ang="0">
                  <a:pos x="57" y="15"/>
                </a:cxn>
                <a:cxn ang="0">
                  <a:pos x="50" y="41"/>
                </a:cxn>
                <a:cxn ang="0">
                  <a:pos x="41" y="36"/>
                </a:cxn>
                <a:cxn ang="0">
                  <a:pos x="41" y="33"/>
                </a:cxn>
                <a:cxn ang="0">
                  <a:pos x="50" y="27"/>
                </a:cxn>
                <a:cxn ang="0">
                  <a:pos x="41" y="33"/>
                </a:cxn>
                <a:cxn ang="0">
                  <a:pos x="50" y="24"/>
                </a:cxn>
                <a:cxn ang="0">
                  <a:pos x="41" y="18"/>
                </a:cxn>
                <a:cxn ang="0">
                  <a:pos x="41" y="15"/>
                </a:cxn>
                <a:cxn ang="0">
                  <a:pos x="50" y="9"/>
                </a:cxn>
                <a:cxn ang="0">
                  <a:pos x="41" y="15"/>
                </a:cxn>
                <a:cxn ang="0">
                  <a:pos x="29" y="20"/>
                </a:cxn>
                <a:cxn ang="0">
                  <a:pos x="6" y="16"/>
                </a:cxn>
                <a:cxn ang="0">
                  <a:pos x="32" y="22"/>
                </a:cxn>
                <a:cxn ang="0">
                  <a:pos x="29" y="61"/>
                </a:cxn>
                <a:cxn ang="0">
                  <a:pos x="20" y="49"/>
                </a:cxn>
                <a:cxn ang="0">
                  <a:pos x="0" y="61"/>
                </a:cxn>
                <a:cxn ang="0">
                  <a:pos x="32" y="22"/>
                </a:cxn>
                <a:cxn ang="0">
                  <a:pos x="29" y="41"/>
                </a:cxn>
                <a:cxn ang="0">
                  <a:pos x="20" y="36"/>
                </a:cxn>
                <a:cxn ang="0">
                  <a:pos x="20" y="33"/>
                </a:cxn>
                <a:cxn ang="0">
                  <a:pos x="29" y="27"/>
                </a:cxn>
                <a:cxn ang="0">
                  <a:pos x="20" y="33"/>
                </a:cxn>
                <a:cxn ang="0">
                  <a:pos x="14" y="41"/>
                </a:cxn>
                <a:cxn ang="0">
                  <a:pos x="6" y="36"/>
                </a:cxn>
                <a:cxn ang="0">
                  <a:pos x="6" y="33"/>
                </a:cxn>
                <a:cxn ang="0">
                  <a:pos x="14" y="27"/>
                </a:cxn>
                <a:cxn ang="0">
                  <a:pos x="6" y="33"/>
                </a:cxn>
              </a:cxnLst>
              <a:rect l="0" t="0" r="r" b="b"/>
              <a:pathLst>
                <a:path w="69" h="61">
                  <a:moveTo>
                    <a:pt x="43" y="0"/>
                  </a:moveTo>
                  <a:lnTo>
                    <a:pt x="64" y="0"/>
                  </a:lnTo>
                  <a:lnTo>
                    <a:pt x="64" y="4"/>
                  </a:lnTo>
                  <a:lnTo>
                    <a:pt x="43" y="4"/>
                  </a:lnTo>
                  <a:lnTo>
                    <a:pt x="43" y="0"/>
                  </a:lnTo>
                  <a:close/>
                  <a:moveTo>
                    <a:pt x="69" y="6"/>
                  </a:moveTo>
                  <a:lnTo>
                    <a:pt x="69" y="61"/>
                  </a:lnTo>
                  <a:lnTo>
                    <a:pt x="66" y="61"/>
                  </a:lnTo>
                  <a:lnTo>
                    <a:pt x="66" y="49"/>
                  </a:lnTo>
                  <a:lnTo>
                    <a:pt x="57" y="49"/>
                  </a:lnTo>
                  <a:lnTo>
                    <a:pt x="57" y="61"/>
                  </a:lnTo>
                  <a:lnTo>
                    <a:pt x="37" y="61"/>
                  </a:lnTo>
                  <a:lnTo>
                    <a:pt x="37" y="6"/>
                  </a:lnTo>
                  <a:lnTo>
                    <a:pt x="69" y="6"/>
                  </a:lnTo>
                  <a:close/>
                  <a:moveTo>
                    <a:pt x="57" y="41"/>
                  </a:moveTo>
                  <a:lnTo>
                    <a:pt x="66" y="41"/>
                  </a:lnTo>
                  <a:lnTo>
                    <a:pt x="66" y="36"/>
                  </a:lnTo>
                  <a:lnTo>
                    <a:pt x="57" y="36"/>
                  </a:lnTo>
                  <a:lnTo>
                    <a:pt x="57" y="41"/>
                  </a:lnTo>
                  <a:close/>
                  <a:moveTo>
                    <a:pt x="57" y="33"/>
                  </a:moveTo>
                  <a:lnTo>
                    <a:pt x="66" y="33"/>
                  </a:lnTo>
                  <a:lnTo>
                    <a:pt x="66" y="27"/>
                  </a:lnTo>
                  <a:lnTo>
                    <a:pt x="57" y="27"/>
                  </a:lnTo>
                  <a:lnTo>
                    <a:pt x="57" y="33"/>
                  </a:lnTo>
                  <a:close/>
                  <a:moveTo>
                    <a:pt x="57" y="24"/>
                  </a:moveTo>
                  <a:lnTo>
                    <a:pt x="66" y="24"/>
                  </a:lnTo>
                  <a:lnTo>
                    <a:pt x="66" y="18"/>
                  </a:lnTo>
                  <a:lnTo>
                    <a:pt x="57" y="18"/>
                  </a:lnTo>
                  <a:lnTo>
                    <a:pt x="57" y="24"/>
                  </a:lnTo>
                  <a:close/>
                  <a:moveTo>
                    <a:pt x="57" y="15"/>
                  </a:moveTo>
                  <a:lnTo>
                    <a:pt x="66" y="15"/>
                  </a:lnTo>
                  <a:lnTo>
                    <a:pt x="66" y="9"/>
                  </a:lnTo>
                  <a:lnTo>
                    <a:pt x="57" y="9"/>
                  </a:lnTo>
                  <a:lnTo>
                    <a:pt x="57" y="15"/>
                  </a:lnTo>
                  <a:close/>
                  <a:moveTo>
                    <a:pt x="41" y="41"/>
                  </a:moveTo>
                  <a:lnTo>
                    <a:pt x="50" y="41"/>
                  </a:lnTo>
                  <a:lnTo>
                    <a:pt x="50" y="36"/>
                  </a:lnTo>
                  <a:lnTo>
                    <a:pt x="41" y="36"/>
                  </a:lnTo>
                  <a:lnTo>
                    <a:pt x="41" y="41"/>
                  </a:lnTo>
                  <a:close/>
                  <a:moveTo>
                    <a:pt x="41" y="33"/>
                  </a:moveTo>
                  <a:lnTo>
                    <a:pt x="50" y="33"/>
                  </a:lnTo>
                  <a:lnTo>
                    <a:pt x="50" y="27"/>
                  </a:lnTo>
                  <a:lnTo>
                    <a:pt x="41" y="27"/>
                  </a:lnTo>
                  <a:lnTo>
                    <a:pt x="41" y="33"/>
                  </a:lnTo>
                  <a:close/>
                  <a:moveTo>
                    <a:pt x="41" y="24"/>
                  </a:moveTo>
                  <a:lnTo>
                    <a:pt x="50" y="24"/>
                  </a:lnTo>
                  <a:lnTo>
                    <a:pt x="50" y="18"/>
                  </a:lnTo>
                  <a:lnTo>
                    <a:pt x="41" y="18"/>
                  </a:lnTo>
                  <a:lnTo>
                    <a:pt x="41" y="24"/>
                  </a:lnTo>
                  <a:close/>
                  <a:moveTo>
                    <a:pt x="41" y="15"/>
                  </a:moveTo>
                  <a:lnTo>
                    <a:pt x="50" y="15"/>
                  </a:lnTo>
                  <a:lnTo>
                    <a:pt x="50" y="9"/>
                  </a:lnTo>
                  <a:lnTo>
                    <a:pt x="41" y="9"/>
                  </a:lnTo>
                  <a:lnTo>
                    <a:pt x="41" y="15"/>
                  </a:lnTo>
                  <a:close/>
                  <a:moveTo>
                    <a:pt x="6" y="20"/>
                  </a:moveTo>
                  <a:lnTo>
                    <a:pt x="29" y="20"/>
                  </a:lnTo>
                  <a:lnTo>
                    <a:pt x="29" y="16"/>
                  </a:lnTo>
                  <a:lnTo>
                    <a:pt x="6" y="16"/>
                  </a:lnTo>
                  <a:lnTo>
                    <a:pt x="6" y="20"/>
                  </a:lnTo>
                  <a:close/>
                  <a:moveTo>
                    <a:pt x="32" y="22"/>
                  </a:moveTo>
                  <a:lnTo>
                    <a:pt x="32" y="61"/>
                  </a:lnTo>
                  <a:lnTo>
                    <a:pt x="29" y="61"/>
                  </a:lnTo>
                  <a:lnTo>
                    <a:pt x="29" y="49"/>
                  </a:lnTo>
                  <a:lnTo>
                    <a:pt x="20" y="49"/>
                  </a:lnTo>
                  <a:lnTo>
                    <a:pt x="20" y="61"/>
                  </a:lnTo>
                  <a:lnTo>
                    <a:pt x="0" y="61"/>
                  </a:lnTo>
                  <a:lnTo>
                    <a:pt x="0" y="22"/>
                  </a:lnTo>
                  <a:lnTo>
                    <a:pt x="32" y="22"/>
                  </a:lnTo>
                  <a:close/>
                  <a:moveTo>
                    <a:pt x="20" y="41"/>
                  </a:moveTo>
                  <a:lnTo>
                    <a:pt x="29" y="41"/>
                  </a:lnTo>
                  <a:lnTo>
                    <a:pt x="29" y="36"/>
                  </a:lnTo>
                  <a:lnTo>
                    <a:pt x="20" y="36"/>
                  </a:lnTo>
                  <a:lnTo>
                    <a:pt x="20" y="41"/>
                  </a:lnTo>
                  <a:close/>
                  <a:moveTo>
                    <a:pt x="20" y="33"/>
                  </a:moveTo>
                  <a:lnTo>
                    <a:pt x="29" y="33"/>
                  </a:lnTo>
                  <a:lnTo>
                    <a:pt x="29" y="27"/>
                  </a:lnTo>
                  <a:lnTo>
                    <a:pt x="20" y="27"/>
                  </a:lnTo>
                  <a:lnTo>
                    <a:pt x="20" y="33"/>
                  </a:lnTo>
                  <a:close/>
                  <a:moveTo>
                    <a:pt x="6" y="41"/>
                  </a:moveTo>
                  <a:lnTo>
                    <a:pt x="14" y="41"/>
                  </a:lnTo>
                  <a:lnTo>
                    <a:pt x="14" y="36"/>
                  </a:lnTo>
                  <a:lnTo>
                    <a:pt x="6" y="36"/>
                  </a:lnTo>
                  <a:lnTo>
                    <a:pt x="6" y="41"/>
                  </a:lnTo>
                  <a:close/>
                  <a:moveTo>
                    <a:pt x="6" y="33"/>
                  </a:moveTo>
                  <a:lnTo>
                    <a:pt x="14" y="33"/>
                  </a:lnTo>
                  <a:lnTo>
                    <a:pt x="14" y="27"/>
                  </a:lnTo>
                  <a:lnTo>
                    <a:pt x="6" y="27"/>
                  </a:lnTo>
                  <a:lnTo>
                    <a:pt x="6" y="3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20" name="Freeform 17"/>
            <p:cNvSpPr>
              <a:spLocks noEditPoints="1"/>
            </p:cNvSpPr>
            <p:nvPr/>
          </p:nvSpPr>
          <p:spPr bwMode="auto">
            <a:xfrm>
              <a:off x="4581" y="2648"/>
              <a:ext cx="143" cy="243"/>
            </a:xfrm>
            <a:custGeom>
              <a:avLst/>
              <a:gdLst/>
              <a:ahLst/>
              <a:cxnLst>
                <a:cxn ang="0">
                  <a:pos x="11" y="113"/>
                </a:cxn>
                <a:cxn ang="0">
                  <a:pos x="58" y="95"/>
                </a:cxn>
                <a:cxn ang="0">
                  <a:pos x="67" y="116"/>
                </a:cxn>
                <a:cxn ang="0">
                  <a:pos x="27" y="243"/>
                </a:cxn>
                <a:cxn ang="0">
                  <a:pos x="9" y="216"/>
                </a:cxn>
                <a:cxn ang="0">
                  <a:pos x="0" y="243"/>
                </a:cxn>
                <a:cxn ang="0">
                  <a:pos x="67" y="116"/>
                </a:cxn>
                <a:cxn ang="0">
                  <a:pos x="9" y="184"/>
                </a:cxn>
                <a:cxn ang="0">
                  <a:pos x="28" y="198"/>
                </a:cxn>
                <a:cxn ang="0">
                  <a:pos x="28" y="164"/>
                </a:cxn>
                <a:cxn ang="0">
                  <a:pos x="9" y="177"/>
                </a:cxn>
                <a:cxn ang="0">
                  <a:pos x="28" y="164"/>
                </a:cxn>
                <a:cxn ang="0">
                  <a:pos x="9" y="145"/>
                </a:cxn>
                <a:cxn ang="0">
                  <a:pos x="28" y="157"/>
                </a:cxn>
                <a:cxn ang="0">
                  <a:pos x="28" y="125"/>
                </a:cxn>
                <a:cxn ang="0">
                  <a:pos x="9" y="138"/>
                </a:cxn>
                <a:cxn ang="0">
                  <a:pos x="28" y="125"/>
                </a:cxn>
                <a:cxn ang="0">
                  <a:pos x="41" y="184"/>
                </a:cxn>
                <a:cxn ang="0">
                  <a:pos x="58" y="198"/>
                </a:cxn>
                <a:cxn ang="0">
                  <a:pos x="58" y="164"/>
                </a:cxn>
                <a:cxn ang="0">
                  <a:pos x="41" y="177"/>
                </a:cxn>
                <a:cxn ang="0">
                  <a:pos x="58" y="164"/>
                </a:cxn>
                <a:cxn ang="0">
                  <a:pos x="41" y="145"/>
                </a:cxn>
                <a:cxn ang="0">
                  <a:pos x="58" y="157"/>
                </a:cxn>
                <a:cxn ang="0">
                  <a:pos x="58" y="125"/>
                </a:cxn>
                <a:cxn ang="0">
                  <a:pos x="41" y="138"/>
                </a:cxn>
                <a:cxn ang="0">
                  <a:pos x="58" y="125"/>
                </a:cxn>
                <a:cxn ang="0">
                  <a:pos x="87" y="139"/>
                </a:cxn>
                <a:cxn ang="0">
                  <a:pos x="135" y="150"/>
                </a:cxn>
                <a:cxn ang="0">
                  <a:pos x="143" y="154"/>
                </a:cxn>
                <a:cxn ang="0">
                  <a:pos x="103" y="243"/>
                </a:cxn>
                <a:cxn ang="0">
                  <a:pos x="85" y="216"/>
                </a:cxn>
                <a:cxn ang="0">
                  <a:pos x="76" y="243"/>
                </a:cxn>
                <a:cxn ang="0">
                  <a:pos x="143" y="154"/>
                </a:cxn>
                <a:cxn ang="0">
                  <a:pos x="85" y="184"/>
                </a:cxn>
                <a:cxn ang="0">
                  <a:pos x="105" y="198"/>
                </a:cxn>
                <a:cxn ang="0">
                  <a:pos x="105" y="164"/>
                </a:cxn>
                <a:cxn ang="0">
                  <a:pos x="85" y="177"/>
                </a:cxn>
                <a:cxn ang="0">
                  <a:pos x="105" y="164"/>
                </a:cxn>
                <a:cxn ang="0">
                  <a:pos x="117" y="184"/>
                </a:cxn>
                <a:cxn ang="0">
                  <a:pos x="135" y="198"/>
                </a:cxn>
                <a:cxn ang="0">
                  <a:pos x="135" y="164"/>
                </a:cxn>
                <a:cxn ang="0">
                  <a:pos x="117" y="177"/>
                </a:cxn>
                <a:cxn ang="0">
                  <a:pos x="135" y="164"/>
                </a:cxn>
                <a:cxn ang="0">
                  <a:pos x="51" y="64"/>
                </a:cxn>
                <a:cxn ang="0">
                  <a:pos x="18" y="91"/>
                </a:cxn>
                <a:cxn ang="0">
                  <a:pos x="30" y="0"/>
                </a:cxn>
                <a:cxn ang="0">
                  <a:pos x="39" y="61"/>
                </a:cxn>
                <a:cxn ang="0">
                  <a:pos x="30" y="0"/>
                </a:cxn>
              </a:cxnLst>
              <a:rect l="0" t="0" r="r" b="b"/>
              <a:pathLst>
                <a:path w="143" h="243">
                  <a:moveTo>
                    <a:pt x="58" y="113"/>
                  </a:moveTo>
                  <a:lnTo>
                    <a:pt x="11" y="113"/>
                  </a:lnTo>
                  <a:lnTo>
                    <a:pt x="11" y="95"/>
                  </a:lnTo>
                  <a:lnTo>
                    <a:pt x="58" y="95"/>
                  </a:lnTo>
                  <a:lnTo>
                    <a:pt x="58" y="113"/>
                  </a:lnTo>
                  <a:close/>
                  <a:moveTo>
                    <a:pt x="67" y="116"/>
                  </a:moveTo>
                  <a:lnTo>
                    <a:pt x="67" y="243"/>
                  </a:lnTo>
                  <a:lnTo>
                    <a:pt x="27" y="243"/>
                  </a:lnTo>
                  <a:lnTo>
                    <a:pt x="27" y="216"/>
                  </a:lnTo>
                  <a:lnTo>
                    <a:pt x="9" y="216"/>
                  </a:lnTo>
                  <a:lnTo>
                    <a:pt x="9" y="243"/>
                  </a:lnTo>
                  <a:lnTo>
                    <a:pt x="0" y="243"/>
                  </a:lnTo>
                  <a:lnTo>
                    <a:pt x="0" y="116"/>
                  </a:lnTo>
                  <a:lnTo>
                    <a:pt x="67" y="116"/>
                  </a:lnTo>
                  <a:close/>
                  <a:moveTo>
                    <a:pt x="28" y="184"/>
                  </a:moveTo>
                  <a:lnTo>
                    <a:pt x="9" y="184"/>
                  </a:lnTo>
                  <a:lnTo>
                    <a:pt x="9" y="198"/>
                  </a:lnTo>
                  <a:lnTo>
                    <a:pt x="28" y="198"/>
                  </a:lnTo>
                  <a:lnTo>
                    <a:pt x="28" y="184"/>
                  </a:lnTo>
                  <a:close/>
                  <a:moveTo>
                    <a:pt x="28" y="164"/>
                  </a:moveTo>
                  <a:lnTo>
                    <a:pt x="9" y="164"/>
                  </a:lnTo>
                  <a:lnTo>
                    <a:pt x="9" y="177"/>
                  </a:lnTo>
                  <a:lnTo>
                    <a:pt x="28" y="177"/>
                  </a:lnTo>
                  <a:lnTo>
                    <a:pt x="28" y="164"/>
                  </a:lnTo>
                  <a:close/>
                  <a:moveTo>
                    <a:pt x="28" y="145"/>
                  </a:moveTo>
                  <a:lnTo>
                    <a:pt x="9" y="145"/>
                  </a:lnTo>
                  <a:lnTo>
                    <a:pt x="9" y="157"/>
                  </a:lnTo>
                  <a:lnTo>
                    <a:pt x="28" y="157"/>
                  </a:lnTo>
                  <a:lnTo>
                    <a:pt x="28" y="145"/>
                  </a:lnTo>
                  <a:close/>
                  <a:moveTo>
                    <a:pt x="28" y="125"/>
                  </a:moveTo>
                  <a:lnTo>
                    <a:pt x="9" y="125"/>
                  </a:lnTo>
                  <a:lnTo>
                    <a:pt x="9" y="138"/>
                  </a:lnTo>
                  <a:lnTo>
                    <a:pt x="28" y="138"/>
                  </a:lnTo>
                  <a:lnTo>
                    <a:pt x="28" y="125"/>
                  </a:lnTo>
                  <a:close/>
                  <a:moveTo>
                    <a:pt x="58" y="184"/>
                  </a:moveTo>
                  <a:lnTo>
                    <a:pt x="41" y="184"/>
                  </a:lnTo>
                  <a:lnTo>
                    <a:pt x="41" y="198"/>
                  </a:lnTo>
                  <a:lnTo>
                    <a:pt x="58" y="198"/>
                  </a:lnTo>
                  <a:lnTo>
                    <a:pt x="58" y="184"/>
                  </a:lnTo>
                  <a:close/>
                  <a:moveTo>
                    <a:pt x="58" y="164"/>
                  </a:moveTo>
                  <a:lnTo>
                    <a:pt x="41" y="164"/>
                  </a:lnTo>
                  <a:lnTo>
                    <a:pt x="41" y="177"/>
                  </a:lnTo>
                  <a:lnTo>
                    <a:pt x="58" y="177"/>
                  </a:lnTo>
                  <a:lnTo>
                    <a:pt x="58" y="164"/>
                  </a:lnTo>
                  <a:close/>
                  <a:moveTo>
                    <a:pt x="58" y="145"/>
                  </a:moveTo>
                  <a:lnTo>
                    <a:pt x="41" y="145"/>
                  </a:lnTo>
                  <a:lnTo>
                    <a:pt x="41" y="157"/>
                  </a:lnTo>
                  <a:lnTo>
                    <a:pt x="58" y="157"/>
                  </a:lnTo>
                  <a:lnTo>
                    <a:pt x="58" y="145"/>
                  </a:lnTo>
                  <a:close/>
                  <a:moveTo>
                    <a:pt x="58" y="125"/>
                  </a:moveTo>
                  <a:lnTo>
                    <a:pt x="41" y="125"/>
                  </a:lnTo>
                  <a:lnTo>
                    <a:pt x="41" y="138"/>
                  </a:lnTo>
                  <a:lnTo>
                    <a:pt x="58" y="138"/>
                  </a:lnTo>
                  <a:lnTo>
                    <a:pt x="58" y="125"/>
                  </a:lnTo>
                  <a:close/>
                  <a:moveTo>
                    <a:pt x="135" y="139"/>
                  </a:moveTo>
                  <a:lnTo>
                    <a:pt x="87" y="139"/>
                  </a:lnTo>
                  <a:lnTo>
                    <a:pt x="87" y="150"/>
                  </a:lnTo>
                  <a:lnTo>
                    <a:pt x="135" y="150"/>
                  </a:lnTo>
                  <a:lnTo>
                    <a:pt x="135" y="139"/>
                  </a:lnTo>
                  <a:close/>
                  <a:moveTo>
                    <a:pt x="143" y="154"/>
                  </a:moveTo>
                  <a:lnTo>
                    <a:pt x="143" y="243"/>
                  </a:lnTo>
                  <a:lnTo>
                    <a:pt x="103" y="243"/>
                  </a:lnTo>
                  <a:lnTo>
                    <a:pt x="103" y="216"/>
                  </a:lnTo>
                  <a:lnTo>
                    <a:pt x="85" y="216"/>
                  </a:lnTo>
                  <a:lnTo>
                    <a:pt x="85" y="243"/>
                  </a:lnTo>
                  <a:lnTo>
                    <a:pt x="76" y="243"/>
                  </a:lnTo>
                  <a:lnTo>
                    <a:pt x="76" y="154"/>
                  </a:lnTo>
                  <a:lnTo>
                    <a:pt x="143" y="154"/>
                  </a:lnTo>
                  <a:close/>
                  <a:moveTo>
                    <a:pt x="105" y="184"/>
                  </a:moveTo>
                  <a:lnTo>
                    <a:pt x="85" y="184"/>
                  </a:lnTo>
                  <a:lnTo>
                    <a:pt x="85" y="198"/>
                  </a:lnTo>
                  <a:lnTo>
                    <a:pt x="105" y="198"/>
                  </a:lnTo>
                  <a:lnTo>
                    <a:pt x="105" y="184"/>
                  </a:lnTo>
                  <a:close/>
                  <a:moveTo>
                    <a:pt x="105" y="164"/>
                  </a:moveTo>
                  <a:lnTo>
                    <a:pt x="85" y="164"/>
                  </a:lnTo>
                  <a:lnTo>
                    <a:pt x="85" y="177"/>
                  </a:lnTo>
                  <a:lnTo>
                    <a:pt x="105" y="177"/>
                  </a:lnTo>
                  <a:lnTo>
                    <a:pt x="105" y="164"/>
                  </a:lnTo>
                  <a:close/>
                  <a:moveTo>
                    <a:pt x="135" y="184"/>
                  </a:moveTo>
                  <a:lnTo>
                    <a:pt x="117" y="184"/>
                  </a:lnTo>
                  <a:lnTo>
                    <a:pt x="117" y="198"/>
                  </a:lnTo>
                  <a:lnTo>
                    <a:pt x="135" y="198"/>
                  </a:lnTo>
                  <a:lnTo>
                    <a:pt x="135" y="184"/>
                  </a:lnTo>
                  <a:close/>
                  <a:moveTo>
                    <a:pt x="135" y="164"/>
                  </a:moveTo>
                  <a:lnTo>
                    <a:pt x="117" y="164"/>
                  </a:lnTo>
                  <a:lnTo>
                    <a:pt x="117" y="177"/>
                  </a:lnTo>
                  <a:lnTo>
                    <a:pt x="135" y="177"/>
                  </a:lnTo>
                  <a:lnTo>
                    <a:pt x="135" y="164"/>
                  </a:lnTo>
                  <a:close/>
                  <a:moveTo>
                    <a:pt x="18" y="64"/>
                  </a:moveTo>
                  <a:lnTo>
                    <a:pt x="51" y="64"/>
                  </a:lnTo>
                  <a:lnTo>
                    <a:pt x="51" y="91"/>
                  </a:lnTo>
                  <a:lnTo>
                    <a:pt x="18" y="91"/>
                  </a:lnTo>
                  <a:lnTo>
                    <a:pt x="18" y="64"/>
                  </a:lnTo>
                  <a:close/>
                  <a:moveTo>
                    <a:pt x="30" y="0"/>
                  </a:moveTo>
                  <a:lnTo>
                    <a:pt x="39" y="0"/>
                  </a:lnTo>
                  <a:lnTo>
                    <a:pt x="39" y="61"/>
                  </a:lnTo>
                  <a:lnTo>
                    <a:pt x="30" y="61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21" name="Freeform 18"/>
            <p:cNvSpPr>
              <a:spLocks noEditPoints="1"/>
            </p:cNvSpPr>
            <p:nvPr/>
          </p:nvSpPr>
          <p:spPr bwMode="auto">
            <a:xfrm>
              <a:off x="4732" y="2821"/>
              <a:ext cx="67" cy="68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26" y="0"/>
                </a:cxn>
                <a:cxn ang="0">
                  <a:pos x="31" y="7"/>
                </a:cxn>
                <a:cxn ang="0">
                  <a:pos x="12" y="68"/>
                </a:cxn>
                <a:cxn ang="0">
                  <a:pos x="5" y="56"/>
                </a:cxn>
                <a:cxn ang="0">
                  <a:pos x="0" y="68"/>
                </a:cxn>
                <a:cxn ang="0">
                  <a:pos x="31" y="7"/>
                </a:cxn>
                <a:cxn ang="0">
                  <a:pos x="5" y="40"/>
                </a:cxn>
                <a:cxn ang="0">
                  <a:pos x="12" y="47"/>
                </a:cxn>
                <a:cxn ang="0">
                  <a:pos x="12" y="31"/>
                </a:cxn>
                <a:cxn ang="0">
                  <a:pos x="5" y="36"/>
                </a:cxn>
                <a:cxn ang="0">
                  <a:pos x="12" y="31"/>
                </a:cxn>
                <a:cxn ang="0">
                  <a:pos x="5" y="22"/>
                </a:cxn>
                <a:cxn ang="0">
                  <a:pos x="12" y="27"/>
                </a:cxn>
                <a:cxn ang="0">
                  <a:pos x="12" y="11"/>
                </a:cxn>
                <a:cxn ang="0">
                  <a:pos x="5" y="18"/>
                </a:cxn>
                <a:cxn ang="0">
                  <a:pos x="12" y="11"/>
                </a:cxn>
                <a:cxn ang="0">
                  <a:pos x="19" y="40"/>
                </a:cxn>
                <a:cxn ang="0">
                  <a:pos x="28" y="47"/>
                </a:cxn>
                <a:cxn ang="0">
                  <a:pos x="28" y="31"/>
                </a:cxn>
                <a:cxn ang="0">
                  <a:pos x="19" y="36"/>
                </a:cxn>
                <a:cxn ang="0">
                  <a:pos x="28" y="31"/>
                </a:cxn>
                <a:cxn ang="0">
                  <a:pos x="19" y="22"/>
                </a:cxn>
                <a:cxn ang="0">
                  <a:pos x="28" y="27"/>
                </a:cxn>
                <a:cxn ang="0">
                  <a:pos x="28" y="11"/>
                </a:cxn>
                <a:cxn ang="0">
                  <a:pos x="19" y="18"/>
                </a:cxn>
                <a:cxn ang="0">
                  <a:pos x="28" y="11"/>
                </a:cxn>
                <a:cxn ang="0">
                  <a:pos x="40" y="18"/>
                </a:cxn>
                <a:cxn ang="0">
                  <a:pos x="63" y="23"/>
                </a:cxn>
                <a:cxn ang="0">
                  <a:pos x="67" y="25"/>
                </a:cxn>
                <a:cxn ang="0">
                  <a:pos x="47" y="68"/>
                </a:cxn>
                <a:cxn ang="0">
                  <a:pos x="40" y="56"/>
                </a:cxn>
                <a:cxn ang="0">
                  <a:pos x="35" y="68"/>
                </a:cxn>
                <a:cxn ang="0">
                  <a:pos x="67" y="25"/>
                </a:cxn>
                <a:cxn ang="0">
                  <a:pos x="40" y="40"/>
                </a:cxn>
                <a:cxn ang="0">
                  <a:pos x="49" y="47"/>
                </a:cxn>
                <a:cxn ang="0">
                  <a:pos x="49" y="31"/>
                </a:cxn>
                <a:cxn ang="0">
                  <a:pos x="40" y="36"/>
                </a:cxn>
                <a:cxn ang="0">
                  <a:pos x="49" y="31"/>
                </a:cxn>
                <a:cxn ang="0">
                  <a:pos x="54" y="40"/>
                </a:cxn>
                <a:cxn ang="0">
                  <a:pos x="63" y="47"/>
                </a:cxn>
                <a:cxn ang="0">
                  <a:pos x="63" y="31"/>
                </a:cxn>
                <a:cxn ang="0">
                  <a:pos x="54" y="36"/>
                </a:cxn>
                <a:cxn ang="0">
                  <a:pos x="63" y="31"/>
                </a:cxn>
              </a:cxnLst>
              <a:rect l="0" t="0" r="r" b="b"/>
              <a:pathLst>
                <a:path w="67" h="68">
                  <a:moveTo>
                    <a:pt x="26" y="6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26" y="0"/>
                  </a:lnTo>
                  <a:lnTo>
                    <a:pt x="26" y="6"/>
                  </a:lnTo>
                  <a:close/>
                  <a:moveTo>
                    <a:pt x="31" y="7"/>
                  </a:moveTo>
                  <a:lnTo>
                    <a:pt x="31" y="68"/>
                  </a:lnTo>
                  <a:lnTo>
                    <a:pt x="12" y="68"/>
                  </a:lnTo>
                  <a:lnTo>
                    <a:pt x="12" y="56"/>
                  </a:lnTo>
                  <a:lnTo>
                    <a:pt x="5" y="56"/>
                  </a:lnTo>
                  <a:lnTo>
                    <a:pt x="5" y="68"/>
                  </a:lnTo>
                  <a:lnTo>
                    <a:pt x="0" y="68"/>
                  </a:lnTo>
                  <a:lnTo>
                    <a:pt x="0" y="7"/>
                  </a:lnTo>
                  <a:lnTo>
                    <a:pt x="31" y="7"/>
                  </a:lnTo>
                  <a:close/>
                  <a:moveTo>
                    <a:pt x="12" y="40"/>
                  </a:moveTo>
                  <a:lnTo>
                    <a:pt x="5" y="40"/>
                  </a:lnTo>
                  <a:lnTo>
                    <a:pt x="5" y="47"/>
                  </a:lnTo>
                  <a:lnTo>
                    <a:pt x="12" y="47"/>
                  </a:lnTo>
                  <a:lnTo>
                    <a:pt x="12" y="40"/>
                  </a:lnTo>
                  <a:close/>
                  <a:moveTo>
                    <a:pt x="12" y="31"/>
                  </a:moveTo>
                  <a:lnTo>
                    <a:pt x="5" y="31"/>
                  </a:lnTo>
                  <a:lnTo>
                    <a:pt x="5" y="36"/>
                  </a:lnTo>
                  <a:lnTo>
                    <a:pt x="12" y="36"/>
                  </a:lnTo>
                  <a:lnTo>
                    <a:pt x="12" y="31"/>
                  </a:lnTo>
                  <a:close/>
                  <a:moveTo>
                    <a:pt x="12" y="22"/>
                  </a:moveTo>
                  <a:lnTo>
                    <a:pt x="5" y="22"/>
                  </a:lnTo>
                  <a:lnTo>
                    <a:pt x="5" y="27"/>
                  </a:lnTo>
                  <a:lnTo>
                    <a:pt x="12" y="27"/>
                  </a:lnTo>
                  <a:lnTo>
                    <a:pt x="12" y="22"/>
                  </a:lnTo>
                  <a:close/>
                  <a:moveTo>
                    <a:pt x="12" y="11"/>
                  </a:moveTo>
                  <a:lnTo>
                    <a:pt x="5" y="11"/>
                  </a:lnTo>
                  <a:lnTo>
                    <a:pt x="5" y="18"/>
                  </a:lnTo>
                  <a:lnTo>
                    <a:pt x="12" y="18"/>
                  </a:lnTo>
                  <a:lnTo>
                    <a:pt x="12" y="11"/>
                  </a:lnTo>
                  <a:close/>
                  <a:moveTo>
                    <a:pt x="28" y="40"/>
                  </a:moveTo>
                  <a:lnTo>
                    <a:pt x="19" y="40"/>
                  </a:lnTo>
                  <a:lnTo>
                    <a:pt x="19" y="47"/>
                  </a:lnTo>
                  <a:lnTo>
                    <a:pt x="28" y="47"/>
                  </a:lnTo>
                  <a:lnTo>
                    <a:pt x="28" y="40"/>
                  </a:lnTo>
                  <a:close/>
                  <a:moveTo>
                    <a:pt x="28" y="31"/>
                  </a:moveTo>
                  <a:lnTo>
                    <a:pt x="19" y="31"/>
                  </a:lnTo>
                  <a:lnTo>
                    <a:pt x="19" y="36"/>
                  </a:lnTo>
                  <a:lnTo>
                    <a:pt x="28" y="36"/>
                  </a:lnTo>
                  <a:lnTo>
                    <a:pt x="28" y="31"/>
                  </a:lnTo>
                  <a:close/>
                  <a:moveTo>
                    <a:pt x="28" y="22"/>
                  </a:moveTo>
                  <a:lnTo>
                    <a:pt x="19" y="22"/>
                  </a:lnTo>
                  <a:lnTo>
                    <a:pt x="19" y="27"/>
                  </a:lnTo>
                  <a:lnTo>
                    <a:pt x="28" y="27"/>
                  </a:lnTo>
                  <a:lnTo>
                    <a:pt x="28" y="22"/>
                  </a:lnTo>
                  <a:close/>
                  <a:moveTo>
                    <a:pt x="28" y="11"/>
                  </a:moveTo>
                  <a:lnTo>
                    <a:pt x="19" y="11"/>
                  </a:lnTo>
                  <a:lnTo>
                    <a:pt x="19" y="18"/>
                  </a:lnTo>
                  <a:lnTo>
                    <a:pt x="28" y="18"/>
                  </a:lnTo>
                  <a:lnTo>
                    <a:pt x="28" y="11"/>
                  </a:lnTo>
                  <a:close/>
                  <a:moveTo>
                    <a:pt x="63" y="18"/>
                  </a:moveTo>
                  <a:lnTo>
                    <a:pt x="40" y="18"/>
                  </a:lnTo>
                  <a:lnTo>
                    <a:pt x="40" y="23"/>
                  </a:lnTo>
                  <a:lnTo>
                    <a:pt x="63" y="23"/>
                  </a:lnTo>
                  <a:lnTo>
                    <a:pt x="63" y="18"/>
                  </a:lnTo>
                  <a:close/>
                  <a:moveTo>
                    <a:pt x="67" y="25"/>
                  </a:moveTo>
                  <a:lnTo>
                    <a:pt x="67" y="68"/>
                  </a:lnTo>
                  <a:lnTo>
                    <a:pt x="47" y="68"/>
                  </a:lnTo>
                  <a:lnTo>
                    <a:pt x="47" y="56"/>
                  </a:lnTo>
                  <a:lnTo>
                    <a:pt x="40" y="56"/>
                  </a:lnTo>
                  <a:lnTo>
                    <a:pt x="40" y="68"/>
                  </a:lnTo>
                  <a:lnTo>
                    <a:pt x="35" y="68"/>
                  </a:lnTo>
                  <a:lnTo>
                    <a:pt x="35" y="25"/>
                  </a:lnTo>
                  <a:lnTo>
                    <a:pt x="67" y="25"/>
                  </a:lnTo>
                  <a:close/>
                  <a:moveTo>
                    <a:pt x="49" y="40"/>
                  </a:moveTo>
                  <a:lnTo>
                    <a:pt x="40" y="40"/>
                  </a:lnTo>
                  <a:lnTo>
                    <a:pt x="40" y="47"/>
                  </a:lnTo>
                  <a:lnTo>
                    <a:pt x="49" y="47"/>
                  </a:lnTo>
                  <a:lnTo>
                    <a:pt x="49" y="40"/>
                  </a:lnTo>
                  <a:close/>
                  <a:moveTo>
                    <a:pt x="49" y="31"/>
                  </a:moveTo>
                  <a:lnTo>
                    <a:pt x="40" y="31"/>
                  </a:lnTo>
                  <a:lnTo>
                    <a:pt x="40" y="36"/>
                  </a:lnTo>
                  <a:lnTo>
                    <a:pt x="49" y="36"/>
                  </a:lnTo>
                  <a:lnTo>
                    <a:pt x="49" y="31"/>
                  </a:lnTo>
                  <a:close/>
                  <a:moveTo>
                    <a:pt x="63" y="40"/>
                  </a:moveTo>
                  <a:lnTo>
                    <a:pt x="54" y="40"/>
                  </a:lnTo>
                  <a:lnTo>
                    <a:pt x="54" y="47"/>
                  </a:lnTo>
                  <a:lnTo>
                    <a:pt x="63" y="47"/>
                  </a:lnTo>
                  <a:lnTo>
                    <a:pt x="63" y="40"/>
                  </a:lnTo>
                  <a:close/>
                  <a:moveTo>
                    <a:pt x="63" y="31"/>
                  </a:moveTo>
                  <a:lnTo>
                    <a:pt x="54" y="31"/>
                  </a:lnTo>
                  <a:lnTo>
                    <a:pt x="54" y="36"/>
                  </a:lnTo>
                  <a:lnTo>
                    <a:pt x="63" y="36"/>
                  </a:lnTo>
                  <a:lnTo>
                    <a:pt x="63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22" name="Freeform 19"/>
            <p:cNvSpPr/>
            <p:nvPr/>
          </p:nvSpPr>
          <p:spPr bwMode="auto">
            <a:xfrm>
              <a:off x="4802" y="2859"/>
              <a:ext cx="103" cy="39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22"/>
                </a:cxn>
                <a:cxn ang="0">
                  <a:pos x="55" y="22"/>
                </a:cxn>
                <a:cxn ang="0">
                  <a:pos x="55" y="18"/>
                </a:cxn>
                <a:cxn ang="0">
                  <a:pos x="30" y="3"/>
                </a:cxn>
                <a:cxn ang="0">
                  <a:pos x="4" y="18"/>
                </a:cxn>
                <a:cxn ang="0">
                  <a:pos x="5" y="22"/>
                </a:cxn>
                <a:cxn ang="0">
                  <a:pos x="0" y="22"/>
                </a:cxn>
                <a:cxn ang="0">
                  <a:pos x="0" y="0"/>
                </a:cxn>
                <a:cxn ang="0">
                  <a:pos x="58" y="0"/>
                </a:cxn>
              </a:cxnLst>
              <a:rect l="0" t="0" r="r" b="b"/>
              <a:pathLst>
                <a:path w="58" h="22">
                  <a:moveTo>
                    <a:pt x="58" y="0"/>
                  </a:moveTo>
                  <a:cubicBezTo>
                    <a:pt x="58" y="22"/>
                    <a:pt x="58" y="22"/>
                    <a:pt x="58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0"/>
                    <a:pt x="55" y="19"/>
                    <a:pt x="55" y="18"/>
                  </a:cubicBezTo>
                  <a:cubicBezTo>
                    <a:pt x="55" y="10"/>
                    <a:pt x="44" y="3"/>
                    <a:pt x="30" y="3"/>
                  </a:cubicBezTo>
                  <a:cubicBezTo>
                    <a:pt x="16" y="3"/>
                    <a:pt x="4" y="10"/>
                    <a:pt x="4" y="18"/>
                  </a:cubicBezTo>
                  <a:cubicBezTo>
                    <a:pt x="4" y="20"/>
                    <a:pt x="4" y="20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</p:grpSp>
      <p:grpSp>
        <p:nvGrpSpPr>
          <p:cNvPr id="323" name="Group 4"/>
          <p:cNvGrpSpPr>
            <a:grpSpLocks noChangeAspect="1"/>
          </p:cNvGrpSpPr>
          <p:nvPr/>
        </p:nvGrpSpPr>
        <p:grpSpPr bwMode="auto">
          <a:xfrm>
            <a:off x="101600" y="5990381"/>
            <a:ext cx="2336800" cy="439215"/>
            <a:chOff x="4057" y="2625"/>
            <a:chExt cx="1269" cy="273"/>
          </a:xfrm>
          <a:solidFill>
            <a:schemeClr val="bg1">
              <a:lumMod val="75000"/>
            </a:schemeClr>
          </a:solidFill>
        </p:grpSpPr>
        <p:sp>
          <p:nvSpPr>
            <p:cNvPr id="324" name="Freeform 6"/>
            <p:cNvSpPr>
              <a:spLocks noEditPoints="1"/>
            </p:cNvSpPr>
            <p:nvPr/>
          </p:nvSpPr>
          <p:spPr bwMode="auto">
            <a:xfrm>
              <a:off x="4289" y="2659"/>
              <a:ext cx="235" cy="232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142" y="18"/>
                </a:cxn>
                <a:cxn ang="0">
                  <a:pos x="235" y="25"/>
                </a:cxn>
                <a:cxn ang="0">
                  <a:pos x="221" y="232"/>
                </a:cxn>
                <a:cxn ang="0">
                  <a:pos x="193" y="189"/>
                </a:cxn>
                <a:cxn ang="0">
                  <a:pos x="126" y="232"/>
                </a:cxn>
                <a:cxn ang="0">
                  <a:pos x="235" y="25"/>
                </a:cxn>
                <a:cxn ang="0">
                  <a:pos x="221" y="157"/>
                </a:cxn>
                <a:cxn ang="0">
                  <a:pos x="191" y="136"/>
                </a:cxn>
                <a:cxn ang="0">
                  <a:pos x="191" y="125"/>
                </a:cxn>
                <a:cxn ang="0">
                  <a:pos x="221" y="103"/>
                </a:cxn>
                <a:cxn ang="0">
                  <a:pos x="191" y="125"/>
                </a:cxn>
                <a:cxn ang="0">
                  <a:pos x="221" y="91"/>
                </a:cxn>
                <a:cxn ang="0">
                  <a:pos x="191" y="69"/>
                </a:cxn>
                <a:cxn ang="0">
                  <a:pos x="191" y="59"/>
                </a:cxn>
                <a:cxn ang="0">
                  <a:pos x="221" y="37"/>
                </a:cxn>
                <a:cxn ang="0">
                  <a:pos x="191" y="59"/>
                </a:cxn>
                <a:cxn ang="0">
                  <a:pos x="170" y="157"/>
                </a:cxn>
                <a:cxn ang="0">
                  <a:pos x="140" y="136"/>
                </a:cxn>
                <a:cxn ang="0">
                  <a:pos x="140" y="125"/>
                </a:cxn>
                <a:cxn ang="0">
                  <a:pos x="170" y="103"/>
                </a:cxn>
                <a:cxn ang="0">
                  <a:pos x="140" y="125"/>
                </a:cxn>
                <a:cxn ang="0">
                  <a:pos x="170" y="91"/>
                </a:cxn>
                <a:cxn ang="0">
                  <a:pos x="140" y="69"/>
                </a:cxn>
                <a:cxn ang="0">
                  <a:pos x="140" y="59"/>
                </a:cxn>
                <a:cxn ang="0">
                  <a:pos x="170" y="37"/>
                </a:cxn>
                <a:cxn ang="0">
                  <a:pos x="140" y="59"/>
                </a:cxn>
                <a:cxn ang="0">
                  <a:pos x="94" y="80"/>
                </a:cxn>
                <a:cxn ang="0">
                  <a:pos x="16" y="61"/>
                </a:cxn>
                <a:cxn ang="0">
                  <a:pos x="112" y="86"/>
                </a:cxn>
                <a:cxn ang="0">
                  <a:pos x="96" y="232"/>
                </a:cxn>
                <a:cxn ang="0">
                  <a:pos x="69" y="189"/>
                </a:cxn>
                <a:cxn ang="0">
                  <a:pos x="0" y="232"/>
                </a:cxn>
                <a:cxn ang="0">
                  <a:pos x="112" y="86"/>
                </a:cxn>
                <a:cxn ang="0">
                  <a:pos x="96" y="157"/>
                </a:cxn>
                <a:cxn ang="0">
                  <a:pos x="66" y="136"/>
                </a:cxn>
                <a:cxn ang="0">
                  <a:pos x="66" y="125"/>
                </a:cxn>
                <a:cxn ang="0">
                  <a:pos x="96" y="103"/>
                </a:cxn>
                <a:cxn ang="0">
                  <a:pos x="66" y="125"/>
                </a:cxn>
                <a:cxn ang="0">
                  <a:pos x="44" y="157"/>
                </a:cxn>
                <a:cxn ang="0">
                  <a:pos x="16" y="136"/>
                </a:cxn>
                <a:cxn ang="0">
                  <a:pos x="16" y="125"/>
                </a:cxn>
                <a:cxn ang="0">
                  <a:pos x="44" y="103"/>
                </a:cxn>
                <a:cxn ang="0">
                  <a:pos x="16" y="125"/>
                </a:cxn>
              </a:cxnLst>
              <a:rect l="0" t="0" r="r" b="b"/>
              <a:pathLst>
                <a:path w="235" h="232">
                  <a:moveTo>
                    <a:pt x="142" y="0"/>
                  </a:moveTo>
                  <a:lnTo>
                    <a:pt x="220" y="0"/>
                  </a:lnTo>
                  <a:lnTo>
                    <a:pt x="220" y="18"/>
                  </a:lnTo>
                  <a:lnTo>
                    <a:pt x="142" y="18"/>
                  </a:lnTo>
                  <a:lnTo>
                    <a:pt x="142" y="0"/>
                  </a:lnTo>
                  <a:close/>
                  <a:moveTo>
                    <a:pt x="235" y="25"/>
                  </a:moveTo>
                  <a:lnTo>
                    <a:pt x="235" y="232"/>
                  </a:lnTo>
                  <a:lnTo>
                    <a:pt x="221" y="232"/>
                  </a:lnTo>
                  <a:lnTo>
                    <a:pt x="221" y="189"/>
                  </a:lnTo>
                  <a:lnTo>
                    <a:pt x="193" y="189"/>
                  </a:lnTo>
                  <a:lnTo>
                    <a:pt x="193" y="232"/>
                  </a:lnTo>
                  <a:lnTo>
                    <a:pt x="126" y="232"/>
                  </a:lnTo>
                  <a:lnTo>
                    <a:pt x="126" y="25"/>
                  </a:lnTo>
                  <a:lnTo>
                    <a:pt x="235" y="25"/>
                  </a:lnTo>
                  <a:close/>
                  <a:moveTo>
                    <a:pt x="191" y="157"/>
                  </a:moveTo>
                  <a:lnTo>
                    <a:pt x="221" y="157"/>
                  </a:lnTo>
                  <a:lnTo>
                    <a:pt x="221" y="136"/>
                  </a:lnTo>
                  <a:lnTo>
                    <a:pt x="191" y="136"/>
                  </a:lnTo>
                  <a:lnTo>
                    <a:pt x="191" y="157"/>
                  </a:lnTo>
                  <a:close/>
                  <a:moveTo>
                    <a:pt x="191" y="125"/>
                  </a:moveTo>
                  <a:lnTo>
                    <a:pt x="221" y="125"/>
                  </a:lnTo>
                  <a:lnTo>
                    <a:pt x="221" y="103"/>
                  </a:lnTo>
                  <a:lnTo>
                    <a:pt x="191" y="103"/>
                  </a:lnTo>
                  <a:lnTo>
                    <a:pt x="191" y="125"/>
                  </a:lnTo>
                  <a:close/>
                  <a:moveTo>
                    <a:pt x="191" y="91"/>
                  </a:moveTo>
                  <a:lnTo>
                    <a:pt x="221" y="91"/>
                  </a:lnTo>
                  <a:lnTo>
                    <a:pt x="221" y="69"/>
                  </a:lnTo>
                  <a:lnTo>
                    <a:pt x="191" y="69"/>
                  </a:lnTo>
                  <a:lnTo>
                    <a:pt x="191" y="91"/>
                  </a:lnTo>
                  <a:close/>
                  <a:moveTo>
                    <a:pt x="191" y="59"/>
                  </a:moveTo>
                  <a:lnTo>
                    <a:pt x="221" y="59"/>
                  </a:lnTo>
                  <a:lnTo>
                    <a:pt x="221" y="37"/>
                  </a:lnTo>
                  <a:lnTo>
                    <a:pt x="191" y="37"/>
                  </a:lnTo>
                  <a:lnTo>
                    <a:pt x="191" y="59"/>
                  </a:lnTo>
                  <a:close/>
                  <a:moveTo>
                    <a:pt x="140" y="157"/>
                  </a:moveTo>
                  <a:lnTo>
                    <a:pt x="170" y="157"/>
                  </a:lnTo>
                  <a:lnTo>
                    <a:pt x="170" y="136"/>
                  </a:lnTo>
                  <a:lnTo>
                    <a:pt x="140" y="136"/>
                  </a:lnTo>
                  <a:lnTo>
                    <a:pt x="140" y="157"/>
                  </a:lnTo>
                  <a:close/>
                  <a:moveTo>
                    <a:pt x="140" y="125"/>
                  </a:moveTo>
                  <a:lnTo>
                    <a:pt x="170" y="125"/>
                  </a:lnTo>
                  <a:lnTo>
                    <a:pt x="170" y="103"/>
                  </a:lnTo>
                  <a:lnTo>
                    <a:pt x="140" y="103"/>
                  </a:lnTo>
                  <a:lnTo>
                    <a:pt x="140" y="125"/>
                  </a:lnTo>
                  <a:close/>
                  <a:moveTo>
                    <a:pt x="140" y="91"/>
                  </a:moveTo>
                  <a:lnTo>
                    <a:pt x="170" y="91"/>
                  </a:lnTo>
                  <a:lnTo>
                    <a:pt x="170" y="69"/>
                  </a:lnTo>
                  <a:lnTo>
                    <a:pt x="140" y="69"/>
                  </a:lnTo>
                  <a:lnTo>
                    <a:pt x="140" y="91"/>
                  </a:lnTo>
                  <a:close/>
                  <a:moveTo>
                    <a:pt x="140" y="59"/>
                  </a:moveTo>
                  <a:lnTo>
                    <a:pt x="170" y="59"/>
                  </a:lnTo>
                  <a:lnTo>
                    <a:pt x="170" y="37"/>
                  </a:lnTo>
                  <a:lnTo>
                    <a:pt x="140" y="37"/>
                  </a:lnTo>
                  <a:lnTo>
                    <a:pt x="140" y="59"/>
                  </a:lnTo>
                  <a:close/>
                  <a:moveTo>
                    <a:pt x="16" y="80"/>
                  </a:moveTo>
                  <a:lnTo>
                    <a:pt x="94" y="80"/>
                  </a:lnTo>
                  <a:lnTo>
                    <a:pt x="94" y="61"/>
                  </a:lnTo>
                  <a:lnTo>
                    <a:pt x="16" y="61"/>
                  </a:lnTo>
                  <a:lnTo>
                    <a:pt x="16" y="80"/>
                  </a:lnTo>
                  <a:close/>
                  <a:moveTo>
                    <a:pt x="112" y="86"/>
                  </a:moveTo>
                  <a:lnTo>
                    <a:pt x="112" y="232"/>
                  </a:lnTo>
                  <a:lnTo>
                    <a:pt x="96" y="232"/>
                  </a:lnTo>
                  <a:lnTo>
                    <a:pt x="96" y="189"/>
                  </a:lnTo>
                  <a:lnTo>
                    <a:pt x="69" y="189"/>
                  </a:lnTo>
                  <a:lnTo>
                    <a:pt x="69" y="232"/>
                  </a:lnTo>
                  <a:lnTo>
                    <a:pt x="0" y="232"/>
                  </a:lnTo>
                  <a:lnTo>
                    <a:pt x="0" y="86"/>
                  </a:lnTo>
                  <a:lnTo>
                    <a:pt x="112" y="86"/>
                  </a:lnTo>
                  <a:close/>
                  <a:moveTo>
                    <a:pt x="66" y="157"/>
                  </a:moveTo>
                  <a:lnTo>
                    <a:pt x="96" y="157"/>
                  </a:lnTo>
                  <a:lnTo>
                    <a:pt x="96" y="136"/>
                  </a:lnTo>
                  <a:lnTo>
                    <a:pt x="66" y="136"/>
                  </a:lnTo>
                  <a:lnTo>
                    <a:pt x="66" y="157"/>
                  </a:lnTo>
                  <a:close/>
                  <a:moveTo>
                    <a:pt x="66" y="125"/>
                  </a:moveTo>
                  <a:lnTo>
                    <a:pt x="96" y="125"/>
                  </a:lnTo>
                  <a:lnTo>
                    <a:pt x="96" y="103"/>
                  </a:lnTo>
                  <a:lnTo>
                    <a:pt x="66" y="103"/>
                  </a:lnTo>
                  <a:lnTo>
                    <a:pt x="66" y="125"/>
                  </a:lnTo>
                  <a:close/>
                  <a:moveTo>
                    <a:pt x="16" y="157"/>
                  </a:moveTo>
                  <a:lnTo>
                    <a:pt x="44" y="157"/>
                  </a:lnTo>
                  <a:lnTo>
                    <a:pt x="44" y="136"/>
                  </a:lnTo>
                  <a:lnTo>
                    <a:pt x="16" y="136"/>
                  </a:lnTo>
                  <a:lnTo>
                    <a:pt x="16" y="157"/>
                  </a:lnTo>
                  <a:close/>
                  <a:moveTo>
                    <a:pt x="16" y="125"/>
                  </a:moveTo>
                  <a:lnTo>
                    <a:pt x="44" y="125"/>
                  </a:lnTo>
                  <a:lnTo>
                    <a:pt x="44" y="103"/>
                  </a:lnTo>
                  <a:lnTo>
                    <a:pt x="16" y="103"/>
                  </a:lnTo>
                  <a:lnTo>
                    <a:pt x="16" y="12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25" name="Freeform 7"/>
            <p:cNvSpPr>
              <a:spLocks noEditPoints="1"/>
            </p:cNvSpPr>
            <p:nvPr/>
          </p:nvSpPr>
          <p:spPr bwMode="auto">
            <a:xfrm>
              <a:off x="4958" y="2625"/>
              <a:ext cx="269" cy="266"/>
            </a:xfrm>
            <a:custGeom>
              <a:avLst/>
              <a:gdLst/>
              <a:ahLst/>
              <a:cxnLst>
                <a:cxn ang="0">
                  <a:pos x="18" y="21"/>
                </a:cxn>
                <a:cxn ang="0">
                  <a:pos x="108" y="0"/>
                </a:cxn>
                <a:cxn ang="0">
                  <a:pos x="126" y="29"/>
                </a:cxn>
                <a:cxn ang="0">
                  <a:pos x="48" y="266"/>
                </a:cxn>
                <a:cxn ang="0">
                  <a:pos x="16" y="216"/>
                </a:cxn>
                <a:cxn ang="0">
                  <a:pos x="0" y="266"/>
                </a:cxn>
                <a:cxn ang="0">
                  <a:pos x="126" y="29"/>
                </a:cxn>
                <a:cxn ang="0">
                  <a:pos x="16" y="155"/>
                </a:cxn>
                <a:cxn ang="0">
                  <a:pos x="51" y="180"/>
                </a:cxn>
                <a:cxn ang="0">
                  <a:pos x="51" y="118"/>
                </a:cxn>
                <a:cxn ang="0">
                  <a:pos x="16" y="143"/>
                </a:cxn>
                <a:cxn ang="0">
                  <a:pos x="51" y="118"/>
                </a:cxn>
                <a:cxn ang="0">
                  <a:pos x="16" y="80"/>
                </a:cxn>
                <a:cxn ang="0">
                  <a:pos x="51" y="105"/>
                </a:cxn>
                <a:cxn ang="0">
                  <a:pos x="51" y="43"/>
                </a:cxn>
                <a:cxn ang="0">
                  <a:pos x="16" y="68"/>
                </a:cxn>
                <a:cxn ang="0">
                  <a:pos x="51" y="43"/>
                </a:cxn>
                <a:cxn ang="0">
                  <a:pos x="74" y="155"/>
                </a:cxn>
                <a:cxn ang="0">
                  <a:pos x="108" y="180"/>
                </a:cxn>
                <a:cxn ang="0">
                  <a:pos x="108" y="118"/>
                </a:cxn>
                <a:cxn ang="0">
                  <a:pos x="74" y="143"/>
                </a:cxn>
                <a:cxn ang="0">
                  <a:pos x="108" y="118"/>
                </a:cxn>
                <a:cxn ang="0">
                  <a:pos x="74" y="80"/>
                </a:cxn>
                <a:cxn ang="0">
                  <a:pos x="108" y="105"/>
                </a:cxn>
                <a:cxn ang="0">
                  <a:pos x="108" y="43"/>
                </a:cxn>
                <a:cxn ang="0">
                  <a:pos x="74" y="68"/>
                </a:cxn>
                <a:cxn ang="0">
                  <a:pos x="108" y="43"/>
                </a:cxn>
                <a:cxn ang="0">
                  <a:pos x="161" y="70"/>
                </a:cxn>
                <a:cxn ang="0">
                  <a:pos x="251" y="91"/>
                </a:cxn>
                <a:cxn ang="0">
                  <a:pos x="269" y="98"/>
                </a:cxn>
                <a:cxn ang="0">
                  <a:pos x="191" y="266"/>
                </a:cxn>
                <a:cxn ang="0">
                  <a:pos x="159" y="216"/>
                </a:cxn>
                <a:cxn ang="0">
                  <a:pos x="143" y="266"/>
                </a:cxn>
                <a:cxn ang="0">
                  <a:pos x="269" y="98"/>
                </a:cxn>
                <a:cxn ang="0">
                  <a:pos x="159" y="155"/>
                </a:cxn>
                <a:cxn ang="0">
                  <a:pos x="195" y="180"/>
                </a:cxn>
                <a:cxn ang="0">
                  <a:pos x="195" y="118"/>
                </a:cxn>
                <a:cxn ang="0">
                  <a:pos x="159" y="143"/>
                </a:cxn>
                <a:cxn ang="0">
                  <a:pos x="195" y="118"/>
                </a:cxn>
                <a:cxn ang="0">
                  <a:pos x="218" y="155"/>
                </a:cxn>
                <a:cxn ang="0">
                  <a:pos x="251" y="180"/>
                </a:cxn>
                <a:cxn ang="0">
                  <a:pos x="251" y="118"/>
                </a:cxn>
                <a:cxn ang="0">
                  <a:pos x="218" y="143"/>
                </a:cxn>
                <a:cxn ang="0">
                  <a:pos x="251" y="118"/>
                </a:cxn>
              </a:cxnLst>
              <a:rect l="0" t="0" r="r" b="b"/>
              <a:pathLst>
                <a:path w="269" h="266">
                  <a:moveTo>
                    <a:pt x="108" y="21"/>
                  </a:moveTo>
                  <a:lnTo>
                    <a:pt x="18" y="21"/>
                  </a:lnTo>
                  <a:lnTo>
                    <a:pt x="18" y="0"/>
                  </a:lnTo>
                  <a:lnTo>
                    <a:pt x="108" y="0"/>
                  </a:lnTo>
                  <a:lnTo>
                    <a:pt x="108" y="21"/>
                  </a:lnTo>
                  <a:close/>
                  <a:moveTo>
                    <a:pt x="126" y="29"/>
                  </a:moveTo>
                  <a:lnTo>
                    <a:pt x="126" y="266"/>
                  </a:lnTo>
                  <a:lnTo>
                    <a:pt x="48" y="266"/>
                  </a:lnTo>
                  <a:lnTo>
                    <a:pt x="48" y="216"/>
                  </a:lnTo>
                  <a:lnTo>
                    <a:pt x="16" y="216"/>
                  </a:lnTo>
                  <a:lnTo>
                    <a:pt x="16" y="266"/>
                  </a:lnTo>
                  <a:lnTo>
                    <a:pt x="0" y="266"/>
                  </a:lnTo>
                  <a:lnTo>
                    <a:pt x="0" y="29"/>
                  </a:lnTo>
                  <a:lnTo>
                    <a:pt x="126" y="29"/>
                  </a:lnTo>
                  <a:close/>
                  <a:moveTo>
                    <a:pt x="51" y="155"/>
                  </a:moveTo>
                  <a:lnTo>
                    <a:pt x="16" y="155"/>
                  </a:lnTo>
                  <a:lnTo>
                    <a:pt x="16" y="180"/>
                  </a:lnTo>
                  <a:lnTo>
                    <a:pt x="51" y="180"/>
                  </a:lnTo>
                  <a:lnTo>
                    <a:pt x="51" y="155"/>
                  </a:lnTo>
                  <a:close/>
                  <a:moveTo>
                    <a:pt x="51" y="118"/>
                  </a:moveTo>
                  <a:lnTo>
                    <a:pt x="16" y="118"/>
                  </a:lnTo>
                  <a:lnTo>
                    <a:pt x="16" y="143"/>
                  </a:lnTo>
                  <a:lnTo>
                    <a:pt x="51" y="143"/>
                  </a:lnTo>
                  <a:lnTo>
                    <a:pt x="51" y="118"/>
                  </a:lnTo>
                  <a:close/>
                  <a:moveTo>
                    <a:pt x="51" y="80"/>
                  </a:moveTo>
                  <a:lnTo>
                    <a:pt x="16" y="80"/>
                  </a:lnTo>
                  <a:lnTo>
                    <a:pt x="16" y="105"/>
                  </a:lnTo>
                  <a:lnTo>
                    <a:pt x="51" y="105"/>
                  </a:lnTo>
                  <a:lnTo>
                    <a:pt x="51" y="80"/>
                  </a:lnTo>
                  <a:close/>
                  <a:moveTo>
                    <a:pt x="51" y="43"/>
                  </a:moveTo>
                  <a:lnTo>
                    <a:pt x="16" y="43"/>
                  </a:lnTo>
                  <a:lnTo>
                    <a:pt x="16" y="68"/>
                  </a:lnTo>
                  <a:lnTo>
                    <a:pt x="51" y="68"/>
                  </a:lnTo>
                  <a:lnTo>
                    <a:pt x="51" y="43"/>
                  </a:lnTo>
                  <a:close/>
                  <a:moveTo>
                    <a:pt x="108" y="155"/>
                  </a:moveTo>
                  <a:lnTo>
                    <a:pt x="74" y="155"/>
                  </a:lnTo>
                  <a:lnTo>
                    <a:pt x="74" y="180"/>
                  </a:lnTo>
                  <a:lnTo>
                    <a:pt x="108" y="180"/>
                  </a:lnTo>
                  <a:lnTo>
                    <a:pt x="108" y="155"/>
                  </a:lnTo>
                  <a:close/>
                  <a:moveTo>
                    <a:pt x="108" y="118"/>
                  </a:moveTo>
                  <a:lnTo>
                    <a:pt x="74" y="118"/>
                  </a:lnTo>
                  <a:lnTo>
                    <a:pt x="74" y="143"/>
                  </a:lnTo>
                  <a:lnTo>
                    <a:pt x="108" y="143"/>
                  </a:lnTo>
                  <a:lnTo>
                    <a:pt x="108" y="118"/>
                  </a:lnTo>
                  <a:close/>
                  <a:moveTo>
                    <a:pt x="108" y="80"/>
                  </a:moveTo>
                  <a:lnTo>
                    <a:pt x="74" y="80"/>
                  </a:lnTo>
                  <a:lnTo>
                    <a:pt x="74" y="105"/>
                  </a:lnTo>
                  <a:lnTo>
                    <a:pt x="108" y="105"/>
                  </a:lnTo>
                  <a:lnTo>
                    <a:pt x="108" y="80"/>
                  </a:lnTo>
                  <a:close/>
                  <a:moveTo>
                    <a:pt x="108" y="43"/>
                  </a:moveTo>
                  <a:lnTo>
                    <a:pt x="74" y="43"/>
                  </a:lnTo>
                  <a:lnTo>
                    <a:pt x="74" y="68"/>
                  </a:lnTo>
                  <a:lnTo>
                    <a:pt x="108" y="68"/>
                  </a:lnTo>
                  <a:lnTo>
                    <a:pt x="108" y="43"/>
                  </a:lnTo>
                  <a:close/>
                  <a:moveTo>
                    <a:pt x="251" y="70"/>
                  </a:moveTo>
                  <a:lnTo>
                    <a:pt x="161" y="70"/>
                  </a:lnTo>
                  <a:lnTo>
                    <a:pt x="161" y="91"/>
                  </a:lnTo>
                  <a:lnTo>
                    <a:pt x="251" y="91"/>
                  </a:lnTo>
                  <a:lnTo>
                    <a:pt x="251" y="70"/>
                  </a:lnTo>
                  <a:close/>
                  <a:moveTo>
                    <a:pt x="269" y="98"/>
                  </a:moveTo>
                  <a:lnTo>
                    <a:pt x="269" y="266"/>
                  </a:lnTo>
                  <a:lnTo>
                    <a:pt x="191" y="266"/>
                  </a:lnTo>
                  <a:lnTo>
                    <a:pt x="191" y="216"/>
                  </a:lnTo>
                  <a:lnTo>
                    <a:pt x="159" y="216"/>
                  </a:lnTo>
                  <a:lnTo>
                    <a:pt x="159" y="266"/>
                  </a:lnTo>
                  <a:lnTo>
                    <a:pt x="143" y="266"/>
                  </a:lnTo>
                  <a:lnTo>
                    <a:pt x="143" y="98"/>
                  </a:lnTo>
                  <a:lnTo>
                    <a:pt x="269" y="98"/>
                  </a:lnTo>
                  <a:close/>
                  <a:moveTo>
                    <a:pt x="195" y="155"/>
                  </a:moveTo>
                  <a:lnTo>
                    <a:pt x="159" y="155"/>
                  </a:lnTo>
                  <a:lnTo>
                    <a:pt x="159" y="180"/>
                  </a:lnTo>
                  <a:lnTo>
                    <a:pt x="195" y="180"/>
                  </a:lnTo>
                  <a:lnTo>
                    <a:pt x="195" y="155"/>
                  </a:lnTo>
                  <a:close/>
                  <a:moveTo>
                    <a:pt x="195" y="118"/>
                  </a:moveTo>
                  <a:lnTo>
                    <a:pt x="159" y="118"/>
                  </a:lnTo>
                  <a:lnTo>
                    <a:pt x="159" y="143"/>
                  </a:lnTo>
                  <a:lnTo>
                    <a:pt x="195" y="143"/>
                  </a:lnTo>
                  <a:lnTo>
                    <a:pt x="195" y="118"/>
                  </a:lnTo>
                  <a:close/>
                  <a:moveTo>
                    <a:pt x="251" y="155"/>
                  </a:moveTo>
                  <a:lnTo>
                    <a:pt x="218" y="155"/>
                  </a:lnTo>
                  <a:lnTo>
                    <a:pt x="218" y="180"/>
                  </a:lnTo>
                  <a:lnTo>
                    <a:pt x="251" y="180"/>
                  </a:lnTo>
                  <a:lnTo>
                    <a:pt x="251" y="155"/>
                  </a:lnTo>
                  <a:close/>
                  <a:moveTo>
                    <a:pt x="251" y="118"/>
                  </a:moveTo>
                  <a:lnTo>
                    <a:pt x="218" y="118"/>
                  </a:lnTo>
                  <a:lnTo>
                    <a:pt x="218" y="143"/>
                  </a:lnTo>
                  <a:lnTo>
                    <a:pt x="251" y="143"/>
                  </a:lnTo>
                  <a:lnTo>
                    <a:pt x="251" y="1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26" name="Freeform 8"/>
            <p:cNvSpPr>
              <a:spLocks noEditPoints="1"/>
            </p:cNvSpPr>
            <p:nvPr/>
          </p:nvSpPr>
          <p:spPr bwMode="auto">
            <a:xfrm>
              <a:off x="4914" y="2821"/>
              <a:ext cx="67" cy="68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1" y="6"/>
                </a:cxn>
                <a:cxn ang="0">
                  <a:pos x="67" y="7"/>
                </a:cxn>
                <a:cxn ang="0">
                  <a:pos x="64" y="68"/>
                </a:cxn>
                <a:cxn ang="0">
                  <a:pos x="55" y="56"/>
                </a:cxn>
                <a:cxn ang="0">
                  <a:pos x="35" y="68"/>
                </a:cxn>
                <a:cxn ang="0">
                  <a:pos x="67" y="7"/>
                </a:cxn>
                <a:cxn ang="0">
                  <a:pos x="64" y="47"/>
                </a:cxn>
                <a:cxn ang="0">
                  <a:pos x="55" y="40"/>
                </a:cxn>
                <a:cxn ang="0">
                  <a:pos x="55" y="36"/>
                </a:cxn>
                <a:cxn ang="0">
                  <a:pos x="64" y="31"/>
                </a:cxn>
                <a:cxn ang="0">
                  <a:pos x="55" y="36"/>
                </a:cxn>
                <a:cxn ang="0">
                  <a:pos x="64" y="27"/>
                </a:cxn>
                <a:cxn ang="0">
                  <a:pos x="55" y="22"/>
                </a:cxn>
                <a:cxn ang="0">
                  <a:pos x="55" y="18"/>
                </a:cxn>
                <a:cxn ang="0">
                  <a:pos x="64" y="11"/>
                </a:cxn>
                <a:cxn ang="0">
                  <a:pos x="55" y="18"/>
                </a:cxn>
                <a:cxn ang="0">
                  <a:pos x="49" y="47"/>
                </a:cxn>
                <a:cxn ang="0">
                  <a:pos x="41" y="40"/>
                </a:cxn>
                <a:cxn ang="0">
                  <a:pos x="41" y="36"/>
                </a:cxn>
                <a:cxn ang="0">
                  <a:pos x="49" y="31"/>
                </a:cxn>
                <a:cxn ang="0">
                  <a:pos x="41" y="36"/>
                </a:cxn>
                <a:cxn ang="0">
                  <a:pos x="49" y="27"/>
                </a:cxn>
                <a:cxn ang="0">
                  <a:pos x="41" y="22"/>
                </a:cxn>
                <a:cxn ang="0">
                  <a:pos x="41" y="18"/>
                </a:cxn>
                <a:cxn ang="0">
                  <a:pos x="49" y="11"/>
                </a:cxn>
                <a:cxn ang="0">
                  <a:pos x="41" y="18"/>
                </a:cxn>
                <a:cxn ang="0">
                  <a:pos x="26" y="23"/>
                </a:cxn>
                <a:cxn ang="0">
                  <a:pos x="5" y="18"/>
                </a:cxn>
                <a:cxn ang="0">
                  <a:pos x="32" y="25"/>
                </a:cxn>
                <a:cxn ang="0">
                  <a:pos x="26" y="68"/>
                </a:cxn>
                <a:cxn ang="0">
                  <a:pos x="19" y="56"/>
                </a:cxn>
                <a:cxn ang="0">
                  <a:pos x="0" y="68"/>
                </a:cxn>
                <a:cxn ang="0">
                  <a:pos x="32" y="25"/>
                </a:cxn>
                <a:cxn ang="0">
                  <a:pos x="26" y="47"/>
                </a:cxn>
                <a:cxn ang="0">
                  <a:pos x="19" y="40"/>
                </a:cxn>
                <a:cxn ang="0">
                  <a:pos x="19" y="36"/>
                </a:cxn>
                <a:cxn ang="0">
                  <a:pos x="26" y="31"/>
                </a:cxn>
                <a:cxn ang="0">
                  <a:pos x="19" y="36"/>
                </a:cxn>
                <a:cxn ang="0">
                  <a:pos x="12" y="47"/>
                </a:cxn>
                <a:cxn ang="0">
                  <a:pos x="3" y="40"/>
                </a:cxn>
                <a:cxn ang="0">
                  <a:pos x="3" y="36"/>
                </a:cxn>
                <a:cxn ang="0">
                  <a:pos x="12" y="31"/>
                </a:cxn>
                <a:cxn ang="0">
                  <a:pos x="3" y="36"/>
                </a:cxn>
              </a:cxnLst>
              <a:rect l="0" t="0" r="r" b="b"/>
              <a:pathLst>
                <a:path w="67" h="68">
                  <a:moveTo>
                    <a:pt x="41" y="0"/>
                  </a:moveTo>
                  <a:lnTo>
                    <a:pt x="64" y="0"/>
                  </a:lnTo>
                  <a:lnTo>
                    <a:pt x="64" y="6"/>
                  </a:lnTo>
                  <a:lnTo>
                    <a:pt x="41" y="6"/>
                  </a:lnTo>
                  <a:lnTo>
                    <a:pt x="41" y="0"/>
                  </a:lnTo>
                  <a:close/>
                  <a:moveTo>
                    <a:pt x="67" y="7"/>
                  </a:moveTo>
                  <a:lnTo>
                    <a:pt x="67" y="68"/>
                  </a:lnTo>
                  <a:lnTo>
                    <a:pt x="64" y="68"/>
                  </a:lnTo>
                  <a:lnTo>
                    <a:pt x="64" y="56"/>
                  </a:lnTo>
                  <a:lnTo>
                    <a:pt x="55" y="56"/>
                  </a:lnTo>
                  <a:lnTo>
                    <a:pt x="55" y="68"/>
                  </a:lnTo>
                  <a:lnTo>
                    <a:pt x="35" y="68"/>
                  </a:lnTo>
                  <a:lnTo>
                    <a:pt x="35" y="7"/>
                  </a:lnTo>
                  <a:lnTo>
                    <a:pt x="67" y="7"/>
                  </a:lnTo>
                  <a:close/>
                  <a:moveTo>
                    <a:pt x="55" y="47"/>
                  </a:moveTo>
                  <a:lnTo>
                    <a:pt x="64" y="47"/>
                  </a:lnTo>
                  <a:lnTo>
                    <a:pt x="64" y="40"/>
                  </a:lnTo>
                  <a:lnTo>
                    <a:pt x="55" y="40"/>
                  </a:lnTo>
                  <a:lnTo>
                    <a:pt x="55" y="47"/>
                  </a:lnTo>
                  <a:close/>
                  <a:moveTo>
                    <a:pt x="55" y="36"/>
                  </a:moveTo>
                  <a:lnTo>
                    <a:pt x="64" y="36"/>
                  </a:lnTo>
                  <a:lnTo>
                    <a:pt x="64" y="31"/>
                  </a:lnTo>
                  <a:lnTo>
                    <a:pt x="55" y="31"/>
                  </a:lnTo>
                  <a:lnTo>
                    <a:pt x="55" y="36"/>
                  </a:lnTo>
                  <a:close/>
                  <a:moveTo>
                    <a:pt x="55" y="27"/>
                  </a:moveTo>
                  <a:lnTo>
                    <a:pt x="64" y="27"/>
                  </a:lnTo>
                  <a:lnTo>
                    <a:pt x="64" y="22"/>
                  </a:lnTo>
                  <a:lnTo>
                    <a:pt x="55" y="22"/>
                  </a:lnTo>
                  <a:lnTo>
                    <a:pt x="55" y="27"/>
                  </a:lnTo>
                  <a:close/>
                  <a:moveTo>
                    <a:pt x="55" y="18"/>
                  </a:moveTo>
                  <a:lnTo>
                    <a:pt x="64" y="18"/>
                  </a:lnTo>
                  <a:lnTo>
                    <a:pt x="64" y="11"/>
                  </a:lnTo>
                  <a:lnTo>
                    <a:pt x="55" y="11"/>
                  </a:lnTo>
                  <a:lnTo>
                    <a:pt x="55" y="18"/>
                  </a:lnTo>
                  <a:close/>
                  <a:moveTo>
                    <a:pt x="41" y="47"/>
                  </a:moveTo>
                  <a:lnTo>
                    <a:pt x="49" y="47"/>
                  </a:lnTo>
                  <a:lnTo>
                    <a:pt x="49" y="40"/>
                  </a:lnTo>
                  <a:lnTo>
                    <a:pt x="41" y="40"/>
                  </a:lnTo>
                  <a:lnTo>
                    <a:pt x="41" y="47"/>
                  </a:lnTo>
                  <a:close/>
                  <a:moveTo>
                    <a:pt x="41" y="36"/>
                  </a:moveTo>
                  <a:lnTo>
                    <a:pt x="49" y="36"/>
                  </a:lnTo>
                  <a:lnTo>
                    <a:pt x="49" y="31"/>
                  </a:lnTo>
                  <a:lnTo>
                    <a:pt x="41" y="31"/>
                  </a:lnTo>
                  <a:lnTo>
                    <a:pt x="41" y="36"/>
                  </a:lnTo>
                  <a:close/>
                  <a:moveTo>
                    <a:pt x="41" y="27"/>
                  </a:moveTo>
                  <a:lnTo>
                    <a:pt x="49" y="27"/>
                  </a:lnTo>
                  <a:lnTo>
                    <a:pt x="49" y="22"/>
                  </a:lnTo>
                  <a:lnTo>
                    <a:pt x="41" y="22"/>
                  </a:lnTo>
                  <a:lnTo>
                    <a:pt x="41" y="27"/>
                  </a:lnTo>
                  <a:close/>
                  <a:moveTo>
                    <a:pt x="41" y="18"/>
                  </a:moveTo>
                  <a:lnTo>
                    <a:pt x="49" y="18"/>
                  </a:lnTo>
                  <a:lnTo>
                    <a:pt x="49" y="11"/>
                  </a:lnTo>
                  <a:lnTo>
                    <a:pt x="41" y="11"/>
                  </a:lnTo>
                  <a:lnTo>
                    <a:pt x="41" y="18"/>
                  </a:lnTo>
                  <a:close/>
                  <a:moveTo>
                    <a:pt x="5" y="23"/>
                  </a:moveTo>
                  <a:lnTo>
                    <a:pt x="26" y="23"/>
                  </a:lnTo>
                  <a:lnTo>
                    <a:pt x="26" y="18"/>
                  </a:lnTo>
                  <a:lnTo>
                    <a:pt x="5" y="18"/>
                  </a:lnTo>
                  <a:lnTo>
                    <a:pt x="5" y="23"/>
                  </a:lnTo>
                  <a:close/>
                  <a:moveTo>
                    <a:pt x="32" y="25"/>
                  </a:moveTo>
                  <a:lnTo>
                    <a:pt x="32" y="68"/>
                  </a:lnTo>
                  <a:lnTo>
                    <a:pt x="26" y="68"/>
                  </a:lnTo>
                  <a:lnTo>
                    <a:pt x="26" y="56"/>
                  </a:lnTo>
                  <a:lnTo>
                    <a:pt x="19" y="56"/>
                  </a:lnTo>
                  <a:lnTo>
                    <a:pt x="19" y="68"/>
                  </a:lnTo>
                  <a:lnTo>
                    <a:pt x="0" y="68"/>
                  </a:lnTo>
                  <a:lnTo>
                    <a:pt x="0" y="25"/>
                  </a:lnTo>
                  <a:lnTo>
                    <a:pt x="32" y="25"/>
                  </a:lnTo>
                  <a:close/>
                  <a:moveTo>
                    <a:pt x="19" y="47"/>
                  </a:moveTo>
                  <a:lnTo>
                    <a:pt x="26" y="47"/>
                  </a:lnTo>
                  <a:lnTo>
                    <a:pt x="26" y="40"/>
                  </a:lnTo>
                  <a:lnTo>
                    <a:pt x="19" y="40"/>
                  </a:lnTo>
                  <a:lnTo>
                    <a:pt x="19" y="47"/>
                  </a:lnTo>
                  <a:close/>
                  <a:moveTo>
                    <a:pt x="19" y="36"/>
                  </a:moveTo>
                  <a:lnTo>
                    <a:pt x="26" y="36"/>
                  </a:lnTo>
                  <a:lnTo>
                    <a:pt x="26" y="31"/>
                  </a:lnTo>
                  <a:lnTo>
                    <a:pt x="19" y="31"/>
                  </a:lnTo>
                  <a:lnTo>
                    <a:pt x="19" y="36"/>
                  </a:lnTo>
                  <a:close/>
                  <a:moveTo>
                    <a:pt x="3" y="47"/>
                  </a:moveTo>
                  <a:lnTo>
                    <a:pt x="12" y="47"/>
                  </a:lnTo>
                  <a:lnTo>
                    <a:pt x="12" y="40"/>
                  </a:lnTo>
                  <a:lnTo>
                    <a:pt x="3" y="40"/>
                  </a:lnTo>
                  <a:lnTo>
                    <a:pt x="3" y="47"/>
                  </a:lnTo>
                  <a:close/>
                  <a:moveTo>
                    <a:pt x="3" y="36"/>
                  </a:moveTo>
                  <a:lnTo>
                    <a:pt x="12" y="36"/>
                  </a:lnTo>
                  <a:lnTo>
                    <a:pt x="12" y="31"/>
                  </a:lnTo>
                  <a:lnTo>
                    <a:pt x="3" y="31"/>
                  </a:lnTo>
                  <a:lnTo>
                    <a:pt x="3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27" name="Freeform 9"/>
            <p:cNvSpPr>
              <a:spLocks noEditPoints="1"/>
            </p:cNvSpPr>
            <p:nvPr/>
          </p:nvSpPr>
          <p:spPr bwMode="auto">
            <a:xfrm>
              <a:off x="4995" y="2746"/>
              <a:ext cx="142" cy="143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85" y="13"/>
                </a:cxn>
                <a:cxn ang="0">
                  <a:pos x="142" y="16"/>
                </a:cxn>
                <a:cxn ang="0">
                  <a:pos x="133" y="143"/>
                </a:cxn>
                <a:cxn ang="0">
                  <a:pos x="117" y="116"/>
                </a:cxn>
                <a:cxn ang="0">
                  <a:pos x="75" y="143"/>
                </a:cxn>
                <a:cxn ang="0">
                  <a:pos x="142" y="16"/>
                </a:cxn>
                <a:cxn ang="0">
                  <a:pos x="133" y="97"/>
                </a:cxn>
                <a:cxn ang="0">
                  <a:pos x="115" y="84"/>
                </a:cxn>
                <a:cxn ang="0">
                  <a:pos x="115" y="77"/>
                </a:cxn>
                <a:cxn ang="0">
                  <a:pos x="133" y="65"/>
                </a:cxn>
                <a:cxn ang="0">
                  <a:pos x="115" y="77"/>
                </a:cxn>
                <a:cxn ang="0">
                  <a:pos x="133" y="57"/>
                </a:cxn>
                <a:cxn ang="0">
                  <a:pos x="115" y="43"/>
                </a:cxn>
                <a:cxn ang="0">
                  <a:pos x="115" y="36"/>
                </a:cxn>
                <a:cxn ang="0">
                  <a:pos x="133" y="24"/>
                </a:cxn>
                <a:cxn ang="0">
                  <a:pos x="115" y="36"/>
                </a:cxn>
                <a:cxn ang="0">
                  <a:pos x="103" y="97"/>
                </a:cxn>
                <a:cxn ang="0">
                  <a:pos x="85" y="84"/>
                </a:cxn>
                <a:cxn ang="0">
                  <a:pos x="85" y="77"/>
                </a:cxn>
                <a:cxn ang="0">
                  <a:pos x="103" y="65"/>
                </a:cxn>
                <a:cxn ang="0">
                  <a:pos x="85" y="77"/>
                </a:cxn>
                <a:cxn ang="0">
                  <a:pos x="103" y="57"/>
                </a:cxn>
                <a:cxn ang="0">
                  <a:pos x="85" y="43"/>
                </a:cxn>
                <a:cxn ang="0">
                  <a:pos x="85" y="36"/>
                </a:cxn>
                <a:cxn ang="0">
                  <a:pos x="103" y="24"/>
                </a:cxn>
                <a:cxn ang="0">
                  <a:pos x="85" y="36"/>
                </a:cxn>
                <a:cxn ang="0">
                  <a:pos x="57" y="50"/>
                </a:cxn>
                <a:cxn ang="0">
                  <a:pos x="9" y="38"/>
                </a:cxn>
                <a:cxn ang="0">
                  <a:pos x="66" y="54"/>
                </a:cxn>
                <a:cxn ang="0">
                  <a:pos x="57" y="143"/>
                </a:cxn>
                <a:cxn ang="0">
                  <a:pos x="41" y="116"/>
                </a:cxn>
                <a:cxn ang="0">
                  <a:pos x="0" y="143"/>
                </a:cxn>
                <a:cxn ang="0">
                  <a:pos x="66" y="54"/>
                </a:cxn>
                <a:cxn ang="0">
                  <a:pos x="57" y="97"/>
                </a:cxn>
                <a:cxn ang="0">
                  <a:pos x="39" y="84"/>
                </a:cxn>
                <a:cxn ang="0">
                  <a:pos x="39" y="77"/>
                </a:cxn>
                <a:cxn ang="0">
                  <a:pos x="57" y="65"/>
                </a:cxn>
                <a:cxn ang="0">
                  <a:pos x="39" y="77"/>
                </a:cxn>
                <a:cxn ang="0">
                  <a:pos x="27" y="97"/>
                </a:cxn>
                <a:cxn ang="0">
                  <a:pos x="9" y="84"/>
                </a:cxn>
                <a:cxn ang="0">
                  <a:pos x="9" y="77"/>
                </a:cxn>
                <a:cxn ang="0">
                  <a:pos x="27" y="65"/>
                </a:cxn>
                <a:cxn ang="0">
                  <a:pos x="9" y="77"/>
                </a:cxn>
              </a:cxnLst>
              <a:rect l="0" t="0" r="r" b="b"/>
              <a:pathLst>
                <a:path w="142" h="143">
                  <a:moveTo>
                    <a:pt x="85" y="0"/>
                  </a:moveTo>
                  <a:lnTo>
                    <a:pt x="133" y="0"/>
                  </a:lnTo>
                  <a:lnTo>
                    <a:pt x="133" y="13"/>
                  </a:lnTo>
                  <a:lnTo>
                    <a:pt x="85" y="13"/>
                  </a:lnTo>
                  <a:lnTo>
                    <a:pt x="85" y="0"/>
                  </a:lnTo>
                  <a:close/>
                  <a:moveTo>
                    <a:pt x="142" y="16"/>
                  </a:moveTo>
                  <a:lnTo>
                    <a:pt x="142" y="143"/>
                  </a:lnTo>
                  <a:lnTo>
                    <a:pt x="133" y="143"/>
                  </a:lnTo>
                  <a:lnTo>
                    <a:pt x="133" y="116"/>
                  </a:lnTo>
                  <a:lnTo>
                    <a:pt x="117" y="116"/>
                  </a:lnTo>
                  <a:lnTo>
                    <a:pt x="117" y="143"/>
                  </a:lnTo>
                  <a:lnTo>
                    <a:pt x="75" y="143"/>
                  </a:lnTo>
                  <a:lnTo>
                    <a:pt x="75" y="16"/>
                  </a:lnTo>
                  <a:lnTo>
                    <a:pt x="142" y="16"/>
                  </a:lnTo>
                  <a:close/>
                  <a:moveTo>
                    <a:pt x="115" y="97"/>
                  </a:moveTo>
                  <a:lnTo>
                    <a:pt x="133" y="97"/>
                  </a:lnTo>
                  <a:lnTo>
                    <a:pt x="133" y="84"/>
                  </a:lnTo>
                  <a:lnTo>
                    <a:pt x="115" y="84"/>
                  </a:lnTo>
                  <a:lnTo>
                    <a:pt x="115" y="97"/>
                  </a:lnTo>
                  <a:close/>
                  <a:moveTo>
                    <a:pt x="115" y="77"/>
                  </a:moveTo>
                  <a:lnTo>
                    <a:pt x="133" y="77"/>
                  </a:lnTo>
                  <a:lnTo>
                    <a:pt x="133" y="65"/>
                  </a:lnTo>
                  <a:lnTo>
                    <a:pt x="115" y="65"/>
                  </a:lnTo>
                  <a:lnTo>
                    <a:pt x="115" y="77"/>
                  </a:lnTo>
                  <a:close/>
                  <a:moveTo>
                    <a:pt x="115" y="57"/>
                  </a:moveTo>
                  <a:lnTo>
                    <a:pt x="133" y="57"/>
                  </a:lnTo>
                  <a:lnTo>
                    <a:pt x="133" y="43"/>
                  </a:lnTo>
                  <a:lnTo>
                    <a:pt x="115" y="43"/>
                  </a:lnTo>
                  <a:lnTo>
                    <a:pt x="115" y="57"/>
                  </a:lnTo>
                  <a:close/>
                  <a:moveTo>
                    <a:pt x="115" y="36"/>
                  </a:moveTo>
                  <a:lnTo>
                    <a:pt x="133" y="36"/>
                  </a:lnTo>
                  <a:lnTo>
                    <a:pt x="133" y="24"/>
                  </a:lnTo>
                  <a:lnTo>
                    <a:pt x="115" y="24"/>
                  </a:lnTo>
                  <a:lnTo>
                    <a:pt x="115" y="36"/>
                  </a:lnTo>
                  <a:close/>
                  <a:moveTo>
                    <a:pt x="85" y="97"/>
                  </a:moveTo>
                  <a:lnTo>
                    <a:pt x="103" y="97"/>
                  </a:lnTo>
                  <a:lnTo>
                    <a:pt x="103" y="84"/>
                  </a:lnTo>
                  <a:lnTo>
                    <a:pt x="85" y="84"/>
                  </a:lnTo>
                  <a:lnTo>
                    <a:pt x="85" y="97"/>
                  </a:lnTo>
                  <a:close/>
                  <a:moveTo>
                    <a:pt x="85" y="77"/>
                  </a:moveTo>
                  <a:lnTo>
                    <a:pt x="103" y="77"/>
                  </a:lnTo>
                  <a:lnTo>
                    <a:pt x="103" y="65"/>
                  </a:lnTo>
                  <a:lnTo>
                    <a:pt x="85" y="65"/>
                  </a:lnTo>
                  <a:lnTo>
                    <a:pt x="85" y="77"/>
                  </a:lnTo>
                  <a:close/>
                  <a:moveTo>
                    <a:pt x="85" y="57"/>
                  </a:moveTo>
                  <a:lnTo>
                    <a:pt x="103" y="57"/>
                  </a:lnTo>
                  <a:lnTo>
                    <a:pt x="103" y="43"/>
                  </a:lnTo>
                  <a:lnTo>
                    <a:pt x="85" y="43"/>
                  </a:lnTo>
                  <a:lnTo>
                    <a:pt x="85" y="57"/>
                  </a:lnTo>
                  <a:close/>
                  <a:moveTo>
                    <a:pt x="85" y="36"/>
                  </a:moveTo>
                  <a:lnTo>
                    <a:pt x="103" y="36"/>
                  </a:lnTo>
                  <a:lnTo>
                    <a:pt x="103" y="24"/>
                  </a:lnTo>
                  <a:lnTo>
                    <a:pt x="85" y="24"/>
                  </a:lnTo>
                  <a:lnTo>
                    <a:pt x="85" y="36"/>
                  </a:lnTo>
                  <a:close/>
                  <a:moveTo>
                    <a:pt x="9" y="50"/>
                  </a:moveTo>
                  <a:lnTo>
                    <a:pt x="57" y="50"/>
                  </a:lnTo>
                  <a:lnTo>
                    <a:pt x="57" y="38"/>
                  </a:lnTo>
                  <a:lnTo>
                    <a:pt x="9" y="38"/>
                  </a:lnTo>
                  <a:lnTo>
                    <a:pt x="9" y="50"/>
                  </a:lnTo>
                  <a:close/>
                  <a:moveTo>
                    <a:pt x="66" y="54"/>
                  </a:moveTo>
                  <a:lnTo>
                    <a:pt x="66" y="143"/>
                  </a:lnTo>
                  <a:lnTo>
                    <a:pt x="57" y="143"/>
                  </a:lnTo>
                  <a:lnTo>
                    <a:pt x="57" y="116"/>
                  </a:lnTo>
                  <a:lnTo>
                    <a:pt x="41" y="116"/>
                  </a:lnTo>
                  <a:lnTo>
                    <a:pt x="41" y="143"/>
                  </a:lnTo>
                  <a:lnTo>
                    <a:pt x="0" y="143"/>
                  </a:lnTo>
                  <a:lnTo>
                    <a:pt x="0" y="54"/>
                  </a:lnTo>
                  <a:lnTo>
                    <a:pt x="66" y="54"/>
                  </a:lnTo>
                  <a:close/>
                  <a:moveTo>
                    <a:pt x="39" y="97"/>
                  </a:moveTo>
                  <a:lnTo>
                    <a:pt x="57" y="97"/>
                  </a:lnTo>
                  <a:lnTo>
                    <a:pt x="57" y="84"/>
                  </a:lnTo>
                  <a:lnTo>
                    <a:pt x="39" y="84"/>
                  </a:lnTo>
                  <a:lnTo>
                    <a:pt x="39" y="97"/>
                  </a:lnTo>
                  <a:close/>
                  <a:moveTo>
                    <a:pt x="39" y="77"/>
                  </a:moveTo>
                  <a:lnTo>
                    <a:pt x="57" y="77"/>
                  </a:lnTo>
                  <a:lnTo>
                    <a:pt x="57" y="65"/>
                  </a:lnTo>
                  <a:lnTo>
                    <a:pt x="39" y="65"/>
                  </a:lnTo>
                  <a:lnTo>
                    <a:pt x="39" y="77"/>
                  </a:lnTo>
                  <a:close/>
                  <a:moveTo>
                    <a:pt x="9" y="97"/>
                  </a:moveTo>
                  <a:lnTo>
                    <a:pt x="27" y="97"/>
                  </a:lnTo>
                  <a:lnTo>
                    <a:pt x="27" y="84"/>
                  </a:lnTo>
                  <a:lnTo>
                    <a:pt x="9" y="84"/>
                  </a:lnTo>
                  <a:lnTo>
                    <a:pt x="9" y="97"/>
                  </a:lnTo>
                  <a:close/>
                  <a:moveTo>
                    <a:pt x="9" y="77"/>
                  </a:moveTo>
                  <a:lnTo>
                    <a:pt x="27" y="77"/>
                  </a:lnTo>
                  <a:lnTo>
                    <a:pt x="27" y="65"/>
                  </a:lnTo>
                  <a:lnTo>
                    <a:pt x="9" y="65"/>
                  </a:lnTo>
                  <a:lnTo>
                    <a:pt x="9" y="7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28" name="Freeform 10"/>
            <p:cNvSpPr>
              <a:spLocks noEditPoints="1"/>
            </p:cNvSpPr>
            <p:nvPr/>
          </p:nvSpPr>
          <p:spPr bwMode="auto">
            <a:xfrm>
              <a:off x="5149" y="2787"/>
              <a:ext cx="103" cy="10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2" y="9"/>
                </a:cxn>
                <a:cxn ang="0">
                  <a:pos x="103" y="11"/>
                </a:cxn>
                <a:cxn ang="0">
                  <a:pos x="96" y="102"/>
                </a:cxn>
                <a:cxn ang="0">
                  <a:pos x="85" y="82"/>
                </a:cxn>
                <a:cxn ang="0">
                  <a:pos x="55" y="102"/>
                </a:cxn>
                <a:cxn ang="0">
                  <a:pos x="103" y="11"/>
                </a:cxn>
                <a:cxn ang="0">
                  <a:pos x="96" y="70"/>
                </a:cxn>
                <a:cxn ang="0">
                  <a:pos x="83" y="59"/>
                </a:cxn>
                <a:cxn ang="0">
                  <a:pos x="83" y="56"/>
                </a:cxn>
                <a:cxn ang="0">
                  <a:pos x="96" y="45"/>
                </a:cxn>
                <a:cxn ang="0">
                  <a:pos x="83" y="56"/>
                </a:cxn>
                <a:cxn ang="0">
                  <a:pos x="96" y="41"/>
                </a:cxn>
                <a:cxn ang="0">
                  <a:pos x="83" y="31"/>
                </a:cxn>
                <a:cxn ang="0">
                  <a:pos x="83" y="27"/>
                </a:cxn>
                <a:cxn ang="0">
                  <a:pos x="96" y="16"/>
                </a:cxn>
                <a:cxn ang="0">
                  <a:pos x="83" y="27"/>
                </a:cxn>
                <a:cxn ang="0">
                  <a:pos x="75" y="70"/>
                </a:cxn>
                <a:cxn ang="0">
                  <a:pos x="62" y="59"/>
                </a:cxn>
                <a:cxn ang="0">
                  <a:pos x="62" y="56"/>
                </a:cxn>
                <a:cxn ang="0">
                  <a:pos x="75" y="45"/>
                </a:cxn>
                <a:cxn ang="0">
                  <a:pos x="62" y="56"/>
                </a:cxn>
                <a:cxn ang="0">
                  <a:pos x="75" y="41"/>
                </a:cxn>
                <a:cxn ang="0">
                  <a:pos x="62" y="31"/>
                </a:cxn>
                <a:cxn ang="0">
                  <a:pos x="62" y="27"/>
                </a:cxn>
                <a:cxn ang="0">
                  <a:pos x="75" y="16"/>
                </a:cxn>
                <a:cxn ang="0">
                  <a:pos x="62" y="27"/>
                </a:cxn>
                <a:cxn ang="0">
                  <a:pos x="41" y="36"/>
                </a:cxn>
                <a:cxn ang="0">
                  <a:pos x="7" y="27"/>
                </a:cxn>
                <a:cxn ang="0">
                  <a:pos x="48" y="38"/>
                </a:cxn>
                <a:cxn ang="0">
                  <a:pos x="43" y="102"/>
                </a:cxn>
                <a:cxn ang="0">
                  <a:pos x="30" y="82"/>
                </a:cxn>
                <a:cxn ang="0">
                  <a:pos x="0" y="102"/>
                </a:cxn>
                <a:cxn ang="0">
                  <a:pos x="48" y="38"/>
                </a:cxn>
                <a:cxn ang="0">
                  <a:pos x="43" y="70"/>
                </a:cxn>
                <a:cxn ang="0">
                  <a:pos x="29" y="59"/>
                </a:cxn>
                <a:cxn ang="0">
                  <a:pos x="29" y="56"/>
                </a:cxn>
                <a:cxn ang="0">
                  <a:pos x="43" y="45"/>
                </a:cxn>
                <a:cxn ang="0">
                  <a:pos x="29" y="56"/>
                </a:cxn>
                <a:cxn ang="0">
                  <a:pos x="20" y="70"/>
                </a:cxn>
                <a:cxn ang="0">
                  <a:pos x="7" y="59"/>
                </a:cxn>
                <a:cxn ang="0">
                  <a:pos x="7" y="56"/>
                </a:cxn>
                <a:cxn ang="0">
                  <a:pos x="20" y="45"/>
                </a:cxn>
                <a:cxn ang="0">
                  <a:pos x="7" y="56"/>
                </a:cxn>
              </a:cxnLst>
              <a:rect l="0" t="0" r="r" b="b"/>
              <a:pathLst>
                <a:path w="103" h="102">
                  <a:moveTo>
                    <a:pt x="62" y="0"/>
                  </a:moveTo>
                  <a:lnTo>
                    <a:pt x="96" y="0"/>
                  </a:lnTo>
                  <a:lnTo>
                    <a:pt x="96" y="9"/>
                  </a:lnTo>
                  <a:lnTo>
                    <a:pt x="62" y="9"/>
                  </a:lnTo>
                  <a:lnTo>
                    <a:pt x="62" y="0"/>
                  </a:lnTo>
                  <a:close/>
                  <a:moveTo>
                    <a:pt x="103" y="11"/>
                  </a:moveTo>
                  <a:lnTo>
                    <a:pt x="103" y="102"/>
                  </a:lnTo>
                  <a:lnTo>
                    <a:pt x="96" y="102"/>
                  </a:lnTo>
                  <a:lnTo>
                    <a:pt x="96" y="82"/>
                  </a:lnTo>
                  <a:lnTo>
                    <a:pt x="85" y="82"/>
                  </a:lnTo>
                  <a:lnTo>
                    <a:pt x="85" y="102"/>
                  </a:lnTo>
                  <a:lnTo>
                    <a:pt x="55" y="102"/>
                  </a:lnTo>
                  <a:lnTo>
                    <a:pt x="55" y="11"/>
                  </a:lnTo>
                  <a:lnTo>
                    <a:pt x="103" y="11"/>
                  </a:lnTo>
                  <a:close/>
                  <a:moveTo>
                    <a:pt x="83" y="70"/>
                  </a:moveTo>
                  <a:lnTo>
                    <a:pt x="96" y="70"/>
                  </a:lnTo>
                  <a:lnTo>
                    <a:pt x="96" y="59"/>
                  </a:lnTo>
                  <a:lnTo>
                    <a:pt x="83" y="59"/>
                  </a:lnTo>
                  <a:lnTo>
                    <a:pt x="83" y="70"/>
                  </a:lnTo>
                  <a:close/>
                  <a:moveTo>
                    <a:pt x="83" y="56"/>
                  </a:moveTo>
                  <a:lnTo>
                    <a:pt x="96" y="56"/>
                  </a:lnTo>
                  <a:lnTo>
                    <a:pt x="96" y="45"/>
                  </a:lnTo>
                  <a:lnTo>
                    <a:pt x="83" y="45"/>
                  </a:lnTo>
                  <a:lnTo>
                    <a:pt x="83" y="56"/>
                  </a:lnTo>
                  <a:close/>
                  <a:moveTo>
                    <a:pt x="83" y="41"/>
                  </a:moveTo>
                  <a:lnTo>
                    <a:pt x="96" y="41"/>
                  </a:lnTo>
                  <a:lnTo>
                    <a:pt x="96" y="31"/>
                  </a:lnTo>
                  <a:lnTo>
                    <a:pt x="83" y="31"/>
                  </a:lnTo>
                  <a:lnTo>
                    <a:pt x="83" y="41"/>
                  </a:lnTo>
                  <a:close/>
                  <a:moveTo>
                    <a:pt x="83" y="27"/>
                  </a:moveTo>
                  <a:lnTo>
                    <a:pt x="96" y="27"/>
                  </a:lnTo>
                  <a:lnTo>
                    <a:pt x="96" y="16"/>
                  </a:lnTo>
                  <a:lnTo>
                    <a:pt x="83" y="16"/>
                  </a:lnTo>
                  <a:lnTo>
                    <a:pt x="83" y="27"/>
                  </a:lnTo>
                  <a:close/>
                  <a:moveTo>
                    <a:pt x="62" y="70"/>
                  </a:moveTo>
                  <a:lnTo>
                    <a:pt x="75" y="70"/>
                  </a:lnTo>
                  <a:lnTo>
                    <a:pt x="75" y="59"/>
                  </a:lnTo>
                  <a:lnTo>
                    <a:pt x="62" y="59"/>
                  </a:lnTo>
                  <a:lnTo>
                    <a:pt x="62" y="70"/>
                  </a:lnTo>
                  <a:close/>
                  <a:moveTo>
                    <a:pt x="62" y="56"/>
                  </a:moveTo>
                  <a:lnTo>
                    <a:pt x="75" y="56"/>
                  </a:lnTo>
                  <a:lnTo>
                    <a:pt x="75" y="45"/>
                  </a:lnTo>
                  <a:lnTo>
                    <a:pt x="62" y="45"/>
                  </a:lnTo>
                  <a:lnTo>
                    <a:pt x="62" y="56"/>
                  </a:lnTo>
                  <a:close/>
                  <a:moveTo>
                    <a:pt x="62" y="41"/>
                  </a:moveTo>
                  <a:lnTo>
                    <a:pt x="75" y="41"/>
                  </a:lnTo>
                  <a:lnTo>
                    <a:pt x="75" y="31"/>
                  </a:lnTo>
                  <a:lnTo>
                    <a:pt x="62" y="31"/>
                  </a:lnTo>
                  <a:lnTo>
                    <a:pt x="62" y="41"/>
                  </a:lnTo>
                  <a:close/>
                  <a:moveTo>
                    <a:pt x="62" y="27"/>
                  </a:moveTo>
                  <a:lnTo>
                    <a:pt x="75" y="27"/>
                  </a:lnTo>
                  <a:lnTo>
                    <a:pt x="75" y="16"/>
                  </a:lnTo>
                  <a:lnTo>
                    <a:pt x="62" y="16"/>
                  </a:lnTo>
                  <a:lnTo>
                    <a:pt x="62" y="27"/>
                  </a:lnTo>
                  <a:close/>
                  <a:moveTo>
                    <a:pt x="7" y="36"/>
                  </a:moveTo>
                  <a:lnTo>
                    <a:pt x="41" y="36"/>
                  </a:lnTo>
                  <a:lnTo>
                    <a:pt x="41" y="27"/>
                  </a:lnTo>
                  <a:lnTo>
                    <a:pt x="7" y="27"/>
                  </a:lnTo>
                  <a:lnTo>
                    <a:pt x="7" y="36"/>
                  </a:lnTo>
                  <a:close/>
                  <a:moveTo>
                    <a:pt x="48" y="38"/>
                  </a:moveTo>
                  <a:lnTo>
                    <a:pt x="48" y="102"/>
                  </a:lnTo>
                  <a:lnTo>
                    <a:pt x="43" y="102"/>
                  </a:lnTo>
                  <a:lnTo>
                    <a:pt x="43" y="82"/>
                  </a:lnTo>
                  <a:lnTo>
                    <a:pt x="30" y="82"/>
                  </a:lnTo>
                  <a:lnTo>
                    <a:pt x="30" y="102"/>
                  </a:lnTo>
                  <a:lnTo>
                    <a:pt x="0" y="102"/>
                  </a:lnTo>
                  <a:lnTo>
                    <a:pt x="0" y="38"/>
                  </a:lnTo>
                  <a:lnTo>
                    <a:pt x="48" y="38"/>
                  </a:lnTo>
                  <a:close/>
                  <a:moveTo>
                    <a:pt x="29" y="70"/>
                  </a:moveTo>
                  <a:lnTo>
                    <a:pt x="43" y="70"/>
                  </a:lnTo>
                  <a:lnTo>
                    <a:pt x="43" y="59"/>
                  </a:lnTo>
                  <a:lnTo>
                    <a:pt x="29" y="59"/>
                  </a:lnTo>
                  <a:lnTo>
                    <a:pt x="29" y="70"/>
                  </a:lnTo>
                  <a:close/>
                  <a:moveTo>
                    <a:pt x="29" y="56"/>
                  </a:moveTo>
                  <a:lnTo>
                    <a:pt x="43" y="56"/>
                  </a:lnTo>
                  <a:lnTo>
                    <a:pt x="43" y="45"/>
                  </a:lnTo>
                  <a:lnTo>
                    <a:pt x="29" y="45"/>
                  </a:lnTo>
                  <a:lnTo>
                    <a:pt x="29" y="56"/>
                  </a:lnTo>
                  <a:close/>
                  <a:moveTo>
                    <a:pt x="7" y="70"/>
                  </a:moveTo>
                  <a:lnTo>
                    <a:pt x="20" y="70"/>
                  </a:lnTo>
                  <a:lnTo>
                    <a:pt x="20" y="59"/>
                  </a:lnTo>
                  <a:lnTo>
                    <a:pt x="7" y="59"/>
                  </a:lnTo>
                  <a:lnTo>
                    <a:pt x="7" y="70"/>
                  </a:lnTo>
                  <a:close/>
                  <a:moveTo>
                    <a:pt x="7" y="56"/>
                  </a:moveTo>
                  <a:lnTo>
                    <a:pt x="20" y="56"/>
                  </a:lnTo>
                  <a:lnTo>
                    <a:pt x="20" y="45"/>
                  </a:lnTo>
                  <a:lnTo>
                    <a:pt x="7" y="45"/>
                  </a:lnTo>
                  <a:lnTo>
                    <a:pt x="7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29" name="Freeform 11"/>
            <p:cNvSpPr>
              <a:spLocks noEditPoints="1"/>
            </p:cNvSpPr>
            <p:nvPr/>
          </p:nvSpPr>
          <p:spPr bwMode="auto">
            <a:xfrm>
              <a:off x="5266" y="2770"/>
              <a:ext cx="60" cy="119"/>
            </a:xfrm>
            <a:custGeom>
              <a:avLst/>
              <a:gdLst/>
              <a:ahLst/>
              <a:cxnLst>
                <a:cxn ang="0">
                  <a:pos x="9" y="12"/>
                </a:cxn>
                <a:cxn ang="0">
                  <a:pos x="51" y="12"/>
                </a:cxn>
                <a:cxn ang="0">
                  <a:pos x="51" y="0"/>
                </a:cxn>
                <a:cxn ang="0">
                  <a:pos x="9" y="0"/>
                </a:cxn>
                <a:cxn ang="0">
                  <a:pos x="9" y="12"/>
                </a:cxn>
                <a:cxn ang="0">
                  <a:pos x="60" y="17"/>
                </a:cxn>
                <a:cxn ang="0">
                  <a:pos x="60" y="119"/>
                </a:cxn>
                <a:cxn ang="0">
                  <a:pos x="51" y="119"/>
                </a:cxn>
                <a:cxn ang="0">
                  <a:pos x="51" y="89"/>
                </a:cxn>
                <a:cxn ang="0">
                  <a:pos x="37" y="89"/>
                </a:cxn>
                <a:cxn ang="0">
                  <a:pos x="37" y="119"/>
                </a:cxn>
                <a:cxn ang="0">
                  <a:pos x="0" y="119"/>
                </a:cxn>
                <a:cxn ang="0">
                  <a:pos x="0" y="17"/>
                </a:cxn>
                <a:cxn ang="0">
                  <a:pos x="60" y="17"/>
                </a:cxn>
                <a:cxn ang="0">
                  <a:pos x="35" y="66"/>
                </a:cxn>
                <a:cxn ang="0">
                  <a:pos x="51" y="66"/>
                </a:cxn>
                <a:cxn ang="0">
                  <a:pos x="51" y="51"/>
                </a:cxn>
                <a:cxn ang="0">
                  <a:pos x="35" y="51"/>
                </a:cxn>
                <a:cxn ang="0">
                  <a:pos x="35" y="66"/>
                </a:cxn>
                <a:cxn ang="0">
                  <a:pos x="35" y="44"/>
                </a:cxn>
                <a:cxn ang="0">
                  <a:pos x="51" y="44"/>
                </a:cxn>
                <a:cxn ang="0">
                  <a:pos x="51" y="28"/>
                </a:cxn>
                <a:cxn ang="0">
                  <a:pos x="35" y="28"/>
                </a:cxn>
                <a:cxn ang="0">
                  <a:pos x="35" y="44"/>
                </a:cxn>
                <a:cxn ang="0">
                  <a:pos x="9" y="66"/>
                </a:cxn>
                <a:cxn ang="0">
                  <a:pos x="25" y="66"/>
                </a:cxn>
                <a:cxn ang="0">
                  <a:pos x="25" y="51"/>
                </a:cxn>
                <a:cxn ang="0">
                  <a:pos x="9" y="51"/>
                </a:cxn>
                <a:cxn ang="0">
                  <a:pos x="9" y="66"/>
                </a:cxn>
                <a:cxn ang="0">
                  <a:pos x="9" y="44"/>
                </a:cxn>
                <a:cxn ang="0">
                  <a:pos x="25" y="44"/>
                </a:cxn>
                <a:cxn ang="0">
                  <a:pos x="25" y="28"/>
                </a:cxn>
                <a:cxn ang="0">
                  <a:pos x="9" y="28"/>
                </a:cxn>
                <a:cxn ang="0">
                  <a:pos x="9" y="44"/>
                </a:cxn>
              </a:cxnLst>
              <a:rect l="0" t="0" r="r" b="b"/>
              <a:pathLst>
                <a:path w="60" h="119">
                  <a:moveTo>
                    <a:pt x="9" y="12"/>
                  </a:moveTo>
                  <a:lnTo>
                    <a:pt x="51" y="12"/>
                  </a:lnTo>
                  <a:lnTo>
                    <a:pt x="51" y="0"/>
                  </a:lnTo>
                  <a:lnTo>
                    <a:pt x="9" y="0"/>
                  </a:lnTo>
                  <a:lnTo>
                    <a:pt x="9" y="12"/>
                  </a:lnTo>
                  <a:close/>
                  <a:moveTo>
                    <a:pt x="60" y="17"/>
                  </a:moveTo>
                  <a:lnTo>
                    <a:pt x="60" y="119"/>
                  </a:lnTo>
                  <a:lnTo>
                    <a:pt x="51" y="119"/>
                  </a:lnTo>
                  <a:lnTo>
                    <a:pt x="51" y="89"/>
                  </a:lnTo>
                  <a:lnTo>
                    <a:pt x="37" y="89"/>
                  </a:lnTo>
                  <a:lnTo>
                    <a:pt x="37" y="119"/>
                  </a:lnTo>
                  <a:lnTo>
                    <a:pt x="0" y="119"/>
                  </a:lnTo>
                  <a:lnTo>
                    <a:pt x="0" y="17"/>
                  </a:lnTo>
                  <a:lnTo>
                    <a:pt x="60" y="17"/>
                  </a:lnTo>
                  <a:close/>
                  <a:moveTo>
                    <a:pt x="35" y="66"/>
                  </a:moveTo>
                  <a:lnTo>
                    <a:pt x="51" y="66"/>
                  </a:lnTo>
                  <a:lnTo>
                    <a:pt x="51" y="51"/>
                  </a:lnTo>
                  <a:lnTo>
                    <a:pt x="35" y="51"/>
                  </a:lnTo>
                  <a:lnTo>
                    <a:pt x="35" y="66"/>
                  </a:lnTo>
                  <a:close/>
                  <a:moveTo>
                    <a:pt x="35" y="44"/>
                  </a:moveTo>
                  <a:lnTo>
                    <a:pt x="51" y="44"/>
                  </a:lnTo>
                  <a:lnTo>
                    <a:pt x="51" y="28"/>
                  </a:lnTo>
                  <a:lnTo>
                    <a:pt x="35" y="28"/>
                  </a:lnTo>
                  <a:lnTo>
                    <a:pt x="35" y="44"/>
                  </a:lnTo>
                  <a:close/>
                  <a:moveTo>
                    <a:pt x="9" y="66"/>
                  </a:moveTo>
                  <a:lnTo>
                    <a:pt x="25" y="66"/>
                  </a:lnTo>
                  <a:lnTo>
                    <a:pt x="25" y="51"/>
                  </a:lnTo>
                  <a:lnTo>
                    <a:pt x="9" y="51"/>
                  </a:lnTo>
                  <a:lnTo>
                    <a:pt x="9" y="66"/>
                  </a:lnTo>
                  <a:close/>
                  <a:moveTo>
                    <a:pt x="9" y="44"/>
                  </a:moveTo>
                  <a:lnTo>
                    <a:pt x="25" y="44"/>
                  </a:lnTo>
                  <a:lnTo>
                    <a:pt x="25" y="28"/>
                  </a:lnTo>
                  <a:lnTo>
                    <a:pt x="9" y="28"/>
                  </a:lnTo>
                  <a:lnTo>
                    <a:pt x="9" y="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30" name="Freeform 12"/>
            <p:cNvSpPr>
              <a:spLocks noEditPoints="1"/>
            </p:cNvSpPr>
            <p:nvPr/>
          </p:nvSpPr>
          <p:spPr bwMode="auto">
            <a:xfrm>
              <a:off x="4471" y="2787"/>
              <a:ext cx="101" cy="102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41" y="0"/>
                </a:cxn>
                <a:cxn ang="0">
                  <a:pos x="48" y="11"/>
                </a:cxn>
                <a:cxn ang="0">
                  <a:pos x="18" y="102"/>
                </a:cxn>
                <a:cxn ang="0">
                  <a:pos x="6" y="82"/>
                </a:cxn>
                <a:cxn ang="0">
                  <a:pos x="0" y="102"/>
                </a:cxn>
                <a:cxn ang="0">
                  <a:pos x="48" y="11"/>
                </a:cxn>
                <a:cxn ang="0">
                  <a:pos x="6" y="59"/>
                </a:cxn>
                <a:cxn ang="0">
                  <a:pos x="20" y="70"/>
                </a:cxn>
                <a:cxn ang="0">
                  <a:pos x="20" y="45"/>
                </a:cxn>
                <a:cxn ang="0">
                  <a:pos x="6" y="56"/>
                </a:cxn>
                <a:cxn ang="0">
                  <a:pos x="20" y="45"/>
                </a:cxn>
                <a:cxn ang="0">
                  <a:pos x="6" y="31"/>
                </a:cxn>
                <a:cxn ang="0">
                  <a:pos x="20" y="41"/>
                </a:cxn>
                <a:cxn ang="0">
                  <a:pos x="20" y="16"/>
                </a:cxn>
                <a:cxn ang="0">
                  <a:pos x="6" y="27"/>
                </a:cxn>
                <a:cxn ang="0">
                  <a:pos x="20" y="16"/>
                </a:cxn>
                <a:cxn ang="0">
                  <a:pos x="29" y="59"/>
                </a:cxn>
                <a:cxn ang="0">
                  <a:pos x="41" y="70"/>
                </a:cxn>
                <a:cxn ang="0">
                  <a:pos x="41" y="45"/>
                </a:cxn>
                <a:cxn ang="0">
                  <a:pos x="29" y="56"/>
                </a:cxn>
                <a:cxn ang="0">
                  <a:pos x="41" y="45"/>
                </a:cxn>
                <a:cxn ang="0">
                  <a:pos x="29" y="31"/>
                </a:cxn>
                <a:cxn ang="0">
                  <a:pos x="41" y="41"/>
                </a:cxn>
                <a:cxn ang="0">
                  <a:pos x="41" y="16"/>
                </a:cxn>
                <a:cxn ang="0">
                  <a:pos x="29" y="27"/>
                </a:cxn>
                <a:cxn ang="0">
                  <a:pos x="41" y="16"/>
                </a:cxn>
                <a:cxn ang="0">
                  <a:pos x="61" y="27"/>
                </a:cxn>
                <a:cxn ang="0">
                  <a:pos x="94" y="36"/>
                </a:cxn>
                <a:cxn ang="0">
                  <a:pos x="101" y="38"/>
                </a:cxn>
                <a:cxn ang="0">
                  <a:pos x="73" y="102"/>
                </a:cxn>
                <a:cxn ang="0">
                  <a:pos x="61" y="82"/>
                </a:cxn>
                <a:cxn ang="0">
                  <a:pos x="53" y="102"/>
                </a:cxn>
                <a:cxn ang="0">
                  <a:pos x="101" y="38"/>
                </a:cxn>
                <a:cxn ang="0">
                  <a:pos x="61" y="59"/>
                </a:cxn>
                <a:cxn ang="0">
                  <a:pos x="73" y="70"/>
                </a:cxn>
                <a:cxn ang="0">
                  <a:pos x="73" y="45"/>
                </a:cxn>
                <a:cxn ang="0">
                  <a:pos x="61" y="56"/>
                </a:cxn>
                <a:cxn ang="0">
                  <a:pos x="73" y="45"/>
                </a:cxn>
                <a:cxn ang="0">
                  <a:pos x="82" y="59"/>
                </a:cxn>
                <a:cxn ang="0">
                  <a:pos x="96" y="70"/>
                </a:cxn>
                <a:cxn ang="0">
                  <a:pos x="96" y="45"/>
                </a:cxn>
                <a:cxn ang="0">
                  <a:pos x="82" y="56"/>
                </a:cxn>
                <a:cxn ang="0">
                  <a:pos x="96" y="45"/>
                </a:cxn>
              </a:cxnLst>
              <a:rect l="0" t="0" r="r" b="b"/>
              <a:pathLst>
                <a:path w="101" h="102">
                  <a:moveTo>
                    <a:pt x="41" y="9"/>
                  </a:moveTo>
                  <a:lnTo>
                    <a:pt x="7" y="9"/>
                  </a:lnTo>
                  <a:lnTo>
                    <a:pt x="7" y="0"/>
                  </a:lnTo>
                  <a:lnTo>
                    <a:pt x="41" y="0"/>
                  </a:lnTo>
                  <a:lnTo>
                    <a:pt x="41" y="9"/>
                  </a:lnTo>
                  <a:close/>
                  <a:moveTo>
                    <a:pt x="48" y="11"/>
                  </a:moveTo>
                  <a:lnTo>
                    <a:pt x="48" y="102"/>
                  </a:lnTo>
                  <a:lnTo>
                    <a:pt x="18" y="102"/>
                  </a:lnTo>
                  <a:lnTo>
                    <a:pt x="18" y="82"/>
                  </a:lnTo>
                  <a:lnTo>
                    <a:pt x="6" y="82"/>
                  </a:lnTo>
                  <a:lnTo>
                    <a:pt x="6" y="102"/>
                  </a:lnTo>
                  <a:lnTo>
                    <a:pt x="0" y="102"/>
                  </a:lnTo>
                  <a:lnTo>
                    <a:pt x="0" y="11"/>
                  </a:lnTo>
                  <a:lnTo>
                    <a:pt x="48" y="11"/>
                  </a:lnTo>
                  <a:close/>
                  <a:moveTo>
                    <a:pt x="20" y="59"/>
                  </a:moveTo>
                  <a:lnTo>
                    <a:pt x="6" y="59"/>
                  </a:lnTo>
                  <a:lnTo>
                    <a:pt x="6" y="70"/>
                  </a:lnTo>
                  <a:lnTo>
                    <a:pt x="20" y="70"/>
                  </a:lnTo>
                  <a:lnTo>
                    <a:pt x="20" y="59"/>
                  </a:lnTo>
                  <a:close/>
                  <a:moveTo>
                    <a:pt x="20" y="45"/>
                  </a:moveTo>
                  <a:lnTo>
                    <a:pt x="6" y="45"/>
                  </a:lnTo>
                  <a:lnTo>
                    <a:pt x="6" y="56"/>
                  </a:lnTo>
                  <a:lnTo>
                    <a:pt x="20" y="56"/>
                  </a:lnTo>
                  <a:lnTo>
                    <a:pt x="20" y="45"/>
                  </a:lnTo>
                  <a:close/>
                  <a:moveTo>
                    <a:pt x="20" y="31"/>
                  </a:moveTo>
                  <a:lnTo>
                    <a:pt x="6" y="31"/>
                  </a:lnTo>
                  <a:lnTo>
                    <a:pt x="6" y="41"/>
                  </a:lnTo>
                  <a:lnTo>
                    <a:pt x="20" y="41"/>
                  </a:lnTo>
                  <a:lnTo>
                    <a:pt x="20" y="31"/>
                  </a:lnTo>
                  <a:close/>
                  <a:moveTo>
                    <a:pt x="20" y="16"/>
                  </a:moveTo>
                  <a:lnTo>
                    <a:pt x="6" y="16"/>
                  </a:lnTo>
                  <a:lnTo>
                    <a:pt x="6" y="27"/>
                  </a:lnTo>
                  <a:lnTo>
                    <a:pt x="20" y="27"/>
                  </a:lnTo>
                  <a:lnTo>
                    <a:pt x="20" y="16"/>
                  </a:lnTo>
                  <a:close/>
                  <a:moveTo>
                    <a:pt x="41" y="59"/>
                  </a:moveTo>
                  <a:lnTo>
                    <a:pt x="29" y="59"/>
                  </a:lnTo>
                  <a:lnTo>
                    <a:pt x="29" y="70"/>
                  </a:lnTo>
                  <a:lnTo>
                    <a:pt x="41" y="70"/>
                  </a:lnTo>
                  <a:lnTo>
                    <a:pt x="41" y="59"/>
                  </a:lnTo>
                  <a:close/>
                  <a:moveTo>
                    <a:pt x="41" y="45"/>
                  </a:moveTo>
                  <a:lnTo>
                    <a:pt x="29" y="45"/>
                  </a:lnTo>
                  <a:lnTo>
                    <a:pt x="29" y="56"/>
                  </a:lnTo>
                  <a:lnTo>
                    <a:pt x="41" y="56"/>
                  </a:lnTo>
                  <a:lnTo>
                    <a:pt x="41" y="45"/>
                  </a:lnTo>
                  <a:close/>
                  <a:moveTo>
                    <a:pt x="41" y="31"/>
                  </a:moveTo>
                  <a:lnTo>
                    <a:pt x="29" y="31"/>
                  </a:lnTo>
                  <a:lnTo>
                    <a:pt x="29" y="41"/>
                  </a:lnTo>
                  <a:lnTo>
                    <a:pt x="41" y="41"/>
                  </a:lnTo>
                  <a:lnTo>
                    <a:pt x="41" y="31"/>
                  </a:lnTo>
                  <a:close/>
                  <a:moveTo>
                    <a:pt x="41" y="16"/>
                  </a:moveTo>
                  <a:lnTo>
                    <a:pt x="29" y="16"/>
                  </a:lnTo>
                  <a:lnTo>
                    <a:pt x="29" y="27"/>
                  </a:lnTo>
                  <a:lnTo>
                    <a:pt x="41" y="27"/>
                  </a:lnTo>
                  <a:lnTo>
                    <a:pt x="41" y="16"/>
                  </a:lnTo>
                  <a:close/>
                  <a:moveTo>
                    <a:pt x="94" y="27"/>
                  </a:moveTo>
                  <a:lnTo>
                    <a:pt x="61" y="27"/>
                  </a:lnTo>
                  <a:lnTo>
                    <a:pt x="61" y="36"/>
                  </a:lnTo>
                  <a:lnTo>
                    <a:pt x="94" y="36"/>
                  </a:lnTo>
                  <a:lnTo>
                    <a:pt x="94" y="27"/>
                  </a:lnTo>
                  <a:close/>
                  <a:moveTo>
                    <a:pt x="101" y="38"/>
                  </a:moveTo>
                  <a:lnTo>
                    <a:pt x="101" y="102"/>
                  </a:lnTo>
                  <a:lnTo>
                    <a:pt x="73" y="102"/>
                  </a:lnTo>
                  <a:lnTo>
                    <a:pt x="73" y="82"/>
                  </a:lnTo>
                  <a:lnTo>
                    <a:pt x="61" y="82"/>
                  </a:lnTo>
                  <a:lnTo>
                    <a:pt x="61" y="102"/>
                  </a:lnTo>
                  <a:lnTo>
                    <a:pt x="53" y="102"/>
                  </a:lnTo>
                  <a:lnTo>
                    <a:pt x="53" y="38"/>
                  </a:lnTo>
                  <a:lnTo>
                    <a:pt x="101" y="38"/>
                  </a:lnTo>
                  <a:close/>
                  <a:moveTo>
                    <a:pt x="73" y="59"/>
                  </a:moveTo>
                  <a:lnTo>
                    <a:pt x="61" y="59"/>
                  </a:lnTo>
                  <a:lnTo>
                    <a:pt x="61" y="70"/>
                  </a:lnTo>
                  <a:lnTo>
                    <a:pt x="73" y="70"/>
                  </a:lnTo>
                  <a:lnTo>
                    <a:pt x="73" y="59"/>
                  </a:lnTo>
                  <a:close/>
                  <a:moveTo>
                    <a:pt x="73" y="45"/>
                  </a:moveTo>
                  <a:lnTo>
                    <a:pt x="61" y="45"/>
                  </a:lnTo>
                  <a:lnTo>
                    <a:pt x="61" y="56"/>
                  </a:lnTo>
                  <a:lnTo>
                    <a:pt x="73" y="56"/>
                  </a:lnTo>
                  <a:lnTo>
                    <a:pt x="73" y="45"/>
                  </a:lnTo>
                  <a:close/>
                  <a:moveTo>
                    <a:pt x="96" y="59"/>
                  </a:moveTo>
                  <a:lnTo>
                    <a:pt x="82" y="59"/>
                  </a:lnTo>
                  <a:lnTo>
                    <a:pt x="82" y="70"/>
                  </a:lnTo>
                  <a:lnTo>
                    <a:pt x="96" y="70"/>
                  </a:lnTo>
                  <a:lnTo>
                    <a:pt x="96" y="59"/>
                  </a:lnTo>
                  <a:close/>
                  <a:moveTo>
                    <a:pt x="96" y="45"/>
                  </a:moveTo>
                  <a:lnTo>
                    <a:pt x="82" y="45"/>
                  </a:lnTo>
                  <a:lnTo>
                    <a:pt x="82" y="56"/>
                  </a:lnTo>
                  <a:lnTo>
                    <a:pt x="96" y="56"/>
                  </a:lnTo>
                  <a:lnTo>
                    <a:pt x="96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31" name="Freeform 13"/>
            <p:cNvSpPr>
              <a:spLocks noEditPoints="1"/>
            </p:cNvSpPr>
            <p:nvPr/>
          </p:nvSpPr>
          <p:spPr bwMode="auto">
            <a:xfrm>
              <a:off x="4358" y="2755"/>
              <a:ext cx="105" cy="13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64" y="11"/>
                </a:cxn>
                <a:cxn ang="0">
                  <a:pos x="105" y="15"/>
                </a:cxn>
                <a:cxn ang="0">
                  <a:pos x="99" y="134"/>
                </a:cxn>
                <a:cxn ang="0">
                  <a:pos x="87" y="109"/>
                </a:cxn>
                <a:cxn ang="0">
                  <a:pos x="57" y="134"/>
                </a:cxn>
                <a:cxn ang="0">
                  <a:pos x="105" y="15"/>
                </a:cxn>
                <a:cxn ang="0">
                  <a:pos x="99" y="89"/>
                </a:cxn>
                <a:cxn ang="0">
                  <a:pos x="85" y="79"/>
                </a:cxn>
                <a:cxn ang="0">
                  <a:pos x="85" y="72"/>
                </a:cxn>
                <a:cxn ang="0">
                  <a:pos x="99" y="59"/>
                </a:cxn>
                <a:cxn ang="0">
                  <a:pos x="85" y="72"/>
                </a:cxn>
                <a:cxn ang="0">
                  <a:pos x="99" y="52"/>
                </a:cxn>
                <a:cxn ang="0">
                  <a:pos x="85" y="40"/>
                </a:cxn>
                <a:cxn ang="0">
                  <a:pos x="85" y="34"/>
                </a:cxn>
                <a:cxn ang="0">
                  <a:pos x="99" y="22"/>
                </a:cxn>
                <a:cxn ang="0">
                  <a:pos x="85" y="34"/>
                </a:cxn>
                <a:cxn ang="0">
                  <a:pos x="76" y="89"/>
                </a:cxn>
                <a:cxn ang="0">
                  <a:pos x="62" y="79"/>
                </a:cxn>
                <a:cxn ang="0">
                  <a:pos x="62" y="72"/>
                </a:cxn>
                <a:cxn ang="0">
                  <a:pos x="76" y="59"/>
                </a:cxn>
                <a:cxn ang="0">
                  <a:pos x="62" y="72"/>
                </a:cxn>
                <a:cxn ang="0">
                  <a:pos x="76" y="52"/>
                </a:cxn>
                <a:cxn ang="0">
                  <a:pos x="62" y="40"/>
                </a:cxn>
                <a:cxn ang="0">
                  <a:pos x="62" y="34"/>
                </a:cxn>
                <a:cxn ang="0">
                  <a:pos x="76" y="22"/>
                </a:cxn>
                <a:cxn ang="0">
                  <a:pos x="62" y="34"/>
                </a:cxn>
                <a:cxn ang="0">
                  <a:pos x="43" y="47"/>
                </a:cxn>
                <a:cxn ang="0">
                  <a:pos x="7" y="34"/>
                </a:cxn>
                <a:cxn ang="0">
                  <a:pos x="50" y="50"/>
                </a:cxn>
                <a:cxn ang="0">
                  <a:pos x="43" y="134"/>
                </a:cxn>
                <a:cxn ang="0">
                  <a:pos x="30" y="109"/>
                </a:cxn>
                <a:cxn ang="0">
                  <a:pos x="0" y="134"/>
                </a:cxn>
                <a:cxn ang="0">
                  <a:pos x="50" y="50"/>
                </a:cxn>
                <a:cxn ang="0">
                  <a:pos x="43" y="89"/>
                </a:cxn>
                <a:cxn ang="0">
                  <a:pos x="30" y="79"/>
                </a:cxn>
                <a:cxn ang="0">
                  <a:pos x="30" y="72"/>
                </a:cxn>
                <a:cxn ang="0">
                  <a:pos x="43" y="59"/>
                </a:cxn>
                <a:cxn ang="0">
                  <a:pos x="30" y="72"/>
                </a:cxn>
                <a:cxn ang="0">
                  <a:pos x="20" y="89"/>
                </a:cxn>
                <a:cxn ang="0">
                  <a:pos x="7" y="79"/>
                </a:cxn>
                <a:cxn ang="0">
                  <a:pos x="7" y="72"/>
                </a:cxn>
                <a:cxn ang="0">
                  <a:pos x="20" y="59"/>
                </a:cxn>
                <a:cxn ang="0">
                  <a:pos x="7" y="72"/>
                </a:cxn>
              </a:cxnLst>
              <a:rect l="0" t="0" r="r" b="b"/>
              <a:pathLst>
                <a:path w="105" h="134">
                  <a:moveTo>
                    <a:pt x="64" y="0"/>
                  </a:moveTo>
                  <a:lnTo>
                    <a:pt x="97" y="0"/>
                  </a:lnTo>
                  <a:lnTo>
                    <a:pt x="97" y="11"/>
                  </a:lnTo>
                  <a:lnTo>
                    <a:pt x="64" y="11"/>
                  </a:lnTo>
                  <a:lnTo>
                    <a:pt x="64" y="0"/>
                  </a:lnTo>
                  <a:close/>
                  <a:moveTo>
                    <a:pt x="105" y="15"/>
                  </a:moveTo>
                  <a:lnTo>
                    <a:pt x="105" y="134"/>
                  </a:lnTo>
                  <a:lnTo>
                    <a:pt x="99" y="134"/>
                  </a:lnTo>
                  <a:lnTo>
                    <a:pt x="99" y="109"/>
                  </a:lnTo>
                  <a:lnTo>
                    <a:pt x="87" y="109"/>
                  </a:lnTo>
                  <a:lnTo>
                    <a:pt x="87" y="134"/>
                  </a:lnTo>
                  <a:lnTo>
                    <a:pt x="57" y="134"/>
                  </a:lnTo>
                  <a:lnTo>
                    <a:pt x="57" y="15"/>
                  </a:lnTo>
                  <a:lnTo>
                    <a:pt x="105" y="15"/>
                  </a:lnTo>
                  <a:close/>
                  <a:moveTo>
                    <a:pt x="85" y="89"/>
                  </a:moveTo>
                  <a:lnTo>
                    <a:pt x="99" y="89"/>
                  </a:lnTo>
                  <a:lnTo>
                    <a:pt x="99" y="79"/>
                  </a:lnTo>
                  <a:lnTo>
                    <a:pt x="85" y="79"/>
                  </a:lnTo>
                  <a:lnTo>
                    <a:pt x="85" y="89"/>
                  </a:lnTo>
                  <a:close/>
                  <a:moveTo>
                    <a:pt x="85" y="72"/>
                  </a:moveTo>
                  <a:lnTo>
                    <a:pt x="99" y="72"/>
                  </a:lnTo>
                  <a:lnTo>
                    <a:pt x="99" y="59"/>
                  </a:lnTo>
                  <a:lnTo>
                    <a:pt x="85" y="59"/>
                  </a:lnTo>
                  <a:lnTo>
                    <a:pt x="85" y="72"/>
                  </a:lnTo>
                  <a:close/>
                  <a:moveTo>
                    <a:pt x="85" y="52"/>
                  </a:moveTo>
                  <a:lnTo>
                    <a:pt x="99" y="52"/>
                  </a:lnTo>
                  <a:lnTo>
                    <a:pt x="99" y="40"/>
                  </a:lnTo>
                  <a:lnTo>
                    <a:pt x="85" y="40"/>
                  </a:lnTo>
                  <a:lnTo>
                    <a:pt x="85" y="52"/>
                  </a:lnTo>
                  <a:close/>
                  <a:moveTo>
                    <a:pt x="85" y="34"/>
                  </a:moveTo>
                  <a:lnTo>
                    <a:pt x="99" y="34"/>
                  </a:lnTo>
                  <a:lnTo>
                    <a:pt x="99" y="22"/>
                  </a:lnTo>
                  <a:lnTo>
                    <a:pt x="85" y="22"/>
                  </a:lnTo>
                  <a:lnTo>
                    <a:pt x="85" y="34"/>
                  </a:lnTo>
                  <a:close/>
                  <a:moveTo>
                    <a:pt x="62" y="89"/>
                  </a:moveTo>
                  <a:lnTo>
                    <a:pt x="76" y="89"/>
                  </a:lnTo>
                  <a:lnTo>
                    <a:pt x="76" y="79"/>
                  </a:lnTo>
                  <a:lnTo>
                    <a:pt x="62" y="79"/>
                  </a:lnTo>
                  <a:lnTo>
                    <a:pt x="62" y="89"/>
                  </a:lnTo>
                  <a:close/>
                  <a:moveTo>
                    <a:pt x="62" y="72"/>
                  </a:moveTo>
                  <a:lnTo>
                    <a:pt x="76" y="72"/>
                  </a:lnTo>
                  <a:lnTo>
                    <a:pt x="76" y="59"/>
                  </a:lnTo>
                  <a:lnTo>
                    <a:pt x="62" y="59"/>
                  </a:lnTo>
                  <a:lnTo>
                    <a:pt x="62" y="72"/>
                  </a:lnTo>
                  <a:close/>
                  <a:moveTo>
                    <a:pt x="62" y="52"/>
                  </a:moveTo>
                  <a:lnTo>
                    <a:pt x="76" y="52"/>
                  </a:lnTo>
                  <a:lnTo>
                    <a:pt x="76" y="40"/>
                  </a:lnTo>
                  <a:lnTo>
                    <a:pt x="62" y="40"/>
                  </a:lnTo>
                  <a:lnTo>
                    <a:pt x="62" y="52"/>
                  </a:lnTo>
                  <a:close/>
                  <a:moveTo>
                    <a:pt x="62" y="34"/>
                  </a:moveTo>
                  <a:lnTo>
                    <a:pt x="76" y="34"/>
                  </a:lnTo>
                  <a:lnTo>
                    <a:pt x="76" y="22"/>
                  </a:lnTo>
                  <a:lnTo>
                    <a:pt x="62" y="22"/>
                  </a:lnTo>
                  <a:lnTo>
                    <a:pt x="62" y="34"/>
                  </a:lnTo>
                  <a:close/>
                  <a:moveTo>
                    <a:pt x="7" y="47"/>
                  </a:moveTo>
                  <a:lnTo>
                    <a:pt x="43" y="47"/>
                  </a:lnTo>
                  <a:lnTo>
                    <a:pt x="43" y="34"/>
                  </a:lnTo>
                  <a:lnTo>
                    <a:pt x="7" y="34"/>
                  </a:lnTo>
                  <a:lnTo>
                    <a:pt x="7" y="47"/>
                  </a:lnTo>
                  <a:close/>
                  <a:moveTo>
                    <a:pt x="50" y="50"/>
                  </a:moveTo>
                  <a:lnTo>
                    <a:pt x="50" y="134"/>
                  </a:lnTo>
                  <a:lnTo>
                    <a:pt x="43" y="134"/>
                  </a:lnTo>
                  <a:lnTo>
                    <a:pt x="43" y="109"/>
                  </a:lnTo>
                  <a:lnTo>
                    <a:pt x="30" y="109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50"/>
                  </a:lnTo>
                  <a:lnTo>
                    <a:pt x="50" y="50"/>
                  </a:lnTo>
                  <a:close/>
                  <a:moveTo>
                    <a:pt x="30" y="89"/>
                  </a:moveTo>
                  <a:lnTo>
                    <a:pt x="43" y="89"/>
                  </a:lnTo>
                  <a:lnTo>
                    <a:pt x="43" y="79"/>
                  </a:lnTo>
                  <a:lnTo>
                    <a:pt x="30" y="79"/>
                  </a:lnTo>
                  <a:lnTo>
                    <a:pt x="30" y="89"/>
                  </a:lnTo>
                  <a:close/>
                  <a:moveTo>
                    <a:pt x="30" y="72"/>
                  </a:moveTo>
                  <a:lnTo>
                    <a:pt x="43" y="72"/>
                  </a:lnTo>
                  <a:lnTo>
                    <a:pt x="43" y="59"/>
                  </a:lnTo>
                  <a:lnTo>
                    <a:pt x="30" y="59"/>
                  </a:lnTo>
                  <a:lnTo>
                    <a:pt x="30" y="72"/>
                  </a:lnTo>
                  <a:close/>
                  <a:moveTo>
                    <a:pt x="7" y="89"/>
                  </a:moveTo>
                  <a:lnTo>
                    <a:pt x="20" y="89"/>
                  </a:lnTo>
                  <a:lnTo>
                    <a:pt x="20" y="79"/>
                  </a:lnTo>
                  <a:lnTo>
                    <a:pt x="7" y="79"/>
                  </a:lnTo>
                  <a:lnTo>
                    <a:pt x="7" y="89"/>
                  </a:lnTo>
                  <a:close/>
                  <a:moveTo>
                    <a:pt x="7" y="72"/>
                  </a:moveTo>
                  <a:lnTo>
                    <a:pt x="20" y="72"/>
                  </a:lnTo>
                  <a:lnTo>
                    <a:pt x="20" y="59"/>
                  </a:lnTo>
                  <a:lnTo>
                    <a:pt x="7" y="59"/>
                  </a:lnTo>
                  <a:lnTo>
                    <a:pt x="7" y="7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32" name="Freeform 14"/>
            <p:cNvSpPr>
              <a:spLocks noEditPoints="1"/>
            </p:cNvSpPr>
            <p:nvPr/>
          </p:nvSpPr>
          <p:spPr bwMode="auto">
            <a:xfrm>
              <a:off x="4259" y="2771"/>
              <a:ext cx="90" cy="118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55" y="11"/>
                </a:cxn>
                <a:cxn ang="0">
                  <a:pos x="90" y="13"/>
                </a:cxn>
                <a:cxn ang="0">
                  <a:pos x="85" y="118"/>
                </a:cxn>
                <a:cxn ang="0">
                  <a:pos x="74" y="95"/>
                </a:cxn>
                <a:cxn ang="0">
                  <a:pos x="48" y="118"/>
                </a:cxn>
                <a:cxn ang="0">
                  <a:pos x="90" y="13"/>
                </a:cxn>
                <a:cxn ang="0">
                  <a:pos x="85" y="81"/>
                </a:cxn>
                <a:cxn ang="0">
                  <a:pos x="74" y="70"/>
                </a:cxn>
                <a:cxn ang="0">
                  <a:pos x="74" y="63"/>
                </a:cxn>
                <a:cxn ang="0">
                  <a:pos x="85" y="52"/>
                </a:cxn>
                <a:cxn ang="0">
                  <a:pos x="74" y="63"/>
                </a:cxn>
                <a:cxn ang="0">
                  <a:pos x="85" y="47"/>
                </a:cxn>
                <a:cxn ang="0">
                  <a:pos x="74" y="36"/>
                </a:cxn>
                <a:cxn ang="0">
                  <a:pos x="74" y="31"/>
                </a:cxn>
                <a:cxn ang="0">
                  <a:pos x="85" y="20"/>
                </a:cxn>
                <a:cxn ang="0">
                  <a:pos x="74" y="31"/>
                </a:cxn>
                <a:cxn ang="0">
                  <a:pos x="65" y="81"/>
                </a:cxn>
                <a:cxn ang="0">
                  <a:pos x="55" y="70"/>
                </a:cxn>
                <a:cxn ang="0">
                  <a:pos x="55" y="63"/>
                </a:cxn>
                <a:cxn ang="0">
                  <a:pos x="65" y="52"/>
                </a:cxn>
                <a:cxn ang="0">
                  <a:pos x="55" y="63"/>
                </a:cxn>
                <a:cxn ang="0">
                  <a:pos x="65" y="47"/>
                </a:cxn>
                <a:cxn ang="0">
                  <a:pos x="55" y="36"/>
                </a:cxn>
                <a:cxn ang="0">
                  <a:pos x="55" y="31"/>
                </a:cxn>
                <a:cxn ang="0">
                  <a:pos x="65" y="20"/>
                </a:cxn>
                <a:cxn ang="0">
                  <a:pos x="55" y="31"/>
                </a:cxn>
                <a:cxn ang="0">
                  <a:pos x="37" y="41"/>
                </a:cxn>
                <a:cxn ang="0">
                  <a:pos x="5" y="32"/>
                </a:cxn>
                <a:cxn ang="0">
                  <a:pos x="42" y="45"/>
                </a:cxn>
                <a:cxn ang="0">
                  <a:pos x="37" y="118"/>
                </a:cxn>
                <a:cxn ang="0">
                  <a:pos x="27" y="95"/>
                </a:cxn>
                <a:cxn ang="0">
                  <a:pos x="0" y="118"/>
                </a:cxn>
                <a:cxn ang="0">
                  <a:pos x="42" y="45"/>
                </a:cxn>
                <a:cxn ang="0">
                  <a:pos x="37" y="81"/>
                </a:cxn>
                <a:cxn ang="0">
                  <a:pos x="25" y="70"/>
                </a:cxn>
                <a:cxn ang="0">
                  <a:pos x="25" y="63"/>
                </a:cxn>
                <a:cxn ang="0">
                  <a:pos x="37" y="52"/>
                </a:cxn>
                <a:cxn ang="0">
                  <a:pos x="25" y="63"/>
                </a:cxn>
                <a:cxn ang="0">
                  <a:pos x="18" y="81"/>
                </a:cxn>
                <a:cxn ang="0">
                  <a:pos x="5" y="70"/>
                </a:cxn>
                <a:cxn ang="0">
                  <a:pos x="5" y="63"/>
                </a:cxn>
                <a:cxn ang="0">
                  <a:pos x="18" y="52"/>
                </a:cxn>
                <a:cxn ang="0">
                  <a:pos x="5" y="63"/>
                </a:cxn>
              </a:cxnLst>
              <a:rect l="0" t="0" r="r" b="b"/>
              <a:pathLst>
                <a:path w="90" h="118">
                  <a:moveTo>
                    <a:pt x="55" y="0"/>
                  </a:moveTo>
                  <a:lnTo>
                    <a:pt x="85" y="0"/>
                  </a:lnTo>
                  <a:lnTo>
                    <a:pt x="85" y="11"/>
                  </a:lnTo>
                  <a:lnTo>
                    <a:pt x="55" y="11"/>
                  </a:lnTo>
                  <a:lnTo>
                    <a:pt x="55" y="0"/>
                  </a:lnTo>
                  <a:close/>
                  <a:moveTo>
                    <a:pt x="90" y="13"/>
                  </a:moveTo>
                  <a:lnTo>
                    <a:pt x="90" y="118"/>
                  </a:lnTo>
                  <a:lnTo>
                    <a:pt x="85" y="118"/>
                  </a:lnTo>
                  <a:lnTo>
                    <a:pt x="85" y="95"/>
                  </a:lnTo>
                  <a:lnTo>
                    <a:pt x="74" y="95"/>
                  </a:lnTo>
                  <a:lnTo>
                    <a:pt x="74" y="118"/>
                  </a:lnTo>
                  <a:lnTo>
                    <a:pt x="48" y="118"/>
                  </a:lnTo>
                  <a:lnTo>
                    <a:pt x="48" y="13"/>
                  </a:lnTo>
                  <a:lnTo>
                    <a:pt x="90" y="13"/>
                  </a:lnTo>
                  <a:close/>
                  <a:moveTo>
                    <a:pt x="74" y="81"/>
                  </a:moveTo>
                  <a:lnTo>
                    <a:pt x="85" y="81"/>
                  </a:lnTo>
                  <a:lnTo>
                    <a:pt x="85" y="70"/>
                  </a:lnTo>
                  <a:lnTo>
                    <a:pt x="74" y="70"/>
                  </a:lnTo>
                  <a:lnTo>
                    <a:pt x="74" y="81"/>
                  </a:lnTo>
                  <a:close/>
                  <a:moveTo>
                    <a:pt x="74" y="63"/>
                  </a:moveTo>
                  <a:lnTo>
                    <a:pt x="85" y="63"/>
                  </a:lnTo>
                  <a:lnTo>
                    <a:pt x="85" y="52"/>
                  </a:lnTo>
                  <a:lnTo>
                    <a:pt x="74" y="52"/>
                  </a:lnTo>
                  <a:lnTo>
                    <a:pt x="74" y="63"/>
                  </a:lnTo>
                  <a:close/>
                  <a:moveTo>
                    <a:pt x="74" y="47"/>
                  </a:moveTo>
                  <a:lnTo>
                    <a:pt x="85" y="47"/>
                  </a:lnTo>
                  <a:lnTo>
                    <a:pt x="85" y="36"/>
                  </a:lnTo>
                  <a:lnTo>
                    <a:pt x="74" y="36"/>
                  </a:lnTo>
                  <a:lnTo>
                    <a:pt x="74" y="47"/>
                  </a:lnTo>
                  <a:close/>
                  <a:moveTo>
                    <a:pt x="74" y="31"/>
                  </a:moveTo>
                  <a:lnTo>
                    <a:pt x="85" y="31"/>
                  </a:lnTo>
                  <a:lnTo>
                    <a:pt x="85" y="20"/>
                  </a:lnTo>
                  <a:lnTo>
                    <a:pt x="74" y="20"/>
                  </a:lnTo>
                  <a:lnTo>
                    <a:pt x="74" y="31"/>
                  </a:lnTo>
                  <a:close/>
                  <a:moveTo>
                    <a:pt x="55" y="81"/>
                  </a:moveTo>
                  <a:lnTo>
                    <a:pt x="65" y="81"/>
                  </a:lnTo>
                  <a:lnTo>
                    <a:pt x="65" y="70"/>
                  </a:lnTo>
                  <a:lnTo>
                    <a:pt x="55" y="70"/>
                  </a:lnTo>
                  <a:lnTo>
                    <a:pt x="55" y="81"/>
                  </a:lnTo>
                  <a:close/>
                  <a:moveTo>
                    <a:pt x="55" y="63"/>
                  </a:moveTo>
                  <a:lnTo>
                    <a:pt x="65" y="63"/>
                  </a:lnTo>
                  <a:lnTo>
                    <a:pt x="65" y="52"/>
                  </a:lnTo>
                  <a:lnTo>
                    <a:pt x="55" y="52"/>
                  </a:lnTo>
                  <a:lnTo>
                    <a:pt x="55" y="63"/>
                  </a:lnTo>
                  <a:close/>
                  <a:moveTo>
                    <a:pt x="55" y="47"/>
                  </a:moveTo>
                  <a:lnTo>
                    <a:pt x="65" y="47"/>
                  </a:lnTo>
                  <a:lnTo>
                    <a:pt x="65" y="36"/>
                  </a:lnTo>
                  <a:lnTo>
                    <a:pt x="55" y="36"/>
                  </a:lnTo>
                  <a:lnTo>
                    <a:pt x="55" y="47"/>
                  </a:lnTo>
                  <a:close/>
                  <a:moveTo>
                    <a:pt x="55" y="31"/>
                  </a:moveTo>
                  <a:lnTo>
                    <a:pt x="65" y="31"/>
                  </a:lnTo>
                  <a:lnTo>
                    <a:pt x="65" y="20"/>
                  </a:lnTo>
                  <a:lnTo>
                    <a:pt x="55" y="20"/>
                  </a:lnTo>
                  <a:lnTo>
                    <a:pt x="55" y="31"/>
                  </a:lnTo>
                  <a:close/>
                  <a:moveTo>
                    <a:pt x="5" y="41"/>
                  </a:moveTo>
                  <a:lnTo>
                    <a:pt x="37" y="41"/>
                  </a:lnTo>
                  <a:lnTo>
                    <a:pt x="37" y="32"/>
                  </a:lnTo>
                  <a:lnTo>
                    <a:pt x="5" y="32"/>
                  </a:lnTo>
                  <a:lnTo>
                    <a:pt x="5" y="41"/>
                  </a:lnTo>
                  <a:close/>
                  <a:moveTo>
                    <a:pt x="42" y="45"/>
                  </a:moveTo>
                  <a:lnTo>
                    <a:pt x="42" y="118"/>
                  </a:lnTo>
                  <a:lnTo>
                    <a:pt x="37" y="118"/>
                  </a:lnTo>
                  <a:lnTo>
                    <a:pt x="37" y="95"/>
                  </a:lnTo>
                  <a:lnTo>
                    <a:pt x="27" y="95"/>
                  </a:lnTo>
                  <a:lnTo>
                    <a:pt x="27" y="118"/>
                  </a:lnTo>
                  <a:lnTo>
                    <a:pt x="0" y="118"/>
                  </a:lnTo>
                  <a:lnTo>
                    <a:pt x="0" y="45"/>
                  </a:lnTo>
                  <a:lnTo>
                    <a:pt x="42" y="45"/>
                  </a:lnTo>
                  <a:close/>
                  <a:moveTo>
                    <a:pt x="25" y="81"/>
                  </a:moveTo>
                  <a:lnTo>
                    <a:pt x="37" y="81"/>
                  </a:lnTo>
                  <a:lnTo>
                    <a:pt x="37" y="70"/>
                  </a:lnTo>
                  <a:lnTo>
                    <a:pt x="25" y="70"/>
                  </a:lnTo>
                  <a:lnTo>
                    <a:pt x="25" y="81"/>
                  </a:lnTo>
                  <a:close/>
                  <a:moveTo>
                    <a:pt x="25" y="63"/>
                  </a:moveTo>
                  <a:lnTo>
                    <a:pt x="37" y="63"/>
                  </a:lnTo>
                  <a:lnTo>
                    <a:pt x="37" y="52"/>
                  </a:lnTo>
                  <a:lnTo>
                    <a:pt x="25" y="52"/>
                  </a:lnTo>
                  <a:lnTo>
                    <a:pt x="25" y="63"/>
                  </a:lnTo>
                  <a:close/>
                  <a:moveTo>
                    <a:pt x="5" y="81"/>
                  </a:moveTo>
                  <a:lnTo>
                    <a:pt x="18" y="81"/>
                  </a:lnTo>
                  <a:lnTo>
                    <a:pt x="18" y="70"/>
                  </a:lnTo>
                  <a:lnTo>
                    <a:pt x="5" y="70"/>
                  </a:lnTo>
                  <a:lnTo>
                    <a:pt x="5" y="81"/>
                  </a:lnTo>
                  <a:close/>
                  <a:moveTo>
                    <a:pt x="5" y="63"/>
                  </a:moveTo>
                  <a:lnTo>
                    <a:pt x="18" y="63"/>
                  </a:lnTo>
                  <a:lnTo>
                    <a:pt x="18" y="52"/>
                  </a:lnTo>
                  <a:lnTo>
                    <a:pt x="5" y="52"/>
                  </a:lnTo>
                  <a:lnTo>
                    <a:pt x="5" y="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33" name="Freeform 15"/>
            <p:cNvSpPr>
              <a:spLocks noEditPoints="1"/>
            </p:cNvSpPr>
            <p:nvPr/>
          </p:nvSpPr>
          <p:spPr bwMode="auto">
            <a:xfrm>
              <a:off x="4137" y="2789"/>
              <a:ext cx="113" cy="100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67" y="7"/>
                </a:cxn>
                <a:cxn ang="0">
                  <a:pos x="113" y="11"/>
                </a:cxn>
                <a:cxn ang="0">
                  <a:pos x="106" y="100"/>
                </a:cxn>
                <a:cxn ang="0">
                  <a:pos x="92" y="80"/>
                </a:cxn>
                <a:cxn ang="0">
                  <a:pos x="60" y="100"/>
                </a:cxn>
                <a:cxn ang="0">
                  <a:pos x="113" y="11"/>
                </a:cxn>
                <a:cxn ang="0">
                  <a:pos x="106" y="68"/>
                </a:cxn>
                <a:cxn ang="0">
                  <a:pos x="92" y="59"/>
                </a:cxn>
                <a:cxn ang="0">
                  <a:pos x="92" y="54"/>
                </a:cxn>
                <a:cxn ang="0">
                  <a:pos x="106" y="45"/>
                </a:cxn>
                <a:cxn ang="0">
                  <a:pos x="92" y="54"/>
                </a:cxn>
                <a:cxn ang="0">
                  <a:pos x="106" y="39"/>
                </a:cxn>
                <a:cxn ang="0">
                  <a:pos x="92" y="30"/>
                </a:cxn>
                <a:cxn ang="0">
                  <a:pos x="92" y="25"/>
                </a:cxn>
                <a:cxn ang="0">
                  <a:pos x="106" y="16"/>
                </a:cxn>
                <a:cxn ang="0">
                  <a:pos x="92" y="25"/>
                </a:cxn>
                <a:cxn ang="0">
                  <a:pos x="81" y="68"/>
                </a:cxn>
                <a:cxn ang="0">
                  <a:pos x="67" y="59"/>
                </a:cxn>
                <a:cxn ang="0">
                  <a:pos x="67" y="54"/>
                </a:cxn>
                <a:cxn ang="0">
                  <a:pos x="81" y="45"/>
                </a:cxn>
                <a:cxn ang="0">
                  <a:pos x="67" y="54"/>
                </a:cxn>
                <a:cxn ang="0">
                  <a:pos x="81" y="39"/>
                </a:cxn>
                <a:cxn ang="0">
                  <a:pos x="67" y="30"/>
                </a:cxn>
                <a:cxn ang="0">
                  <a:pos x="67" y="25"/>
                </a:cxn>
                <a:cxn ang="0">
                  <a:pos x="81" y="16"/>
                </a:cxn>
                <a:cxn ang="0">
                  <a:pos x="67" y="25"/>
                </a:cxn>
                <a:cxn ang="0">
                  <a:pos x="46" y="34"/>
                </a:cxn>
                <a:cxn ang="0">
                  <a:pos x="7" y="27"/>
                </a:cxn>
                <a:cxn ang="0">
                  <a:pos x="53" y="38"/>
                </a:cxn>
                <a:cxn ang="0">
                  <a:pos x="46" y="100"/>
                </a:cxn>
                <a:cxn ang="0">
                  <a:pos x="32" y="80"/>
                </a:cxn>
                <a:cxn ang="0">
                  <a:pos x="0" y="100"/>
                </a:cxn>
                <a:cxn ang="0">
                  <a:pos x="53" y="38"/>
                </a:cxn>
                <a:cxn ang="0">
                  <a:pos x="46" y="68"/>
                </a:cxn>
                <a:cxn ang="0">
                  <a:pos x="32" y="59"/>
                </a:cxn>
                <a:cxn ang="0">
                  <a:pos x="32" y="54"/>
                </a:cxn>
                <a:cxn ang="0">
                  <a:pos x="46" y="45"/>
                </a:cxn>
                <a:cxn ang="0">
                  <a:pos x="32" y="54"/>
                </a:cxn>
                <a:cxn ang="0">
                  <a:pos x="21" y="68"/>
                </a:cxn>
                <a:cxn ang="0">
                  <a:pos x="7" y="59"/>
                </a:cxn>
                <a:cxn ang="0">
                  <a:pos x="7" y="54"/>
                </a:cxn>
                <a:cxn ang="0">
                  <a:pos x="21" y="45"/>
                </a:cxn>
                <a:cxn ang="0">
                  <a:pos x="7" y="54"/>
                </a:cxn>
              </a:cxnLst>
              <a:rect l="0" t="0" r="r" b="b"/>
              <a:pathLst>
                <a:path w="113" h="100">
                  <a:moveTo>
                    <a:pt x="67" y="0"/>
                  </a:moveTo>
                  <a:lnTo>
                    <a:pt x="104" y="0"/>
                  </a:lnTo>
                  <a:lnTo>
                    <a:pt x="104" y="7"/>
                  </a:lnTo>
                  <a:lnTo>
                    <a:pt x="67" y="7"/>
                  </a:lnTo>
                  <a:lnTo>
                    <a:pt x="67" y="0"/>
                  </a:lnTo>
                  <a:close/>
                  <a:moveTo>
                    <a:pt x="113" y="11"/>
                  </a:moveTo>
                  <a:lnTo>
                    <a:pt x="113" y="100"/>
                  </a:lnTo>
                  <a:lnTo>
                    <a:pt x="106" y="100"/>
                  </a:lnTo>
                  <a:lnTo>
                    <a:pt x="106" y="80"/>
                  </a:lnTo>
                  <a:lnTo>
                    <a:pt x="92" y="80"/>
                  </a:lnTo>
                  <a:lnTo>
                    <a:pt x="92" y="100"/>
                  </a:lnTo>
                  <a:lnTo>
                    <a:pt x="60" y="100"/>
                  </a:lnTo>
                  <a:lnTo>
                    <a:pt x="60" y="11"/>
                  </a:lnTo>
                  <a:lnTo>
                    <a:pt x="113" y="11"/>
                  </a:lnTo>
                  <a:close/>
                  <a:moveTo>
                    <a:pt x="92" y="68"/>
                  </a:moveTo>
                  <a:lnTo>
                    <a:pt x="106" y="68"/>
                  </a:lnTo>
                  <a:lnTo>
                    <a:pt x="106" y="59"/>
                  </a:lnTo>
                  <a:lnTo>
                    <a:pt x="92" y="59"/>
                  </a:lnTo>
                  <a:lnTo>
                    <a:pt x="92" y="68"/>
                  </a:lnTo>
                  <a:close/>
                  <a:moveTo>
                    <a:pt x="92" y="54"/>
                  </a:moveTo>
                  <a:lnTo>
                    <a:pt x="106" y="54"/>
                  </a:lnTo>
                  <a:lnTo>
                    <a:pt x="106" y="45"/>
                  </a:lnTo>
                  <a:lnTo>
                    <a:pt x="92" y="45"/>
                  </a:lnTo>
                  <a:lnTo>
                    <a:pt x="92" y="54"/>
                  </a:lnTo>
                  <a:close/>
                  <a:moveTo>
                    <a:pt x="92" y="39"/>
                  </a:moveTo>
                  <a:lnTo>
                    <a:pt x="106" y="39"/>
                  </a:lnTo>
                  <a:lnTo>
                    <a:pt x="106" y="30"/>
                  </a:lnTo>
                  <a:lnTo>
                    <a:pt x="92" y="30"/>
                  </a:lnTo>
                  <a:lnTo>
                    <a:pt x="92" y="39"/>
                  </a:lnTo>
                  <a:close/>
                  <a:moveTo>
                    <a:pt x="92" y="25"/>
                  </a:moveTo>
                  <a:lnTo>
                    <a:pt x="106" y="25"/>
                  </a:lnTo>
                  <a:lnTo>
                    <a:pt x="106" y="16"/>
                  </a:lnTo>
                  <a:lnTo>
                    <a:pt x="92" y="16"/>
                  </a:lnTo>
                  <a:lnTo>
                    <a:pt x="92" y="25"/>
                  </a:lnTo>
                  <a:close/>
                  <a:moveTo>
                    <a:pt x="67" y="68"/>
                  </a:moveTo>
                  <a:lnTo>
                    <a:pt x="81" y="68"/>
                  </a:lnTo>
                  <a:lnTo>
                    <a:pt x="81" y="59"/>
                  </a:lnTo>
                  <a:lnTo>
                    <a:pt x="67" y="59"/>
                  </a:lnTo>
                  <a:lnTo>
                    <a:pt x="67" y="68"/>
                  </a:lnTo>
                  <a:close/>
                  <a:moveTo>
                    <a:pt x="67" y="54"/>
                  </a:moveTo>
                  <a:lnTo>
                    <a:pt x="81" y="54"/>
                  </a:lnTo>
                  <a:lnTo>
                    <a:pt x="81" y="45"/>
                  </a:lnTo>
                  <a:lnTo>
                    <a:pt x="67" y="45"/>
                  </a:lnTo>
                  <a:lnTo>
                    <a:pt x="67" y="54"/>
                  </a:lnTo>
                  <a:close/>
                  <a:moveTo>
                    <a:pt x="67" y="39"/>
                  </a:moveTo>
                  <a:lnTo>
                    <a:pt x="81" y="39"/>
                  </a:lnTo>
                  <a:lnTo>
                    <a:pt x="81" y="30"/>
                  </a:lnTo>
                  <a:lnTo>
                    <a:pt x="67" y="30"/>
                  </a:lnTo>
                  <a:lnTo>
                    <a:pt x="67" y="39"/>
                  </a:lnTo>
                  <a:close/>
                  <a:moveTo>
                    <a:pt x="67" y="25"/>
                  </a:moveTo>
                  <a:lnTo>
                    <a:pt x="81" y="25"/>
                  </a:lnTo>
                  <a:lnTo>
                    <a:pt x="81" y="16"/>
                  </a:lnTo>
                  <a:lnTo>
                    <a:pt x="67" y="16"/>
                  </a:lnTo>
                  <a:lnTo>
                    <a:pt x="67" y="25"/>
                  </a:lnTo>
                  <a:close/>
                  <a:moveTo>
                    <a:pt x="7" y="34"/>
                  </a:moveTo>
                  <a:lnTo>
                    <a:pt x="46" y="34"/>
                  </a:lnTo>
                  <a:lnTo>
                    <a:pt x="46" y="27"/>
                  </a:lnTo>
                  <a:lnTo>
                    <a:pt x="7" y="27"/>
                  </a:lnTo>
                  <a:lnTo>
                    <a:pt x="7" y="34"/>
                  </a:lnTo>
                  <a:close/>
                  <a:moveTo>
                    <a:pt x="53" y="38"/>
                  </a:moveTo>
                  <a:lnTo>
                    <a:pt x="53" y="100"/>
                  </a:lnTo>
                  <a:lnTo>
                    <a:pt x="46" y="100"/>
                  </a:lnTo>
                  <a:lnTo>
                    <a:pt x="46" y="80"/>
                  </a:lnTo>
                  <a:lnTo>
                    <a:pt x="32" y="80"/>
                  </a:lnTo>
                  <a:lnTo>
                    <a:pt x="32" y="100"/>
                  </a:lnTo>
                  <a:lnTo>
                    <a:pt x="0" y="100"/>
                  </a:lnTo>
                  <a:lnTo>
                    <a:pt x="0" y="38"/>
                  </a:lnTo>
                  <a:lnTo>
                    <a:pt x="53" y="38"/>
                  </a:lnTo>
                  <a:close/>
                  <a:moveTo>
                    <a:pt x="32" y="68"/>
                  </a:moveTo>
                  <a:lnTo>
                    <a:pt x="46" y="68"/>
                  </a:lnTo>
                  <a:lnTo>
                    <a:pt x="46" y="59"/>
                  </a:lnTo>
                  <a:lnTo>
                    <a:pt x="32" y="59"/>
                  </a:lnTo>
                  <a:lnTo>
                    <a:pt x="32" y="68"/>
                  </a:lnTo>
                  <a:close/>
                  <a:moveTo>
                    <a:pt x="32" y="54"/>
                  </a:moveTo>
                  <a:lnTo>
                    <a:pt x="46" y="54"/>
                  </a:lnTo>
                  <a:lnTo>
                    <a:pt x="46" y="45"/>
                  </a:lnTo>
                  <a:lnTo>
                    <a:pt x="32" y="45"/>
                  </a:lnTo>
                  <a:lnTo>
                    <a:pt x="32" y="54"/>
                  </a:lnTo>
                  <a:close/>
                  <a:moveTo>
                    <a:pt x="7" y="68"/>
                  </a:moveTo>
                  <a:lnTo>
                    <a:pt x="21" y="68"/>
                  </a:lnTo>
                  <a:lnTo>
                    <a:pt x="21" y="59"/>
                  </a:lnTo>
                  <a:lnTo>
                    <a:pt x="7" y="59"/>
                  </a:lnTo>
                  <a:lnTo>
                    <a:pt x="7" y="68"/>
                  </a:lnTo>
                  <a:close/>
                  <a:moveTo>
                    <a:pt x="7" y="54"/>
                  </a:moveTo>
                  <a:lnTo>
                    <a:pt x="21" y="54"/>
                  </a:lnTo>
                  <a:lnTo>
                    <a:pt x="21" y="45"/>
                  </a:lnTo>
                  <a:lnTo>
                    <a:pt x="7" y="45"/>
                  </a:lnTo>
                  <a:lnTo>
                    <a:pt x="7" y="5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34" name="Freeform 16"/>
            <p:cNvSpPr>
              <a:spLocks noEditPoints="1"/>
            </p:cNvSpPr>
            <p:nvPr/>
          </p:nvSpPr>
          <p:spPr bwMode="auto">
            <a:xfrm>
              <a:off x="4057" y="2828"/>
              <a:ext cx="69" cy="61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3" y="4"/>
                </a:cxn>
                <a:cxn ang="0">
                  <a:pos x="69" y="6"/>
                </a:cxn>
                <a:cxn ang="0">
                  <a:pos x="66" y="61"/>
                </a:cxn>
                <a:cxn ang="0">
                  <a:pos x="57" y="49"/>
                </a:cxn>
                <a:cxn ang="0">
                  <a:pos x="37" y="61"/>
                </a:cxn>
                <a:cxn ang="0">
                  <a:pos x="69" y="6"/>
                </a:cxn>
                <a:cxn ang="0">
                  <a:pos x="66" y="41"/>
                </a:cxn>
                <a:cxn ang="0">
                  <a:pos x="57" y="36"/>
                </a:cxn>
                <a:cxn ang="0">
                  <a:pos x="57" y="33"/>
                </a:cxn>
                <a:cxn ang="0">
                  <a:pos x="66" y="27"/>
                </a:cxn>
                <a:cxn ang="0">
                  <a:pos x="57" y="33"/>
                </a:cxn>
                <a:cxn ang="0">
                  <a:pos x="66" y="24"/>
                </a:cxn>
                <a:cxn ang="0">
                  <a:pos x="57" y="18"/>
                </a:cxn>
                <a:cxn ang="0">
                  <a:pos x="57" y="15"/>
                </a:cxn>
                <a:cxn ang="0">
                  <a:pos x="66" y="9"/>
                </a:cxn>
                <a:cxn ang="0">
                  <a:pos x="57" y="15"/>
                </a:cxn>
                <a:cxn ang="0">
                  <a:pos x="50" y="41"/>
                </a:cxn>
                <a:cxn ang="0">
                  <a:pos x="41" y="36"/>
                </a:cxn>
                <a:cxn ang="0">
                  <a:pos x="41" y="33"/>
                </a:cxn>
                <a:cxn ang="0">
                  <a:pos x="50" y="27"/>
                </a:cxn>
                <a:cxn ang="0">
                  <a:pos x="41" y="33"/>
                </a:cxn>
                <a:cxn ang="0">
                  <a:pos x="50" y="24"/>
                </a:cxn>
                <a:cxn ang="0">
                  <a:pos x="41" y="18"/>
                </a:cxn>
                <a:cxn ang="0">
                  <a:pos x="41" y="15"/>
                </a:cxn>
                <a:cxn ang="0">
                  <a:pos x="50" y="9"/>
                </a:cxn>
                <a:cxn ang="0">
                  <a:pos x="41" y="15"/>
                </a:cxn>
                <a:cxn ang="0">
                  <a:pos x="29" y="20"/>
                </a:cxn>
                <a:cxn ang="0">
                  <a:pos x="6" y="16"/>
                </a:cxn>
                <a:cxn ang="0">
                  <a:pos x="32" y="22"/>
                </a:cxn>
                <a:cxn ang="0">
                  <a:pos x="29" y="61"/>
                </a:cxn>
                <a:cxn ang="0">
                  <a:pos x="20" y="49"/>
                </a:cxn>
                <a:cxn ang="0">
                  <a:pos x="0" y="61"/>
                </a:cxn>
                <a:cxn ang="0">
                  <a:pos x="32" y="22"/>
                </a:cxn>
                <a:cxn ang="0">
                  <a:pos x="29" y="41"/>
                </a:cxn>
                <a:cxn ang="0">
                  <a:pos x="20" y="36"/>
                </a:cxn>
                <a:cxn ang="0">
                  <a:pos x="20" y="33"/>
                </a:cxn>
                <a:cxn ang="0">
                  <a:pos x="29" y="27"/>
                </a:cxn>
                <a:cxn ang="0">
                  <a:pos x="20" y="33"/>
                </a:cxn>
                <a:cxn ang="0">
                  <a:pos x="14" y="41"/>
                </a:cxn>
                <a:cxn ang="0">
                  <a:pos x="6" y="36"/>
                </a:cxn>
                <a:cxn ang="0">
                  <a:pos x="6" y="33"/>
                </a:cxn>
                <a:cxn ang="0">
                  <a:pos x="14" y="27"/>
                </a:cxn>
                <a:cxn ang="0">
                  <a:pos x="6" y="33"/>
                </a:cxn>
              </a:cxnLst>
              <a:rect l="0" t="0" r="r" b="b"/>
              <a:pathLst>
                <a:path w="69" h="61">
                  <a:moveTo>
                    <a:pt x="43" y="0"/>
                  </a:moveTo>
                  <a:lnTo>
                    <a:pt x="64" y="0"/>
                  </a:lnTo>
                  <a:lnTo>
                    <a:pt x="64" y="4"/>
                  </a:lnTo>
                  <a:lnTo>
                    <a:pt x="43" y="4"/>
                  </a:lnTo>
                  <a:lnTo>
                    <a:pt x="43" y="0"/>
                  </a:lnTo>
                  <a:close/>
                  <a:moveTo>
                    <a:pt x="69" y="6"/>
                  </a:moveTo>
                  <a:lnTo>
                    <a:pt x="69" y="61"/>
                  </a:lnTo>
                  <a:lnTo>
                    <a:pt x="66" y="61"/>
                  </a:lnTo>
                  <a:lnTo>
                    <a:pt x="66" y="49"/>
                  </a:lnTo>
                  <a:lnTo>
                    <a:pt x="57" y="49"/>
                  </a:lnTo>
                  <a:lnTo>
                    <a:pt x="57" y="61"/>
                  </a:lnTo>
                  <a:lnTo>
                    <a:pt x="37" y="61"/>
                  </a:lnTo>
                  <a:lnTo>
                    <a:pt x="37" y="6"/>
                  </a:lnTo>
                  <a:lnTo>
                    <a:pt x="69" y="6"/>
                  </a:lnTo>
                  <a:close/>
                  <a:moveTo>
                    <a:pt x="57" y="41"/>
                  </a:moveTo>
                  <a:lnTo>
                    <a:pt x="66" y="41"/>
                  </a:lnTo>
                  <a:lnTo>
                    <a:pt x="66" y="36"/>
                  </a:lnTo>
                  <a:lnTo>
                    <a:pt x="57" y="36"/>
                  </a:lnTo>
                  <a:lnTo>
                    <a:pt x="57" y="41"/>
                  </a:lnTo>
                  <a:close/>
                  <a:moveTo>
                    <a:pt x="57" y="33"/>
                  </a:moveTo>
                  <a:lnTo>
                    <a:pt x="66" y="33"/>
                  </a:lnTo>
                  <a:lnTo>
                    <a:pt x="66" y="27"/>
                  </a:lnTo>
                  <a:lnTo>
                    <a:pt x="57" y="27"/>
                  </a:lnTo>
                  <a:lnTo>
                    <a:pt x="57" y="33"/>
                  </a:lnTo>
                  <a:close/>
                  <a:moveTo>
                    <a:pt x="57" y="24"/>
                  </a:moveTo>
                  <a:lnTo>
                    <a:pt x="66" y="24"/>
                  </a:lnTo>
                  <a:lnTo>
                    <a:pt x="66" y="18"/>
                  </a:lnTo>
                  <a:lnTo>
                    <a:pt x="57" y="18"/>
                  </a:lnTo>
                  <a:lnTo>
                    <a:pt x="57" y="24"/>
                  </a:lnTo>
                  <a:close/>
                  <a:moveTo>
                    <a:pt x="57" y="15"/>
                  </a:moveTo>
                  <a:lnTo>
                    <a:pt x="66" y="15"/>
                  </a:lnTo>
                  <a:lnTo>
                    <a:pt x="66" y="9"/>
                  </a:lnTo>
                  <a:lnTo>
                    <a:pt x="57" y="9"/>
                  </a:lnTo>
                  <a:lnTo>
                    <a:pt x="57" y="15"/>
                  </a:lnTo>
                  <a:close/>
                  <a:moveTo>
                    <a:pt x="41" y="41"/>
                  </a:moveTo>
                  <a:lnTo>
                    <a:pt x="50" y="41"/>
                  </a:lnTo>
                  <a:lnTo>
                    <a:pt x="50" y="36"/>
                  </a:lnTo>
                  <a:lnTo>
                    <a:pt x="41" y="36"/>
                  </a:lnTo>
                  <a:lnTo>
                    <a:pt x="41" y="41"/>
                  </a:lnTo>
                  <a:close/>
                  <a:moveTo>
                    <a:pt x="41" y="33"/>
                  </a:moveTo>
                  <a:lnTo>
                    <a:pt x="50" y="33"/>
                  </a:lnTo>
                  <a:lnTo>
                    <a:pt x="50" y="27"/>
                  </a:lnTo>
                  <a:lnTo>
                    <a:pt x="41" y="27"/>
                  </a:lnTo>
                  <a:lnTo>
                    <a:pt x="41" y="33"/>
                  </a:lnTo>
                  <a:close/>
                  <a:moveTo>
                    <a:pt x="41" y="24"/>
                  </a:moveTo>
                  <a:lnTo>
                    <a:pt x="50" y="24"/>
                  </a:lnTo>
                  <a:lnTo>
                    <a:pt x="50" y="18"/>
                  </a:lnTo>
                  <a:lnTo>
                    <a:pt x="41" y="18"/>
                  </a:lnTo>
                  <a:lnTo>
                    <a:pt x="41" y="24"/>
                  </a:lnTo>
                  <a:close/>
                  <a:moveTo>
                    <a:pt x="41" y="15"/>
                  </a:moveTo>
                  <a:lnTo>
                    <a:pt x="50" y="15"/>
                  </a:lnTo>
                  <a:lnTo>
                    <a:pt x="50" y="9"/>
                  </a:lnTo>
                  <a:lnTo>
                    <a:pt x="41" y="9"/>
                  </a:lnTo>
                  <a:lnTo>
                    <a:pt x="41" y="15"/>
                  </a:lnTo>
                  <a:close/>
                  <a:moveTo>
                    <a:pt x="6" y="20"/>
                  </a:moveTo>
                  <a:lnTo>
                    <a:pt x="29" y="20"/>
                  </a:lnTo>
                  <a:lnTo>
                    <a:pt x="29" y="16"/>
                  </a:lnTo>
                  <a:lnTo>
                    <a:pt x="6" y="16"/>
                  </a:lnTo>
                  <a:lnTo>
                    <a:pt x="6" y="20"/>
                  </a:lnTo>
                  <a:close/>
                  <a:moveTo>
                    <a:pt x="32" y="22"/>
                  </a:moveTo>
                  <a:lnTo>
                    <a:pt x="32" y="61"/>
                  </a:lnTo>
                  <a:lnTo>
                    <a:pt x="29" y="61"/>
                  </a:lnTo>
                  <a:lnTo>
                    <a:pt x="29" y="49"/>
                  </a:lnTo>
                  <a:lnTo>
                    <a:pt x="20" y="49"/>
                  </a:lnTo>
                  <a:lnTo>
                    <a:pt x="20" y="61"/>
                  </a:lnTo>
                  <a:lnTo>
                    <a:pt x="0" y="61"/>
                  </a:lnTo>
                  <a:lnTo>
                    <a:pt x="0" y="22"/>
                  </a:lnTo>
                  <a:lnTo>
                    <a:pt x="32" y="22"/>
                  </a:lnTo>
                  <a:close/>
                  <a:moveTo>
                    <a:pt x="20" y="41"/>
                  </a:moveTo>
                  <a:lnTo>
                    <a:pt x="29" y="41"/>
                  </a:lnTo>
                  <a:lnTo>
                    <a:pt x="29" y="36"/>
                  </a:lnTo>
                  <a:lnTo>
                    <a:pt x="20" y="36"/>
                  </a:lnTo>
                  <a:lnTo>
                    <a:pt x="20" y="41"/>
                  </a:lnTo>
                  <a:close/>
                  <a:moveTo>
                    <a:pt x="20" y="33"/>
                  </a:moveTo>
                  <a:lnTo>
                    <a:pt x="29" y="33"/>
                  </a:lnTo>
                  <a:lnTo>
                    <a:pt x="29" y="27"/>
                  </a:lnTo>
                  <a:lnTo>
                    <a:pt x="20" y="27"/>
                  </a:lnTo>
                  <a:lnTo>
                    <a:pt x="20" y="33"/>
                  </a:lnTo>
                  <a:close/>
                  <a:moveTo>
                    <a:pt x="6" y="41"/>
                  </a:moveTo>
                  <a:lnTo>
                    <a:pt x="14" y="41"/>
                  </a:lnTo>
                  <a:lnTo>
                    <a:pt x="14" y="36"/>
                  </a:lnTo>
                  <a:lnTo>
                    <a:pt x="6" y="36"/>
                  </a:lnTo>
                  <a:lnTo>
                    <a:pt x="6" y="41"/>
                  </a:lnTo>
                  <a:close/>
                  <a:moveTo>
                    <a:pt x="6" y="33"/>
                  </a:moveTo>
                  <a:lnTo>
                    <a:pt x="14" y="33"/>
                  </a:lnTo>
                  <a:lnTo>
                    <a:pt x="14" y="27"/>
                  </a:lnTo>
                  <a:lnTo>
                    <a:pt x="6" y="27"/>
                  </a:lnTo>
                  <a:lnTo>
                    <a:pt x="6" y="3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35" name="Freeform 17"/>
            <p:cNvSpPr>
              <a:spLocks noEditPoints="1"/>
            </p:cNvSpPr>
            <p:nvPr/>
          </p:nvSpPr>
          <p:spPr bwMode="auto">
            <a:xfrm>
              <a:off x="4581" y="2648"/>
              <a:ext cx="143" cy="243"/>
            </a:xfrm>
            <a:custGeom>
              <a:avLst/>
              <a:gdLst/>
              <a:ahLst/>
              <a:cxnLst>
                <a:cxn ang="0">
                  <a:pos x="11" y="113"/>
                </a:cxn>
                <a:cxn ang="0">
                  <a:pos x="58" y="95"/>
                </a:cxn>
                <a:cxn ang="0">
                  <a:pos x="67" y="116"/>
                </a:cxn>
                <a:cxn ang="0">
                  <a:pos x="27" y="243"/>
                </a:cxn>
                <a:cxn ang="0">
                  <a:pos x="9" y="216"/>
                </a:cxn>
                <a:cxn ang="0">
                  <a:pos x="0" y="243"/>
                </a:cxn>
                <a:cxn ang="0">
                  <a:pos x="67" y="116"/>
                </a:cxn>
                <a:cxn ang="0">
                  <a:pos x="9" y="184"/>
                </a:cxn>
                <a:cxn ang="0">
                  <a:pos x="28" y="198"/>
                </a:cxn>
                <a:cxn ang="0">
                  <a:pos x="28" y="164"/>
                </a:cxn>
                <a:cxn ang="0">
                  <a:pos x="9" y="177"/>
                </a:cxn>
                <a:cxn ang="0">
                  <a:pos x="28" y="164"/>
                </a:cxn>
                <a:cxn ang="0">
                  <a:pos x="9" y="145"/>
                </a:cxn>
                <a:cxn ang="0">
                  <a:pos x="28" y="157"/>
                </a:cxn>
                <a:cxn ang="0">
                  <a:pos x="28" y="125"/>
                </a:cxn>
                <a:cxn ang="0">
                  <a:pos x="9" y="138"/>
                </a:cxn>
                <a:cxn ang="0">
                  <a:pos x="28" y="125"/>
                </a:cxn>
                <a:cxn ang="0">
                  <a:pos x="41" y="184"/>
                </a:cxn>
                <a:cxn ang="0">
                  <a:pos x="58" y="198"/>
                </a:cxn>
                <a:cxn ang="0">
                  <a:pos x="58" y="164"/>
                </a:cxn>
                <a:cxn ang="0">
                  <a:pos x="41" y="177"/>
                </a:cxn>
                <a:cxn ang="0">
                  <a:pos x="58" y="164"/>
                </a:cxn>
                <a:cxn ang="0">
                  <a:pos x="41" y="145"/>
                </a:cxn>
                <a:cxn ang="0">
                  <a:pos x="58" y="157"/>
                </a:cxn>
                <a:cxn ang="0">
                  <a:pos x="58" y="125"/>
                </a:cxn>
                <a:cxn ang="0">
                  <a:pos x="41" y="138"/>
                </a:cxn>
                <a:cxn ang="0">
                  <a:pos x="58" y="125"/>
                </a:cxn>
                <a:cxn ang="0">
                  <a:pos x="87" y="139"/>
                </a:cxn>
                <a:cxn ang="0">
                  <a:pos x="135" y="150"/>
                </a:cxn>
                <a:cxn ang="0">
                  <a:pos x="143" y="154"/>
                </a:cxn>
                <a:cxn ang="0">
                  <a:pos x="103" y="243"/>
                </a:cxn>
                <a:cxn ang="0">
                  <a:pos x="85" y="216"/>
                </a:cxn>
                <a:cxn ang="0">
                  <a:pos x="76" y="243"/>
                </a:cxn>
                <a:cxn ang="0">
                  <a:pos x="143" y="154"/>
                </a:cxn>
                <a:cxn ang="0">
                  <a:pos x="85" y="184"/>
                </a:cxn>
                <a:cxn ang="0">
                  <a:pos x="105" y="198"/>
                </a:cxn>
                <a:cxn ang="0">
                  <a:pos x="105" y="164"/>
                </a:cxn>
                <a:cxn ang="0">
                  <a:pos x="85" y="177"/>
                </a:cxn>
                <a:cxn ang="0">
                  <a:pos x="105" y="164"/>
                </a:cxn>
                <a:cxn ang="0">
                  <a:pos x="117" y="184"/>
                </a:cxn>
                <a:cxn ang="0">
                  <a:pos x="135" y="198"/>
                </a:cxn>
                <a:cxn ang="0">
                  <a:pos x="135" y="164"/>
                </a:cxn>
                <a:cxn ang="0">
                  <a:pos x="117" y="177"/>
                </a:cxn>
                <a:cxn ang="0">
                  <a:pos x="135" y="164"/>
                </a:cxn>
                <a:cxn ang="0">
                  <a:pos x="51" y="64"/>
                </a:cxn>
                <a:cxn ang="0">
                  <a:pos x="18" y="91"/>
                </a:cxn>
                <a:cxn ang="0">
                  <a:pos x="30" y="0"/>
                </a:cxn>
                <a:cxn ang="0">
                  <a:pos x="39" y="61"/>
                </a:cxn>
                <a:cxn ang="0">
                  <a:pos x="30" y="0"/>
                </a:cxn>
              </a:cxnLst>
              <a:rect l="0" t="0" r="r" b="b"/>
              <a:pathLst>
                <a:path w="143" h="243">
                  <a:moveTo>
                    <a:pt x="58" y="113"/>
                  </a:moveTo>
                  <a:lnTo>
                    <a:pt x="11" y="113"/>
                  </a:lnTo>
                  <a:lnTo>
                    <a:pt x="11" y="95"/>
                  </a:lnTo>
                  <a:lnTo>
                    <a:pt x="58" y="95"/>
                  </a:lnTo>
                  <a:lnTo>
                    <a:pt x="58" y="113"/>
                  </a:lnTo>
                  <a:close/>
                  <a:moveTo>
                    <a:pt x="67" y="116"/>
                  </a:moveTo>
                  <a:lnTo>
                    <a:pt x="67" y="243"/>
                  </a:lnTo>
                  <a:lnTo>
                    <a:pt x="27" y="243"/>
                  </a:lnTo>
                  <a:lnTo>
                    <a:pt x="27" y="216"/>
                  </a:lnTo>
                  <a:lnTo>
                    <a:pt x="9" y="216"/>
                  </a:lnTo>
                  <a:lnTo>
                    <a:pt x="9" y="243"/>
                  </a:lnTo>
                  <a:lnTo>
                    <a:pt x="0" y="243"/>
                  </a:lnTo>
                  <a:lnTo>
                    <a:pt x="0" y="116"/>
                  </a:lnTo>
                  <a:lnTo>
                    <a:pt x="67" y="116"/>
                  </a:lnTo>
                  <a:close/>
                  <a:moveTo>
                    <a:pt x="28" y="184"/>
                  </a:moveTo>
                  <a:lnTo>
                    <a:pt x="9" y="184"/>
                  </a:lnTo>
                  <a:lnTo>
                    <a:pt x="9" y="198"/>
                  </a:lnTo>
                  <a:lnTo>
                    <a:pt x="28" y="198"/>
                  </a:lnTo>
                  <a:lnTo>
                    <a:pt x="28" y="184"/>
                  </a:lnTo>
                  <a:close/>
                  <a:moveTo>
                    <a:pt x="28" y="164"/>
                  </a:moveTo>
                  <a:lnTo>
                    <a:pt x="9" y="164"/>
                  </a:lnTo>
                  <a:lnTo>
                    <a:pt x="9" y="177"/>
                  </a:lnTo>
                  <a:lnTo>
                    <a:pt x="28" y="177"/>
                  </a:lnTo>
                  <a:lnTo>
                    <a:pt x="28" y="164"/>
                  </a:lnTo>
                  <a:close/>
                  <a:moveTo>
                    <a:pt x="28" y="145"/>
                  </a:moveTo>
                  <a:lnTo>
                    <a:pt x="9" y="145"/>
                  </a:lnTo>
                  <a:lnTo>
                    <a:pt x="9" y="157"/>
                  </a:lnTo>
                  <a:lnTo>
                    <a:pt x="28" y="157"/>
                  </a:lnTo>
                  <a:lnTo>
                    <a:pt x="28" y="145"/>
                  </a:lnTo>
                  <a:close/>
                  <a:moveTo>
                    <a:pt x="28" y="125"/>
                  </a:moveTo>
                  <a:lnTo>
                    <a:pt x="9" y="125"/>
                  </a:lnTo>
                  <a:lnTo>
                    <a:pt x="9" y="138"/>
                  </a:lnTo>
                  <a:lnTo>
                    <a:pt x="28" y="138"/>
                  </a:lnTo>
                  <a:lnTo>
                    <a:pt x="28" y="125"/>
                  </a:lnTo>
                  <a:close/>
                  <a:moveTo>
                    <a:pt x="58" y="184"/>
                  </a:moveTo>
                  <a:lnTo>
                    <a:pt x="41" y="184"/>
                  </a:lnTo>
                  <a:lnTo>
                    <a:pt x="41" y="198"/>
                  </a:lnTo>
                  <a:lnTo>
                    <a:pt x="58" y="198"/>
                  </a:lnTo>
                  <a:lnTo>
                    <a:pt x="58" y="184"/>
                  </a:lnTo>
                  <a:close/>
                  <a:moveTo>
                    <a:pt x="58" y="164"/>
                  </a:moveTo>
                  <a:lnTo>
                    <a:pt x="41" y="164"/>
                  </a:lnTo>
                  <a:lnTo>
                    <a:pt x="41" y="177"/>
                  </a:lnTo>
                  <a:lnTo>
                    <a:pt x="58" y="177"/>
                  </a:lnTo>
                  <a:lnTo>
                    <a:pt x="58" y="164"/>
                  </a:lnTo>
                  <a:close/>
                  <a:moveTo>
                    <a:pt x="58" y="145"/>
                  </a:moveTo>
                  <a:lnTo>
                    <a:pt x="41" y="145"/>
                  </a:lnTo>
                  <a:lnTo>
                    <a:pt x="41" y="157"/>
                  </a:lnTo>
                  <a:lnTo>
                    <a:pt x="58" y="157"/>
                  </a:lnTo>
                  <a:lnTo>
                    <a:pt x="58" y="145"/>
                  </a:lnTo>
                  <a:close/>
                  <a:moveTo>
                    <a:pt x="58" y="125"/>
                  </a:moveTo>
                  <a:lnTo>
                    <a:pt x="41" y="125"/>
                  </a:lnTo>
                  <a:lnTo>
                    <a:pt x="41" y="138"/>
                  </a:lnTo>
                  <a:lnTo>
                    <a:pt x="58" y="138"/>
                  </a:lnTo>
                  <a:lnTo>
                    <a:pt x="58" y="125"/>
                  </a:lnTo>
                  <a:close/>
                  <a:moveTo>
                    <a:pt x="135" y="139"/>
                  </a:moveTo>
                  <a:lnTo>
                    <a:pt x="87" y="139"/>
                  </a:lnTo>
                  <a:lnTo>
                    <a:pt x="87" y="150"/>
                  </a:lnTo>
                  <a:lnTo>
                    <a:pt x="135" y="150"/>
                  </a:lnTo>
                  <a:lnTo>
                    <a:pt x="135" y="139"/>
                  </a:lnTo>
                  <a:close/>
                  <a:moveTo>
                    <a:pt x="143" y="154"/>
                  </a:moveTo>
                  <a:lnTo>
                    <a:pt x="143" y="243"/>
                  </a:lnTo>
                  <a:lnTo>
                    <a:pt x="103" y="243"/>
                  </a:lnTo>
                  <a:lnTo>
                    <a:pt x="103" y="216"/>
                  </a:lnTo>
                  <a:lnTo>
                    <a:pt x="85" y="216"/>
                  </a:lnTo>
                  <a:lnTo>
                    <a:pt x="85" y="243"/>
                  </a:lnTo>
                  <a:lnTo>
                    <a:pt x="76" y="243"/>
                  </a:lnTo>
                  <a:lnTo>
                    <a:pt x="76" y="154"/>
                  </a:lnTo>
                  <a:lnTo>
                    <a:pt x="143" y="154"/>
                  </a:lnTo>
                  <a:close/>
                  <a:moveTo>
                    <a:pt x="105" y="184"/>
                  </a:moveTo>
                  <a:lnTo>
                    <a:pt x="85" y="184"/>
                  </a:lnTo>
                  <a:lnTo>
                    <a:pt x="85" y="198"/>
                  </a:lnTo>
                  <a:lnTo>
                    <a:pt x="105" y="198"/>
                  </a:lnTo>
                  <a:lnTo>
                    <a:pt x="105" y="184"/>
                  </a:lnTo>
                  <a:close/>
                  <a:moveTo>
                    <a:pt x="105" y="164"/>
                  </a:moveTo>
                  <a:lnTo>
                    <a:pt x="85" y="164"/>
                  </a:lnTo>
                  <a:lnTo>
                    <a:pt x="85" y="177"/>
                  </a:lnTo>
                  <a:lnTo>
                    <a:pt x="105" y="177"/>
                  </a:lnTo>
                  <a:lnTo>
                    <a:pt x="105" y="164"/>
                  </a:lnTo>
                  <a:close/>
                  <a:moveTo>
                    <a:pt x="135" y="184"/>
                  </a:moveTo>
                  <a:lnTo>
                    <a:pt x="117" y="184"/>
                  </a:lnTo>
                  <a:lnTo>
                    <a:pt x="117" y="198"/>
                  </a:lnTo>
                  <a:lnTo>
                    <a:pt x="135" y="198"/>
                  </a:lnTo>
                  <a:lnTo>
                    <a:pt x="135" y="184"/>
                  </a:lnTo>
                  <a:close/>
                  <a:moveTo>
                    <a:pt x="135" y="164"/>
                  </a:moveTo>
                  <a:lnTo>
                    <a:pt x="117" y="164"/>
                  </a:lnTo>
                  <a:lnTo>
                    <a:pt x="117" y="177"/>
                  </a:lnTo>
                  <a:lnTo>
                    <a:pt x="135" y="177"/>
                  </a:lnTo>
                  <a:lnTo>
                    <a:pt x="135" y="164"/>
                  </a:lnTo>
                  <a:close/>
                  <a:moveTo>
                    <a:pt x="18" y="64"/>
                  </a:moveTo>
                  <a:lnTo>
                    <a:pt x="51" y="64"/>
                  </a:lnTo>
                  <a:lnTo>
                    <a:pt x="51" y="91"/>
                  </a:lnTo>
                  <a:lnTo>
                    <a:pt x="18" y="91"/>
                  </a:lnTo>
                  <a:lnTo>
                    <a:pt x="18" y="64"/>
                  </a:lnTo>
                  <a:close/>
                  <a:moveTo>
                    <a:pt x="30" y="0"/>
                  </a:moveTo>
                  <a:lnTo>
                    <a:pt x="39" y="0"/>
                  </a:lnTo>
                  <a:lnTo>
                    <a:pt x="39" y="61"/>
                  </a:lnTo>
                  <a:lnTo>
                    <a:pt x="30" y="61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36" name="Freeform 18"/>
            <p:cNvSpPr>
              <a:spLocks noEditPoints="1"/>
            </p:cNvSpPr>
            <p:nvPr/>
          </p:nvSpPr>
          <p:spPr bwMode="auto">
            <a:xfrm>
              <a:off x="4732" y="2821"/>
              <a:ext cx="67" cy="68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26" y="0"/>
                </a:cxn>
                <a:cxn ang="0">
                  <a:pos x="31" y="7"/>
                </a:cxn>
                <a:cxn ang="0">
                  <a:pos x="12" y="68"/>
                </a:cxn>
                <a:cxn ang="0">
                  <a:pos x="5" y="56"/>
                </a:cxn>
                <a:cxn ang="0">
                  <a:pos x="0" y="68"/>
                </a:cxn>
                <a:cxn ang="0">
                  <a:pos x="31" y="7"/>
                </a:cxn>
                <a:cxn ang="0">
                  <a:pos x="5" y="40"/>
                </a:cxn>
                <a:cxn ang="0">
                  <a:pos x="12" y="47"/>
                </a:cxn>
                <a:cxn ang="0">
                  <a:pos x="12" y="31"/>
                </a:cxn>
                <a:cxn ang="0">
                  <a:pos x="5" y="36"/>
                </a:cxn>
                <a:cxn ang="0">
                  <a:pos x="12" y="31"/>
                </a:cxn>
                <a:cxn ang="0">
                  <a:pos x="5" y="22"/>
                </a:cxn>
                <a:cxn ang="0">
                  <a:pos x="12" y="27"/>
                </a:cxn>
                <a:cxn ang="0">
                  <a:pos x="12" y="11"/>
                </a:cxn>
                <a:cxn ang="0">
                  <a:pos x="5" y="18"/>
                </a:cxn>
                <a:cxn ang="0">
                  <a:pos x="12" y="11"/>
                </a:cxn>
                <a:cxn ang="0">
                  <a:pos x="19" y="40"/>
                </a:cxn>
                <a:cxn ang="0">
                  <a:pos x="28" y="47"/>
                </a:cxn>
                <a:cxn ang="0">
                  <a:pos x="28" y="31"/>
                </a:cxn>
                <a:cxn ang="0">
                  <a:pos x="19" y="36"/>
                </a:cxn>
                <a:cxn ang="0">
                  <a:pos x="28" y="31"/>
                </a:cxn>
                <a:cxn ang="0">
                  <a:pos x="19" y="22"/>
                </a:cxn>
                <a:cxn ang="0">
                  <a:pos x="28" y="27"/>
                </a:cxn>
                <a:cxn ang="0">
                  <a:pos x="28" y="11"/>
                </a:cxn>
                <a:cxn ang="0">
                  <a:pos x="19" y="18"/>
                </a:cxn>
                <a:cxn ang="0">
                  <a:pos x="28" y="11"/>
                </a:cxn>
                <a:cxn ang="0">
                  <a:pos x="40" y="18"/>
                </a:cxn>
                <a:cxn ang="0">
                  <a:pos x="63" y="23"/>
                </a:cxn>
                <a:cxn ang="0">
                  <a:pos x="67" y="25"/>
                </a:cxn>
                <a:cxn ang="0">
                  <a:pos x="47" y="68"/>
                </a:cxn>
                <a:cxn ang="0">
                  <a:pos x="40" y="56"/>
                </a:cxn>
                <a:cxn ang="0">
                  <a:pos x="35" y="68"/>
                </a:cxn>
                <a:cxn ang="0">
                  <a:pos x="67" y="25"/>
                </a:cxn>
                <a:cxn ang="0">
                  <a:pos x="40" y="40"/>
                </a:cxn>
                <a:cxn ang="0">
                  <a:pos x="49" y="47"/>
                </a:cxn>
                <a:cxn ang="0">
                  <a:pos x="49" y="31"/>
                </a:cxn>
                <a:cxn ang="0">
                  <a:pos x="40" y="36"/>
                </a:cxn>
                <a:cxn ang="0">
                  <a:pos x="49" y="31"/>
                </a:cxn>
                <a:cxn ang="0">
                  <a:pos x="54" y="40"/>
                </a:cxn>
                <a:cxn ang="0">
                  <a:pos x="63" y="47"/>
                </a:cxn>
                <a:cxn ang="0">
                  <a:pos x="63" y="31"/>
                </a:cxn>
                <a:cxn ang="0">
                  <a:pos x="54" y="36"/>
                </a:cxn>
                <a:cxn ang="0">
                  <a:pos x="63" y="31"/>
                </a:cxn>
              </a:cxnLst>
              <a:rect l="0" t="0" r="r" b="b"/>
              <a:pathLst>
                <a:path w="67" h="68">
                  <a:moveTo>
                    <a:pt x="26" y="6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26" y="0"/>
                  </a:lnTo>
                  <a:lnTo>
                    <a:pt x="26" y="6"/>
                  </a:lnTo>
                  <a:close/>
                  <a:moveTo>
                    <a:pt x="31" y="7"/>
                  </a:moveTo>
                  <a:lnTo>
                    <a:pt x="31" y="68"/>
                  </a:lnTo>
                  <a:lnTo>
                    <a:pt x="12" y="68"/>
                  </a:lnTo>
                  <a:lnTo>
                    <a:pt x="12" y="56"/>
                  </a:lnTo>
                  <a:lnTo>
                    <a:pt x="5" y="56"/>
                  </a:lnTo>
                  <a:lnTo>
                    <a:pt x="5" y="68"/>
                  </a:lnTo>
                  <a:lnTo>
                    <a:pt x="0" y="68"/>
                  </a:lnTo>
                  <a:lnTo>
                    <a:pt x="0" y="7"/>
                  </a:lnTo>
                  <a:lnTo>
                    <a:pt x="31" y="7"/>
                  </a:lnTo>
                  <a:close/>
                  <a:moveTo>
                    <a:pt x="12" y="40"/>
                  </a:moveTo>
                  <a:lnTo>
                    <a:pt x="5" y="40"/>
                  </a:lnTo>
                  <a:lnTo>
                    <a:pt x="5" y="47"/>
                  </a:lnTo>
                  <a:lnTo>
                    <a:pt x="12" y="47"/>
                  </a:lnTo>
                  <a:lnTo>
                    <a:pt x="12" y="40"/>
                  </a:lnTo>
                  <a:close/>
                  <a:moveTo>
                    <a:pt x="12" y="31"/>
                  </a:moveTo>
                  <a:lnTo>
                    <a:pt x="5" y="31"/>
                  </a:lnTo>
                  <a:lnTo>
                    <a:pt x="5" y="36"/>
                  </a:lnTo>
                  <a:lnTo>
                    <a:pt x="12" y="36"/>
                  </a:lnTo>
                  <a:lnTo>
                    <a:pt x="12" y="31"/>
                  </a:lnTo>
                  <a:close/>
                  <a:moveTo>
                    <a:pt x="12" y="22"/>
                  </a:moveTo>
                  <a:lnTo>
                    <a:pt x="5" y="22"/>
                  </a:lnTo>
                  <a:lnTo>
                    <a:pt x="5" y="27"/>
                  </a:lnTo>
                  <a:lnTo>
                    <a:pt x="12" y="27"/>
                  </a:lnTo>
                  <a:lnTo>
                    <a:pt x="12" y="22"/>
                  </a:lnTo>
                  <a:close/>
                  <a:moveTo>
                    <a:pt x="12" y="11"/>
                  </a:moveTo>
                  <a:lnTo>
                    <a:pt x="5" y="11"/>
                  </a:lnTo>
                  <a:lnTo>
                    <a:pt x="5" y="18"/>
                  </a:lnTo>
                  <a:lnTo>
                    <a:pt x="12" y="18"/>
                  </a:lnTo>
                  <a:lnTo>
                    <a:pt x="12" y="11"/>
                  </a:lnTo>
                  <a:close/>
                  <a:moveTo>
                    <a:pt x="28" y="40"/>
                  </a:moveTo>
                  <a:lnTo>
                    <a:pt x="19" y="40"/>
                  </a:lnTo>
                  <a:lnTo>
                    <a:pt x="19" y="47"/>
                  </a:lnTo>
                  <a:lnTo>
                    <a:pt x="28" y="47"/>
                  </a:lnTo>
                  <a:lnTo>
                    <a:pt x="28" y="40"/>
                  </a:lnTo>
                  <a:close/>
                  <a:moveTo>
                    <a:pt x="28" y="31"/>
                  </a:moveTo>
                  <a:lnTo>
                    <a:pt x="19" y="31"/>
                  </a:lnTo>
                  <a:lnTo>
                    <a:pt x="19" y="36"/>
                  </a:lnTo>
                  <a:lnTo>
                    <a:pt x="28" y="36"/>
                  </a:lnTo>
                  <a:lnTo>
                    <a:pt x="28" y="31"/>
                  </a:lnTo>
                  <a:close/>
                  <a:moveTo>
                    <a:pt x="28" y="22"/>
                  </a:moveTo>
                  <a:lnTo>
                    <a:pt x="19" y="22"/>
                  </a:lnTo>
                  <a:lnTo>
                    <a:pt x="19" y="27"/>
                  </a:lnTo>
                  <a:lnTo>
                    <a:pt x="28" y="27"/>
                  </a:lnTo>
                  <a:lnTo>
                    <a:pt x="28" y="22"/>
                  </a:lnTo>
                  <a:close/>
                  <a:moveTo>
                    <a:pt x="28" y="11"/>
                  </a:moveTo>
                  <a:lnTo>
                    <a:pt x="19" y="11"/>
                  </a:lnTo>
                  <a:lnTo>
                    <a:pt x="19" y="18"/>
                  </a:lnTo>
                  <a:lnTo>
                    <a:pt x="28" y="18"/>
                  </a:lnTo>
                  <a:lnTo>
                    <a:pt x="28" y="11"/>
                  </a:lnTo>
                  <a:close/>
                  <a:moveTo>
                    <a:pt x="63" y="18"/>
                  </a:moveTo>
                  <a:lnTo>
                    <a:pt x="40" y="18"/>
                  </a:lnTo>
                  <a:lnTo>
                    <a:pt x="40" y="23"/>
                  </a:lnTo>
                  <a:lnTo>
                    <a:pt x="63" y="23"/>
                  </a:lnTo>
                  <a:lnTo>
                    <a:pt x="63" y="18"/>
                  </a:lnTo>
                  <a:close/>
                  <a:moveTo>
                    <a:pt x="67" y="25"/>
                  </a:moveTo>
                  <a:lnTo>
                    <a:pt x="67" y="68"/>
                  </a:lnTo>
                  <a:lnTo>
                    <a:pt x="47" y="68"/>
                  </a:lnTo>
                  <a:lnTo>
                    <a:pt x="47" y="56"/>
                  </a:lnTo>
                  <a:lnTo>
                    <a:pt x="40" y="56"/>
                  </a:lnTo>
                  <a:lnTo>
                    <a:pt x="40" y="68"/>
                  </a:lnTo>
                  <a:lnTo>
                    <a:pt x="35" y="68"/>
                  </a:lnTo>
                  <a:lnTo>
                    <a:pt x="35" y="25"/>
                  </a:lnTo>
                  <a:lnTo>
                    <a:pt x="67" y="25"/>
                  </a:lnTo>
                  <a:close/>
                  <a:moveTo>
                    <a:pt x="49" y="40"/>
                  </a:moveTo>
                  <a:lnTo>
                    <a:pt x="40" y="40"/>
                  </a:lnTo>
                  <a:lnTo>
                    <a:pt x="40" y="47"/>
                  </a:lnTo>
                  <a:lnTo>
                    <a:pt x="49" y="47"/>
                  </a:lnTo>
                  <a:lnTo>
                    <a:pt x="49" y="40"/>
                  </a:lnTo>
                  <a:close/>
                  <a:moveTo>
                    <a:pt x="49" y="31"/>
                  </a:moveTo>
                  <a:lnTo>
                    <a:pt x="40" y="31"/>
                  </a:lnTo>
                  <a:lnTo>
                    <a:pt x="40" y="36"/>
                  </a:lnTo>
                  <a:lnTo>
                    <a:pt x="49" y="36"/>
                  </a:lnTo>
                  <a:lnTo>
                    <a:pt x="49" y="31"/>
                  </a:lnTo>
                  <a:close/>
                  <a:moveTo>
                    <a:pt x="63" y="40"/>
                  </a:moveTo>
                  <a:lnTo>
                    <a:pt x="54" y="40"/>
                  </a:lnTo>
                  <a:lnTo>
                    <a:pt x="54" y="47"/>
                  </a:lnTo>
                  <a:lnTo>
                    <a:pt x="63" y="47"/>
                  </a:lnTo>
                  <a:lnTo>
                    <a:pt x="63" y="40"/>
                  </a:lnTo>
                  <a:close/>
                  <a:moveTo>
                    <a:pt x="63" y="31"/>
                  </a:moveTo>
                  <a:lnTo>
                    <a:pt x="54" y="31"/>
                  </a:lnTo>
                  <a:lnTo>
                    <a:pt x="54" y="36"/>
                  </a:lnTo>
                  <a:lnTo>
                    <a:pt x="63" y="36"/>
                  </a:lnTo>
                  <a:lnTo>
                    <a:pt x="63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  <p:sp>
          <p:nvSpPr>
            <p:cNvPr id="337" name="Freeform 19"/>
            <p:cNvSpPr/>
            <p:nvPr/>
          </p:nvSpPr>
          <p:spPr bwMode="auto">
            <a:xfrm>
              <a:off x="4802" y="2859"/>
              <a:ext cx="103" cy="39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22"/>
                </a:cxn>
                <a:cxn ang="0">
                  <a:pos x="55" y="22"/>
                </a:cxn>
                <a:cxn ang="0">
                  <a:pos x="55" y="18"/>
                </a:cxn>
                <a:cxn ang="0">
                  <a:pos x="30" y="3"/>
                </a:cxn>
                <a:cxn ang="0">
                  <a:pos x="4" y="18"/>
                </a:cxn>
                <a:cxn ang="0">
                  <a:pos x="5" y="22"/>
                </a:cxn>
                <a:cxn ang="0">
                  <a:pos x="0" y="22"/>
                </a:cxn>
                <a:cxn ang="0">
                  <a:pos x="0" y="0"/>
                </a:cxn>
                <a:cxn ang="0">
                  <a:pos x="58" y="0"/>
                </a:cxn>
              </a:cxnLst>
              <a:rect l="0" t="0" r="r" b="b"/>
              <a:pathLst>
                <a:path w="58" h="22">
                  <a:moveTo>
                    <a:pt x="58" y="0"/>
                  </a:moveTo>
                  <a:cubicBezTo>
                    <a:pt x="58" y="22"/>
                    <a:pt x="58" y="22"/>
                    <a:pt x="58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0"/>
                    <a:pt x="55" y="19"/>
                    <a:pt x="55" y="18"/>
                  </a:cubicBezTo>
                  <a:cubicBezTo>
                    <a:pt x="55" y="10"/>
                    <a:pt x="44" y="3"/>
                    <a:pt x="30" y="3"/>
                  </a:cubicBezTo>
                  <a:cubicBezTo>
                    <a:pt x="16" y="3"/>
                    <a:pt x="4" y="10"/>
                    <a:pt x="4" y="18"/>
                  </a:cubicBezTo>
                  <a:cubicBezTo>
                    <a:pt x="4" y="20"/>
                    <a:pt x="4" y="20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</a:endParaRPr>
            </a:p>
          </p:txBody>
        </p:sp>
      </p:grpSp>
      <p:sp>
        <p:nvSpPr>
          <p:cNvPr id="339" name="Content Placeholder 2"/>
          <p:cNvSpPr txBox="1"/>
          <p:nvPr/>
        </p:nvSpPr>
        <p:spPr>
          <a:xfrm>
            <a:off x="5188999" y="2095690"/>
            <a:ext cx="3163570" cy="81280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 smtClean="0">
                <a:solidFill>
                  <a:schemeClr val="tx1"/>
                </a:solidFill>
                <a:latin typeface="+mn-ea"/>
              </a:rPr>
              <a:t>资源保障能力</a:t>
            </a:r>
            <a:endParaRPr lang="zh-CN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42" name="Content Placeholder 2"/>
          <p:cNvSpPr txBox="1"/>
          <p:nvPr/>
        </p:nvSpPr>
        <p:spPr>
          <a:xfrm>
            <a:off x="5248910" y="3315875"/>
            <a:ext cx="2963545" cy="81280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zh-CN" altLang="en-US" sz="2400" b="1" spc="300" dirty="0" smtClean="0">
                <a:solidFill>
                  <a:schemeClr val="tx1"/>
                </a:solidFill>
                <a:latin typeface="+mn-ea"/>
                <a:cs typeface="+mn-ea"/>
              </a:rPr>
              <a:t>产品服务概述</a:t>
            </a:r>
            <a:endParaRPr lang="zh-CN" sz="2000" dirty="0">
              <a:latin typeface="+mn-ea"/>
              <a:cs typeface="+mn-ea"/>
            </a:endParaRPr>
          </a:p>
        </p:txBody>
      </p:sp>
      <p:sp>
        <p:nvSpPr>
          <p:cNvPr id="345" name="Content Placeholder 2"/>
          <p:cNvSpPr txBox="1"/>
          <p:nvPr/>
        </p:nvSpPr>
        <p:spPr>
          <a:xfrm>
            <a:off x="5242793" y="4519642"/>
            <a:ext cx="2921635" cy="812800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spc="300" dirty="0" smtClean="0">
                <a:solidFill>
                  <a:schemeClr val="tx1"/>
                </a:solidFill>
                <a:latin typeface="+mn-ea"/>
                <a:cs typeface="+mn-ea"/>
              </a:rPr>
              <a:t>延伸服务与协作</a:t>
            </a:r>
            <a:endParaRPr lang="zh-CN" sz="2000" dirty="0">
              <a:latin typeface="+mn-ea"/>
              <a:cs typeface="+mn-ea"/>
            </a:endParaRPr>
          </a:p>
        </p:txBody>
      </p:sp>
      <p:grpSp>
        <p:nvGrpSpPr>
          <p:cNvPr id="350" name="Group 129"/>
          <p:cNvGrpSpPr/>
          <p:nvPr/>
        </p:nvGrpSpPr>
        <p:grpSpPr>
          <a:xfrm>
            <a:off x="3980180" y="2079628"/>
            <a:ext cx="6302375" cy="2887428"/>
            <a:chOff x="1393197" y="861671"/>
            <a:chExt cx="5688492" cy="2852309"/>
          </a:xfrm>
        </p:grpSpPr>
        <p:grpSp>
          <p:nvGrpSpPr>
            <p:cNvPr id="355" name="Group 104"/>
            <p:cNvGrpSpPr/>
            <p:nvPr/>
          </p:nvGrpSpPr>
          <p:grpSpPr>
            <a:xfrm>
              <a:off x="1654061" y="2114982"/>
              <a:ext cx="519113" cy="520701"/>
              <a:chOff x="2486060" y="1511733"/>
              <a:chExt cx="519113" cy="520701"/>
            </a:xfrm>
          </p:grpSpPr>
          <p:sp>
            <p:nvSpPr>
              <p:cNvPr id="376" name="Oval 18"/>
              <p:cNvSpPr>
                <a:spLocks noChangeArrowheads="1"/>
              </p:cNvSpPr>
              <p:nvPr/>
            </p:nvSpPr>
            <p:spPr bwMode="auto">
              <a:xfrm>
                <a:off x="2486060" y="1511733"/>
                <a:ext cx="519113" cy="520700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</a:endParaRPr>
              </a:p>
            </p:txBody>
          </p:sp>
          <p:sp>
            <p:nvSpPr>
              <p:cNvPr id="377" name="Freeform 19"/>
              <p:cNvSpPr/>
              <p:nvPr/>
            </p:nvSpPr>
            <p:spPr bwMode="auto">
              <a:xfrm>
                <a:off x="2587659" y="1595871"/>
                <a:ext cx="417513" cy="436563"/>
              </a:xfrm>
              <a:custGeom>
                <a:avLst/>
                <a:gdLst/>
                <a:ahLst/>
                <a:cxnLst>
                  <a:cxn ang="0">
                    <a:pos x="233" y="103"/>
                  </a:cxn>
                  <a:cxn ang="0">
                    <a:pos x="171" y="36"/>
                  </a:cxn>
                  <a:cxn ang="0">
                    <a:pos x="139" y="33"/>
                  </a:cxn>
                  <a:cxn ang="0">
                    <a:pos x="109" y="0"/>
                  </a:cxn>
                  <a:cxn ang="0">
                    <a:pos x="70" y="3"/>
                  </a:cxn>
                  <a:cxn ang="0">
                    <a:pos x="56" y="24"/>
                  </a:cxn>
                  <a:cxn ang="0">
                    <a:pos x="16" y="28"/>
                  </a:cxn>
                  <a:cxn ang="0">
                    <a:pos x="3" y="50"/>
                  </a:cxn>
                  <a:cxn ang="0">
                    <a:pos x="9" y="96"/>
                  </a:cxn>
                  <a:cxn ang="0">
                    <a:pos x="0" y="131"/>
                  </a:cxn>
                  <a:cxn ang="0">
                    <a:pos x="1" y="159"/>
                  </a:cxn>
                  <a:cxn ang="0">
                    <a:pos x="79" y="244"/>
                  </a:cxn>
                  <a:cxn ang="0">
                    <a:pos x="88" y="244"/>
                  </a:cxn>
                  <a:cxn ang="0">
                    <a:pos x="233" y="103"/>
                  </a:cxn>
                </a:cxnLst>
                <a:rect l="0" t="0" r="r" b="b"/>
                <a:pathLst>
                  <a:path w="233" h="244">
                    <a:moveTo>
                      <a:pt x="233" y="103"/>
                    </a:moveTo>
                    <a:cubicBezTo>
                      <a:pt x="171" y="36"/>
                      <a:pt x="171" y="36"/>
                      <a:pt x="171" y="36"/>
                    </a:cubicBezTo>
                    <a:cubicBezTo>
                      <a:pt x="139" y="33"/>
                      <a:pt x="139" y="33"/>
                      <a:pt x="139" y="33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1" y="159"/>
                      <a:pt x="1" y="159"/>
                      <a:pt x="1" y="159"/>
                    </a:cubicBezTo>
                    <a:cubicBezTo>
                      <a:pt x="79" y="244"/>
                      <a:pt x="79" y="244"/>
                      <a:pt x="79" y="244"/>
                    </a:cubicBezTo>
                    <a:cubicBezTo>
                      <a:pt x="82" y="244"/>
                      <a:pt x="85" y="244"/>
                      <a:pt x="88" y="244"/>
                    </a:cubicBezTo>
                    <a:cubicBezTo>
                      <a:pt x="167" y="244"/>
                      <a:pt x="230" y="181"/>
                      <a:pt x="233" y="10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</a:endParaRPr>
              </a:p>
            </p:txBody>
          </p:sp>
          <p:sp>
            <p:nvSpPr>
              <p:cNvPr id="378" name="Freeform 20"/>
              <p:cNvSpPr>
                <a:spLocks noEditPoints="1"/>
              </p:cNvSpPr>
              <p:nvPr/>
            </p:nvSpPr>
            <p:spPr bwMode="auto">
              <a:xfrm>
                <a:off x="2569153" y="1595700"/>
                <a:ext cx="352425" cy="379413"/>
              </a:xfrm>
              <a:custGeom>
                <a:avLst/>
                <a:gdLst/>
                <a:ahLst/>
                <a:cxnLst>
                  <a:cxn ang="0">
                    <a:pos x="187" y="48"/>
                  </a:cxn>
                  <a:cxn ang="0">
                    <a:pos x="139" y="30"/>
                  </a:cxn>
                  <a:cxn ang="0">
                    <a:pos x="59" y="26"/>
                  </a:cxn>
                  <a:cxn ang="0">
                    <a:pos x="14" y="40"/>
                  </a:cxn>
                  <a:cxn ang="0">
                    <a:pos x="19" y="102"/>
                  </a:cxn>
                  <a:cxn ang="0">
                    <a:pos x="9" y="164"/>
                  </a:cxn>
                  <a:cxn ang="0">
                    <a:pos x="57" y="181"/>
                  </a:cxn>
                  <a:cxn ang="0">
                    <a:pos x="137" y="185"/>
                  </a:cxn>
                  <a:cxn ang="0">
                    <a:pos x="182" y="171"/>
                  </a:cxn>
                  <a:cxn ang="0">
                    <a:pos x="177" y="109"/>
                  </a:cxn>
                  <a:cxn ang="0">
                    <a:pos x="180" y="52"/>
                  </a:cxn>
                  <a:cxn ang="0">
                    <a:pos x="154" y="78"/>
                  </a:cxn>
                  <a:cxn ang="0">
                    <a:pos x="146" y="38"/>
                  </a:cxn>
                  <a:cxn ang="0">
                    <a:pos x="96" y="163"/>
                  </a:cxn>
                  <a:cxn ang="0">
                    <a:pos x="49" y="129"/>
                  </a:cxn>
                  <a:cxn ang="0">
                    <a:pos x="50" y="79"/>
                  </a:cxn>
                  <a:cxn ang="0">
                    <a:pos x="100" y="48"/>
                  </a:cxn>
                  <a:cxn ang="0">
                    <a:pos x="147" y="82"/>
                  </a:cxn>
                  <a:cxn ang="0">
                    <a:pos x="146" y="132"/>
                  </a:cxn>
                  <a:cxn ang="0">
                    <a:pos x="144" y="144"/>
                  </a:cxn>
                  <a:cxn ang="0">
                    <a:pos x="105" y="168"/>
                  </a:cxn>
                  <a:cxn ang="0">
                    <a:pos x="144" y="144"/>
                  </a:cxn>
                  <a:cxn ang="0">
                    <a:pos x="61" y="173"/>
                  </a:cxn>
                  <a:cxn ang="0">
                    <a:pos x="62" y="151"/>
                  </a:cxn>
                  <a:cxn ang="0">
                    <a:pos x="40" y="120"/>
                  </a:cxn>
                  <a:cxn ang="0">
                    <a:pos x="41" y="88"/>
                  </a:cxn>
                  <a:cxn ang="0">
                    <a:pos x="40" y="120"/>
                  </a:cxn>
                  <a:cxn ang="0">
                    <a:pos x="63" y="35"/>
                  </a:cxn>
                  <a:cxn ang="0">
                    <a:pos x="66" y="57"/>
                  </a:cxn>
                  <a:cxn ang="0">
                    <a:pos x="110" y="44"/>
                  </a:cxn>
                  <a:cxn ang="0">
                    <a:pos x="144" y="69"/>
                  </a:cxn>
                  <a:cxn ang="0">
                    <a:pos x="110" y="44"/>
                  </a:cxn>
                  <a:cxn ang="0">
                    <a:pos x="168" y="109"/>
                  </a:cxn>
                  <a:cxn ang="0">
                    <a:pos x="156" y="106"/>
                  </a:cxn>
                  <a:cxn ang="0">
                    <a:pos x="98" y="7"/>
                  </a:cxn>
                  <a:cxn ang="0">
                    <a:pos x="101" y="39"/>
                  </a:cxn>
                  <a:cxn ang="0">
                    <a:pos x="98" y="7"/>
                  </a:cxn>
                  <a:cxn ang="0">
                    <a:pos x="20" y="45"/>
                  </a:cxn>
                  <a:cxn ang="0">
                    <a:pos x="55" y="34"/>
                  </a:cxn>
                  <a:cxn ang="0">
                    <a:pos x="24" y="95"/>
                  </a:cxn>
                  <a:cxn ang="0">
                    <a:pos x="50" y="174"/>
                  </a:cxn>
                  <a:cxn ang="0">
                    <a:pos x="20" y="115"/>
                  </a:cxn>
                  <a:cxn ang="0">
                    <a:pos x="42" y="133"/>
                  </a:cxn>
                  <a:cxn ang="0">
                    <a:pos x="50" y="174"/>
                  </a:cxn>
                  <a:cxn ang="0">
                    <a:pos x="65" y="180"/>
                  </a:cxn>
                  <a:cxn ang="0">
                    <a:pos x="128" y="184"/>
                  </a:cxn>
                  <a:cxn ang="0">
                    <a:pos x="176" y="166"/>
                  </a:cxn>
                  <a:cxn ang="0">
                    <a:pos x="141" y="178"/>
                  </a:cxn>
                  <a:cxn ang="0">
                    <a:pos x="172" y="116"/>
                  </a:cxn>
                  <a:cxn ang="0">
                    <a:pos x="176" y="166"/>
                  </a:cxn>
                </a:cxnLst>
                <a:rect l="0" t="0" r="r" b="b"/>
                <a:pathLst>
                  <a:path w="197" h="212">
                    <a:moveTo>
                      <a:pt x="177" y="109"/>
                    </a:moveTo>
                    <a:cubicBezTo>
                      <a:pt x="193" y="87"/>
                      <a:pt x="197" y="64"/>
                      <a:pt x="187" y="48"/>
                    </a:cubicBezTo>
                    <a:cubicBezTo>
                      <a:pt x="179" y="36"/>
                      <a:pt x="165" y="30"/>
                      <a:pt x="146" y="30"/>
                    </a:cubicBezTo>
                    <a:cubicBezTo>
                      <a:pt x="144" y="30"/>
                      <a:pt x="141" y="30"/>
                      <a:pt x="139" y="30"/>
                    </a:cubicBezTo>
                    <a:cubicBezTo>
                      <a:pt x="129" y="11"/>
                      <a:pt x="114" y="0"/>
                      <a:pt x="98" y="0"/>
                    </a:cubicBezTo>
                    <a:cubicBezTo>
                      <a:pt x="83" y="0"/>
                      <a:pt x="69" y="10"/>
                      <a:pt x="59" y="26"/>
                    </a:cubicBezTo>
                    <a:cubicBezTo>
                      <a:pt x="56" y="26"/>
                      <a:pt x="53" y="26"/>
                      <a:pt x="50" y="26"/>
                    </a:cubicBezTo>
                    <a:cubicBezTo>
                      <a:pt x="34" y="26"/>
                      <a:pt x="22" y="31"/>
                      <a:pt x="14" y="40"/>
                    </a:cubicBezTo>
                    <a:cubicBezTo>
                      <a:pt x="4" y="53"/>
                      <a:pt x="4" y="72"/>
                      <a:pt x="14" y="93"/>
                    </a:cubicBezTo>
                    <a:cubicBezTo>
                      <a:pt x="15" y="96"/>
                      <a:pt x="17" y="99"/>
                      <a:pt x="19" y="102"/>
                    </a:cubicBezTo>
                    <a:cubicBezTo>
                      <a:pt x="17" y="105"/>
                      <a:pt x="15" y="108"/>
                      <a:pt x="13" y="111"/>
                    </a:cubicBezTo>
                    <a:cubicBezTo>
                      <a:pt x="2" y="132"/>
                      <a:pt x="0" y="150"/>
                      <a:pt x="9" y="164"/>
                    </a:cubicBezTo>
                    <a:cubicBezTo>
                      <a:pt x="16" y="175"/>
                      <a:pt x="31" y="181"/>
                      <a:pt x="50" y="181"/>
                    </a:cubicBezTo>
                    <a:cubicBezTo>
                      <a:pt x="52" y="181"/>
                      <a:pt x="55" y="181"/>
                      <a:pt x="57" y="181"/>
                    </a:cubicBezTo>
                    <a:cubicBezTo>
                      <a:pt x="67" y="200"/>
                      <a:pt x="82" y="212"/>
                      <a:pt x="98" y="212"/>
                    </a:cubicBezTo>
                    <a:cubicBezTo>
                      <a:pt x="113" y="212"/>
                      <a:pt x="127" y="202"/>
                      <a:pt x="137" y="185"/>
                    </a:cubicBezTo>
                    <a:cubicBezTo>
                      <a:pt x="140" y="185"/>
                      <a:pt x="143" y="186"/>
                      <a:pt x="146" y="186"/>
                    </a:cubicBezTo>
                    <a:cubicBezTo>
                      <a:pt x="162" y="186"/>
                      <a:pt x="174" y="180"/>
                      <a:pt x="182" y="171"/>
                    </a:cubicBezTo>
                    <a:cubicBezTo>
                      <a:pt x="191" y="158"/>
                      <a:pt x="192" y="140"/>
                      <a:pt x="182" y="118"/>
                    </a:cubicBezTo>
                    <a:cubicBezTo>
                      <a:pt x="181" y="115"/>
                      <a:pt x="179" y="112"/>
                      <a:pt x="177" y="109"/>
                    </a:cubicBezTo>
                    <a:close/>
                    <a:moveTo>
                      <a:pt x="146" y="38"/>
                    </a:moveTo>
                    <a:cubicBezTo>
                      <a:pt x="162" y="38"/>
                      <a:pt x="174" y="43"/>
                      <a:pt x="180" y="52"/>
                    </a:cubicBezTo>
                    <a:cubicBezTo>
                      <a:pt x="189" y="65"/>
                      <a:pt x="185" y="83"/>
                      <a:pt x="173" y="102"/>
                    </a:cubicBezTo>
                    <a:cubicBezTo>
                      <a:pt x="168" y="94"/>
                      <a:pt x="161" y="86"/>
                      <a:pt x="154" y="78"/>
                    </a:cubicBezTo>
                    <a:cubicBezTo>
                      <a:pt x="152" y="63"/>
                      <a:pt x="148" y="49"/>
                      <a:pt x="143" y="38"/>
                    </a:cubicBezTo>
                    <a:cubicBezTo>
                      <a:pt x="144" y="38"/>
                      <a:pt x="145" y="38"/>
                      <a:pt x="146" y="38"/>
                    </a:cubicBezTo>
                    <a:close/>
                    <a:moveTo>
                      <a:pt x="125" y="148"/>
                    </a:moveTo>
                    <a:cubicBezTo>
                      <a:pt x="116" y="154"/>
                      <a:pt x="105" y="159"/>
                      <a:pt x="96" y="163"/>
                    </a:cubicBezTo>
                    <a:cubicBezTo>
                      <a:pt x="86" y="158"/>
                      <a:pt x="76" y="152"/>
                      <a:pt x="67" y="145"/>
                    </a:cubicBezTo>
                    <a:cubicBezTo>
                      <a:pt x="61" y="140"/>
                      <a:pt x="55" y="135"/>
                      <a:pt x="49" y="129"/>
                    </a:cubicBezTo>
                    <a:cubicBezTo>
                      <a:pt x="48" y="122"/>
                      <a:pt x="48" y="114"/>
                      <a:pt x="48" y="106"/>
                    </a:cubicBezTo>
                    <a:cubicBezTo>
                      <a:pt x="48" y="97"/>
                      <a:pt x="48" y="88"/>
                      <a:pt x="50" y="79"/>
                    </a:cubicBezTo>
                    <a:cubicBezTo>
                      <a:pt x="56" y="74"/>
                      <a:pt x="63" y="69"/>
                      <a:pt x="71" y="64"/>
                    </a:cubicBezTo>
                    <a:cubicBezTo>
                      <a:pt x="80" y="57"/>
                      <a:pt x="90" y="52"/>
                      <a:pt x="100" y="48"/>
                    </a:cubicBezTo>
                    <a:cubicBezTo>
                      <a:pt x="110" y="53"/>
                      <a:pt x="120" y="59"/>
                      <a:pt x="129" y="66"/>
                    </a:cubicBezTo>
                    <a:cubicBezTo>
                      <a:pt x="135" y="71"/>
                      <a:pt x="141" y="76"/>
                      <a:pt x="147" y="82"/>
                    </a:cubicBezTo>
                    <a:cubicBezTo>
                      <a:pt x="148" y="90"/>
                      <a:pt x="148" y="97"/>
                      <a:pt x="148" y="106"/>
                    </a:cubicBezTo>
                    <a:cubicBezTo>
                      <a:pt x="148" y="115"/>
                      <a:pt x="147" y="124"/>
                      <a:pt x="146" y="132"/>
                    </a:cubicBezTo>
                    <a:cubicBezTo>
                      <a:pt x="140" y="137"/>
                      <a:pt x="133" y="143"/>
                      <a:pt x="125" y="148"/>
                    </a:cubicBezTo>
                    <a:close/>
                    <a:moveTo>
                      <a:pt x="144" y="144"/>
                    </a:moveTo>
                    <a:cubicBezTo>
                      <a:pt x="142" y="156"/>
                      <a:pt x="138" y="167"/>
                      <a:pt x="133" y="177"/>
                    </a:cubicBezTo>
                    <a:cubicBezTo>
                      <a:pt x="124" y="175"/>
                      <a:pt x="114" y="172"/>
                      <a:pt x="105" y="168"/>
                    </a:cubicBezTo>
                    <a:cubicBezTo>
                      <a:pt x="113" y="164"/>
                      <a:pt x="121" y="160"/>
                      <a:pt x="130" y="154"/>
                    </a:cubicBezTo>
                    <a:cubicBezTo>
                      <a:pt x="135" y="151"/>
                      <a:pt x="140" y="147"/>
                      <a:pt x="144" y="144"/>
                    </a:cubicBezTo>
                    <a:close/>
                    <a:moveTo>
                      <a:pt x="86" y="167"/>
                    </a:moveTo>
                    <a:cubicBezTo>
                      <a:pt x="77" y="170"/>
                      <a:pt x="69" y="172"/>
                      <a:pt x="61" y="173"/>
                    </a:cubicBezTo>
                    <a:cubicBezTo>
                      <a:pt x="57" y="164"/>
                      <a:pt x="54" y="154"/>
                      <a:pt x="51" y="142"/>
                    </a:cubicBezTo>
                    <a:cubicBezTo>
                      <a:pt x="55" y="145"/>
                      <a:pt x="59" y="148"/>
                      <a:pt x="62" y="151"/>
                    </a:cubicBezTo>
                    <a:cubicBezTo>
                      <a:pt x="70" y="157"/>
                      <a:pt x="78" y="163"/>
                      <a:pt x="86" y="167"/>
                    </a:cubicBezTo>
                    <a:close/>
                    <a:moveTo>
                      <a:pt x="40" y="120"/>
                    </a:moveTo>
                    <a:cubicBezTo>
                      <a:pt x="36" y="114"/>
                      <a:pt x="32" y="108"/>
                      <a:pt x="28" y="103"/>
                    </a:cubicBezTo>
                    <a:cubicBezTo>
                      <a:pt x="32" y="98"/>
                      <a:pt x="36" y="93"/>
                      <a:pt x="41" y="88"/>
                    </a:cubicBezTo>
                    <a:cubicBezTo>
                      <a:pt x="40" y="94"/>
                      <a:pt x="40" y="100"/>
                      <a:pt x="40" y="106"/>
                    </a:cubicBezTo>
                    <a:cubicBezTo>
                      <a:pt x="40" y="110"/>
                      <a:pt x="40" y="115"/>
                      <a:pt x="40" y="120"/>
                    </a:cubicBezTo>
                    <a:close/>
                    <a:moveTo>
                      <a:pt x="52" y="68"/>
                    </a:moveTo>
                    <a:cubicBezTo>
                      <a:pt x="54" y="55"/>
                      <a:pt x="58" y="44"/>
                      <a:pt x="63" y="35"/>
                    </a:cubicBezTo>
                    <a:cubicBezTo>
                      <a:pt x="72" y="36"/>
                      <a:pt x="82" y="39"/>
                      <a:pt x="91" y="43"/>
                    </a:cubicBezTo>
                    <a:cubicBezTo>
                      <a:pt x="83" y="47"/>
                      <a:pt x="74" y="52"/>
                      <a:pt x="66" y="57"/>
                    </a:cubicBezTo>
                    <a:cubicBezTo>
                      <a:pt x="61" y="60"/>
                      <a:pt x="56" y="64"/>
                      <a:pt x="52" y="68"/>
                    </a:cubicBezTo>
                    <a:close/>
                    <a:moveTo>
                      <a:pt x="110" y="44"/>
                    </a:moveTo>
                    <a:cubicBezTo>
                      <a:pt x="118" y="41"/>
                      <a:pt x="127" y="39"/>
                      <a:pt x="135" y="38"/>
                    </a:cubicBezTo>
                    <a:cubicBezTo>
                      <a:pt x="139" y="47"/>
                      <a:pt x="142" y="58"/>
                      <a:pt x="144" y="69"/>
                    </a:cubicBezTo>
                    <a:cubicBezTo>
                      <a:pt x="141" y="66"/>
                      <a:pt x="137" y="63"/>
                      <a:pt x="134" y="60"/>
                    </a:cubicBezTo>
                    <a:cubicBezTo>
                      <a:pt x="126" y="54"/>
                      <a:pt x="118" y="49"/>
                      <a:pt x="110" y="44"/>
                    </a:cubicBezTo>
                    <a:close/>
                    <a:moveTo>
                      <a:pt x="155" y="91"/>
                    </a:moveTo>
                    <a:cubicBezTo>
                      <a:pt x="160" y="97"/>
                      <a:pt x="164" y="103"/>
                      <a:pt x="168" y="109"/>
                    </a:cubicBezTo>
                    <a:cubicBezTo>
                      <a:pt x="164" y="114"/>
                      <a:pt x="160" y="119"/>
                      <a:pt x="155" y="124"/>
                    </a:cubicBezTo>
                    <a:cubicBezTo>
                      <a:pt x="156" y="118"/>
                      <a:pt x="156" y="112"/>
                      <a:pt x="156" y="106"/>
                    </a:cubicBezTo>
                    <a:cubicBezTo>
                      <a:pt x="156" y="101"/>
                      <a:pt x="156" y="96"/>
                      <a:pt x="155" y="91"/>
                    </a:cubicBezTo>
                    <a:close/>
                    <a:moveTo>
                      <a:pt x="98" y="7"/>
                    </a:moveTo>
                    <a:cubicBezTo>
                      <a:pt x="110" y="7"/>
                      <a:pt x="122" y="16"/>
                      <a:pt x="131" y="31"/>
                    </a:cubicBezTo>
                    <a:cubicBezTo>
                      <a:pt x="121" y="33"/>
                      <a:pt x="111" y="35"/>
                      <a:pt x="101" y="39"/>
                    </a:cubicBezTo>
                    <a:cubicBezTo>
                      <a:pt x="89" y="34"/>
                      <a:pt x="78" y="30"/>
                      <a:pt x="67" y="28"/>
                    </a:cubicBezTo>
                    <a:cubicBezTo>
                      <a:pt x="76" y="15"/>
                      <a:pt x="86" y="7"/>
                      <a:pt x="98" y="7"/>
                    </a:cubicBezTo>
                    <a:close/>
                    <a:moveTo>
                      <a:pt x="21" y="90"/>
                    </a:moveTo>
                    <a:cubicBezTo>
                      <a:pt x="13" y="71"/>
                      <a:pt x="12" y="55"/>
                      <a:pt x="20" y="45"/>
                    </a:cubicBezTo>
                    <a:cubicBezTo>
                      <a:pt x="26" y="38"/>
                      <a:pt x="36" y="34"/>
                      <a:pt x="50" y="34"/>
                    </a:cubicBezTo>
                    <a:cubicBezTo>
                      <a:pt x="51" y="34"/>
                      <a:pt x="53" y="34"/>
                      <a:pt x="55" y="34"/>
                    </a:cubicBezTo>
                    <a:cubicBezTo>
                      <a:pt x="49" y="46"/>
                      <a:pt x="45" y="60"/>
                      <a:pt x="42" y="76"/>
                    </a:cubicBezTo>
                    <a:cubicBezTo>
                      <a:pt x="35" y="82"/>
                      <a:pt x="29" y="88"/>
                      <a:pt x="24" y="95"/>
                    </a:cubicBezTo>
                    <a:cubicBezTo>
                      <a:pt x="23" y="93"/>
                      <a:pt x="22" y="92"/>
                      <a:pt x="21" y="90"/>
                    </a:cubicBezTo>
                    <a:close/>
                    <a:moveTo>
                      <a:pt x="50" y="174"/>
                    </a:moveTo>
                    <a:cubicBezTo>
                      <a:pt x="34" y="174"/>
                      <a:pt x="22" y="169"/>
                      <a:pt x="16" y="159"/>
                    </a:cubicBezTo>
                    <a:cubicBezTo>
                      <a:pt x="8" y="148"/>
                      <a:pt x="10" y="133"/>
                      <a:pt x="20" y="115"/>
                    </a:cubicBezTo>
                    <a:cubicBezTo>
                      <a:pt x="21" y="113"/>
                      <a:pt x="22" y="111"/>
                      <a:pt x="23" y="110"/>
                    </a:cubicBezTo>
                    <a:cubicBezTo>
                      <a:pt x="28" y="118"/>
                      <a:pt x="35" y="125"/>
                      <a:pt x="42" y="133"/>
                    </a:cubicBezTo>
                    <a:cubicBezTo>
                      <a:pt x="44" y="148"/>
                      <a:pt x="48" y="162"/>
                      <a:pt x="53" y="174"/>
                    </a:cubicBezTo>
                    <a:cubicBezTo>
                      <a:pt x="52" y="174"/>
                      <a:pt x="51" y="174"/>
                      <a:pt x="50" y="174"/>
                    </a:cubicBezTo>
                    <a:close/>
                    <a:moveTo>
                      <a:pt x="98" y="204"/>
                    </a:moveTo>
                    <a:cubicBezTo>
                      <a:pt x="85" y="204"/>
                      <a:pt x="74" y="195"/>
                      <a:pt x="65" y="180"/>
                    </a:cubicBezTo>
                    <a:cubicBezTo>
                      <a:pt x="75" y="179"/>
                      <a:pt x="85" y="176"/>
                      <a:pt x="95" y="172"/>
                    </a:cubicBezTo>
                    <a:cubicBezTo>
                      <a:pt x="106" y="178"/>
                      <a:pt x="118" y="181"/>
                      <a:pt x="128" y="184"/>
                    </a:cubicBezTo>
                    <a:cubicBezTo>
                      <a:pt x="120" y="196"/>
                      <a:pt x="109" y="204"/>
                      <a:pt x="98" y="204"/>
                    </a:cubicBezTo>
                    <a:close/>
                    <a:moveTo>
                      <a:pt x="176" y="166"/>
                    </a:moveTo>
                    <a:cubicBezTo>
                      <a:pt x="170" y="174"/>
                      <a:pt x="159" y="178"/>
                      <a:pt x="146" y="178"/>
                    </a:cubicBezTo>
                    <a:cubicBezTo>
                      <a:pt x="144" y="178"/>
                      <a:pt x="143" y="178"/>
                      <a:pt x="141" y="178"/>
                    </a:cubicBezTo>
                    <a:cubicBezTo>
                      <a:pt x="147" y="166"/>
                      <a:pt x="151" y="152"/>
                      <a:pt x="154" y="136"/>
                    </a:cubicBezTo>
                    <a:cubicBezTo>
                      <a:pt x="161" y="129"/>
                      <a:pt x="167" y="123"/>
                      <a:pt x="172" y="116"/>
                    </a:cubicBezTo>
                    <a:cubicBezTo>
                      <a:pt x="173" y="118"/>
                      <a:pt x="174" y="120"/>
                      <a:pt x="175" y="122"/>
                    </a:cubicBezTo>
                    <a:cubicBezTo>
                      <a:pt x="183" y="140"/>
                      <a:pt x="183" y="156"/>
                      <a:pt x="176" y="166"/>
                    </a:cubicBez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</a:endParaRPr>
              </a:p>
            </p:txBody>
          </p:sp>
          <p:sp>
            <p:nvSpPr>
              <p:cNvPr id="379" name="Oval 21"/>
              <p:cNvSpPr>
                <a:spLocks noChangeArrowheads="1"/>
              </p:cNvSpPr>
              <p:nvPr/>
            </p:nvSpPr>
            <p:spPr bwMode="auto">
              <a:xfrm>
                <a:off x="2716245" y="1618435"/>
                <a:ext cx="57150" cy="58738"/>
              </a:xfrm>
              <a:prstGeom prst="ellipse">
                <a:avLst/>
              </a:prstGeom>
              <a:solidFill>
                <a:srgbClr val="F1F1F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</a:endParaRPr>
              </a:p>
            </p:txBody>
          </p:sp>
        </p:grpSp>
        <p:grpSp>
          <p:nvGrpSpPr>
            <p:cNvPr id="356" name="Group 109"/>
            <p:cNvGrpSpPr/>
            <p:nvPr/>
          </p:nvGrpSpPr>
          <p:grpSpPr>
            <a:xfrm>
              <a:off x="1641731" y="2589213"/>
              <a:ext cx="3758795" cy="1124767"/>
              <a:chOff x="1456142" y="1985963"/>
              <a:chExt cx="3758795" cy="1124767"/>
            </a:xfrm>
          </p:grpSpPr>
          <p:sp>
            <p:nvSpPr>
              <p:cNvPr id="372" name="Oval 22"/>
              <p:cNvSpPr>
                <a:spLocks noChangeArrowheads="1"/>
              </p:cNvSpPr>
              <p:nvPr/>
            </p:nvSpPr>
            <p:spPr bwMode="auto">
              <a:xfrm>
                <a:off x="1456142" y="2588934"/>
                <a:ext cx="520700" cy="520700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</a:endParaRPr>
              </a:p>
            </p:txBody>
          </p:sp>
          <p:sp>
            <p:nvSpPr>
              <p:cNvPr id="373" name="Freeform 23"/>
              <p:cNvSpPr/>
              <p:nvPr/>
            </p:nvSpPr>
            <p:spPr bwMode="auto">
              <a:xfrm>
                <a:off x="1578238" y="2655117"/>
                <a:ext cx="381000" cy="455613"/>
              </a:xfrm>
              <a:custGeom>
                <a:avLst/>
                <a:gdLst/>
                <a:ahLst/>
                <a:cxnLst>
                  <a:cxn ang="0">
                    <a:pos x="213" y="124"/>
                  </a:cxn>
                  <a:cxn ang="0">
                    <a:pos x="99" y="0"/>
                  </a:cxn>
                  <a:cxn ang="0">
                    <a:pos x="44" y="7"/>
                  </a:cxn>
                  <a:cxn ang="0">
                    <a:pos x="44" y="74"/>
                  </a:cxn>
                  <a:cxn ang="0">
                    <a:pos x="13" y="95"/>
                  </a:cxn>
                  <a:cxn ang="0">
                    <a:pos x="0" y="130"/>
                  </a:cxn>
                  <a:cxn ang="0">
                    <a:pos x="13" y="181"/>
                  </a:cxn>
                  <a:cxn ang="0">
                    <a:pos x="82" y="255"/>
                  </a:cxn>
                  <a:cxn ang="0">
                    <a:pos x="213" y="124"/>
                  </a:cxn>
                </a:cxnLst>
                <a:rect l="0" t="0" r="r" b="b"/>
                <a:pathLst>
                  <a:path w="213" h="255">
                    <a:moveTo>
                      <a:pt x="213" y="124"/>
                    </a:moveTo>
                    <a:cubicBezTo>
                      <a:pt x="99" y="0"/>
                      <a:pt x="99" y="0"/>
                      <a:pt x="99" y="0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13" y="95"/>
                      <a:pt x="13" y="95"/>
                      <a:pt x="13" y="95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13" y="181"/>
                      <a:pt x="13" y="181"/>
                      <a:pt x="13" y="181"/>
                    </a:cubicBezTo>
                    <a:cubicBezTo>
                      <a:pt x="82" y="255"/>
                      <a:pt x="82" y="255"/>
                      <a:pt x="82" y="255"/>
                    </a:cubicBezTo>
                    <a:cubicBezTo>
                      <a:pt x="151" y="249"/>
                      <a:pt x="207" y="193"/>
                      <a:pt x="213" y="12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</a:endParaRPr>
              </a:p>
            </p:txBody>
          </p:sp>
          <p:sp>
            <p:nvSpPr>
              <p:cNvPr id="374" name="Freeform 24"/>
              <p:cNvSpPr>
                <a:spLocks noEditPoints="1"/>
              </p:cNvSpPr>
              <p:nvPr/>
            </p:nvSpPr>
            <p:spPr bwMode="auto">
              <a:xfrm>
                <a:off x="1599805" y="2682655"/>
                <a:ext cx="258763" cy="366713"/>
              </a:xfrm>
              <a:custGeom>
                <a:avLst/>
                <a:gdLst/>
                <a:ahLst/>
                <a:cxnLst>
                  <a:cxn ang="0">
                    <a:pos x="72" y="205"/>
                  </a:cxn>
                  <a:cxn ang="0">
                    <a:pos x="0" y="135"/>
                  </a:cxn>
                  <a:cxn ang="0">
                    <a:pos x="41" y="72"/>
                  </a:cxn>
                  <a:cxn ang="0">
                    <a:pos x="41" y="0"/>
                  </a:cxn>
                  <a:cxn ang="0">
                    <a:pos x="103" y="0"/>
                  </a:cxn>
                  <a:cxn ang="0">
                    <a:pos x="103" y="72"/>
                  </a:cxn>
                  <a:cxn ang="0">
                    <a:pos x="145" y="135"/>
                  </a:cxn>
                  <a:cxn ang="0">
                    <a:pos x="72" y="205"/>
                  </a:cxn>
                  <a:cxn ang="0">
                    <a:pos x="50" y="9"/>
                  </a:cxn>
                  <a:cxn ang="0">
                    <a:pos x="50" y="78"/>
                  </a:cxn>
                  <a:cxn ang="0">
                    <a:pos x="47" y="79"/>
                  </a:cxn>
                  <a:cxn ang="0">
                    <a:pos x="9" y="135"/>
                  </a:cxn>
                  <a:cxn ang="0">
                    <a:pos x="72" y="196"/>
                  </a:cxn>
                  <a:cxn ang="0">
                    <a:pos x="136" y="135"/>
                  </a:cxn>
                  <a:cxn ang="0">
                    <a:pos x="97" y="79"/>
                  </a:cxn>
                  <a:cxn ang="0">
                    <a:pos x="95" y="78"/>
                  </a:cxn>
                  <a:cxn ang="0">
                    <a:pos x="95" y="9"/>
                  </a:cxn>
                  <a:cxn ang="0">
                    <a:pos x="50" y="9"/>
                  </a:cxn>
                </a:cxnLst>
                <a:rect l="0" t="0" r="r" b="b"/>
                <a:pathLst>
                  <a:path w="145" h="205">
                    <a:moveTo>
                      <a:pt x="72" y="205"/>
                    </a:moveTo>
                    <a:cubicBezTo>
                      <a:pt x="32" y="205"/>
                      <a:pt x="0" y="174"/>
                      <a:pt x="0" y="135"/>
                    </a:cubicBezTo>
                    <a:cubicBezTo>
                      <a:pt x="0" y="108"/>
                      <a:pt x="16" y="84"/>
                      <a:pt x="41" y="7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3" y="72"/>
                      <a:pt x="103" y="72"/>
                      <a:pt x="103" y="72"/>
                    </a:cubicBezTo>
                    <a:cubicBezTo>
                      <a:pt x="128" y="84"/>
                      <a:pt x="145" y="108"/>
                      <a:pt x="145" y="135"/>
                    </a:cubicBezTo>
                    <a:cubicBezTo>
                      <a:pt x="145" y="174"/>
                      <a:pt x="112" y="205"/>
                      <a:pt x="72" y="205"/>
                    </a:cubicBezTo>
                    <a:close/>
                    <a:moveTo>
                      <a:pt x="50" y="9"/>
                    </a:moveTo>
                    <a:cubicBezTo>
                      <a:pt x="50" y="78"/>
                      <a:pt x="50" y="78"/>
                      <a:pt x="50" y="78"/>
                    </a:cubicBezTo>
                    <a:cubicBezTo>
                      <a:pt x="47" y="79"/>
                      <a:pt x="47" y="79"/>
                      <a:pt x="47" y="79"/>
                    </a:cubicBezTo>
                    <a:cubicBezTo>
                      <a:pt x="24" y="88"/>
                      <a:pt x="9" y="111"/>
                      <a:pt x="9" y="135"/>
                    </a:cubicBezTo>
                    <a:cubicBezTo>
                      <a:pt x="9" y="169"/>
                      <a:pt x="37" y="196"/>
                      <a:pt x="72" y="196"/>
                    </a:cubicBezTo>
                    <a:cubicBezTo>
                      <a:pt x="107" y="196"/>
                      <a:pt x="136" y="169"/>
                      <a:pt x="136" y="135"/>
                    </a:cubicBezTo>
                    <a:cubicBezTo>
                      <a:pt x="136" y="111"/>
                      <a:pt x="121" y="88"/>
                      <a:pt x="97" y="79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95" y="9"/>
                      <a:pt x="95" y="9"/>
                      <a:pt x="95" y="9"/>
                    </a:cubicBezTo>
                    <a:lnTo>
                      <a:pt x="50" y="9"/>
                    </a:ln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</a:endParaRPr>
              </a:p>
            </p:txBody>
          </p:sp>
          <p:sp>
            <p:nvSpPr>
              <p:cNvPr id="375" name="Freeform 25"/>
              <p:cNvSpPr/>
              <p:nvPr/>
            </p:nvSpPr>
            <p:spPr bwMode="auto">
              <a:xfrm>
                <a:off x="5113337" y="1985963"/>
                <a:ext cx="101600" cy="15716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0" y="88"/>
                  </a:cxn>
                  <a:cxn ang="0">
                    <a:pos x="0" y="85"/>
                  </a:cxn>
                  <a:cxn ang="0">
                    <a:pos x="19" y="0"/>
                  </a:cxn>
                </a:cxnLst>
                <a:rect l="0" t="0" r="r" b="b"/>
                <a:pathLst>
                  <a:path w="57" h="88">
                    <a:moveTo>
                      <a:pt x="19" y="0"/>
                    </a:moveTo>
                    <a:cubicBezTo>
                      <a:pt x="46" y="30"/>
                      <a:pt x="43" y="62"/>
                      <a:pt x="10" y="88"/>
                    </a:cubicBezTo>
                    <a:cubicBezTo>
                      <a:pt x="6" y="87"/>
                      <a:pt x="3" y="86"/>
                      <a:pt x="0" y="85"/>
                    </a:cubicBezTo>
                    <a:cubicBezTo>
                      <a:pt x="57" y="51"/>
                      <a:pt x="16" y="0"/>
                      <a:pt x="19" y="0"/>
                    </a:cubicBezTo>
                    <a:close/>
                  </a:path>
                </a:pathLst>
              </a:custGeom>
              <a:solidFill>
                <a:srgbClr val="E4E4E4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</a:endParaRPr>
              </a:p>
            </p:txBody>
          </p:sp>
        </p:grpSp>
        <p:grpSp>
          <p:nvGrpSpPr>
            <p:cNvPr id="357" name="Group 114"/>
            <p:cNvGrpSpPr/>
            <p:nvPr/>
          </p:nvGrpSpPr>
          <p:grpSpPr>
            <a:xfrm>
              <a:off x="1393197" y="861671"/>
              <a:ext cx="769232" cy="1705317"/>
              <a:chOff x="5546725" y="258421"/>
              <a:chExt cx="769232" cy="1705317"/>
            </a:xfrm>
          </p:grpSpPr>
          <p:sp>
            <p:nvSpPr>
              <p:cNvPr id="367" name="Oval 26"/>
              <p:cNvSpPr>
                <a:spLocks noChangeArrowheads="1"/>
              </p:cNvSpPr>
              <p:nvPr/>
            </p:nvSpPr>
            <p:spPr bwMode="auto">
              <a:xfrm>
                <a:off x="5795257" y="258421"/>
                <a:ext cx="520700" cy="520700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</a:endParaRPr>
              </a:p>
            </p:txBody>
          </p:sp>
          <p:grpSp>
            <p:nvGrpSpPr>
              <p:cNvPr id="368" name="Group 794"/>
              <p:cNvGrpSpPr/>
              <p:nvPr/>
            </p:nvGrpSpPr>
            <p:grpSpPr>
              <a:xfrm>
                <a:off x="5546725" y="310952"/>
                <a:ext cx="708706" cy="1652786"/>
                <a:chOff x="5546725" y="310952"/>
                <a:chExt cx="708706" cy="1652786"/>
              </a:xfrm>
            </p:grpSpPr>
            <p:sp>
              <p:nvSpPr>
                <p:cNvPr id="369" name="Freeform 27"/>
                <p:cNvSpPr/>
                <p:nvPr/>
              </p:nvSpPr>
              <p:spPr bwMode="auto">
                <a:xfrm>
                  <a:off x="5860143" y="310952"/>
                  <a:ext cx="395288" cy="409575"/>
                </a:xfrm>
                <a:custGeom>
                  <a:avLst/>
                  <a:gdLst/>
                  <a:ahLst/>
                  <a:cxnLst>
                    <a:cxn ang="0">
                      <a:pos x="221" y="153"/>
                    </a:cxn>
                    <a:cxn ang="0">
                      <a:pos x="87" y="7"/>
                    </a:cxn>
                    <a:cxn ang="0">
                      <a:pos x="48" y="0"/>
                    </a:cxn>
                    <a:cxn ang="0">
                      <a:pos x="15" y="11"/>
                    </a:cxn>
                    <a:cxn ang="0">
                      <a:pos x="0" y="41"/>
                    </a:cxn>
                    <a:cxn ang="0">
                      <a:pos x="6" y="81"/>
                    </a:cxn>
                    <a:cxn ang="0">
                      <a:pos x="141" y="229"/>
                    </a:cxn>
                    <a:cxn ang="0">
                      <a:pos x="221" y="153"/>
                    </a:cxn>
                  </a:cxnLst>
                  <a:rect l="0" t="0" r="r" b="b"/>
                  <a:pathLst>
                    <a:path w="221" h="229">
                      <a:moveTo>
                        <a:pt x="221" y="153"/>
                      </a:moveTo>
                      <a:cubicBezTo>
                        <a:pt x="87" y="7"/>
                        <a:pt x="87" y="7"/>
                        <a:pt x="87" y="7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6" y="81"/>
                        <a:pt x="6" y="81"/>
                        <a:pt x="6" y="81"/>
                      </a:cubicBezTo>
                      <a:cubicBezTo>
                        <a:pt x="141" y="229"/>
                        <a:pt x="141" y="229"/>
                        <a:pt x="141" y="229"/>
                      </a:cubicBezTo>
                      <a:cubicBezTo>
                        <a:pt x="177" y="215"/>
                        <a:pt x="205" y="188"/>
                        <a:pt x="221" y="15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>
                    <a:cs typeface="+mn-ea"/>
                  </a:endParaRPr>
                </a:p>
              </p:txBody>
            </p:sp>
            <p:sp>
              <p:nvSpPr>
                <p:cNvPr id="370" name="Freeform 28"/>
                <p:cNvSpPr/>
                <p:nvPr/>
              </p:nvSpPr>
              <p:spPr bwMode="auto">
                <a:xfrm>
                  <a:off x="5546725" y="1860550"/>
                  <a:ext cx="71438" cy="103188"/>
                </a:xfrm>
                <a:custGeom>
                  <a:avLst/>
                  <a:gdLst/>
                  <a:ahLst/>
                  <a:cxnLst>
                    <a:cxn ang="0">
                      <a:pos x="40" y="3"/>
                    </a:cxn>
                    <a:cxn ang="0">
                      <a:pos x="3" y="31"/>
                    </a:cxn>
                    <a:cxn ang="0">
                      <a:pos x="2" y="34"/>
                    </a:cxn>
                    <a:cxn ang="0">
                      <a:pos x="5" y="58"/>
                    </a:cxn>
                    <a:cxn ang="0">
                      <a:pos x="6" y="38"/>
                    </a:cxn>
                    <a:cxn ang="0">
                      <a:pos x="40" y="3"/>
                    </a:cxn>
                  </a:cxnLst>
                  <a:rect l="0" t="0" r="r" b="b"/>
                  <a:pathLst>
                    <a:path w="40" h="58">
                      <a:moveTo>
                        <a:pt x="40" y="3"/>
                      </a:moveTo>
                      <a:cubicBezTo>
                        <a:pt x="24" y="0"/>
                        <a:pt x="7" y="12"/>
                        <a:pt x="3" y="31"/>
                      </a:cubicBezTo>
                      <a:cubicBezTo>
                        <a:pt x="2" y="32"/>
                        <a:pt x="2" y="33"/>
                        <a:pt x="2" y="34"/>
                      </a:cubicBezTo>
                      <a:cubicBezTo>
                        <a:pt x="0" y="43"/>
                        <a:pt x="2" y="51"/>
                        <a:pt x="5" y="58"/>
                      </a:cubicBezTo>
                      <a:cubicBezTo>
                        <a:pt x="4" y="52"/>
                        <a:pt x="5" y="45"/>
                        <a:pt x="6" y="38"/>
                      </a:cubicBezTo>
                      <a:cubicBezTo>
                        <a:pt x="11" y="19"/>
                        <a:pt x="25" y="6"/>
                        <a:pt x="40" y="3"/>
                      </a:cubicBez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>
                    <a:cs typeface="+mn-ea"/>
                  </a:endParaRPr>
                </a:p>
              </p:txBody>
            </p:sp>
            <p:sp>
              <p:nvSpPr>
                <p:cNvPr id="371" name="Freeform 29"/>
                <p:cNvSpPr>
                  <a:spLocks noEditPoints="1"/>
                </p:cNvSpPr>
                <p:nvPr/>
              </p:nvSpPr>
              <p:spPr bwMode="auto">
                <a:xfrm>
                  <a:off x="5909188" y="341940"/>
                  <a:ext cx="342900" cy="355600"/>
                </a:xfrm>
                <a:custGeom>
                  <a:avLst/>
                  <a:gdLst/>
                  <a:ahLst/>
                  <a:cxnLst>
                    <a:cxn ang="0">
                      <a:pos x="185" y="169"/>
                    </a:cxn>
                    <a:cxn ang="0">
                      <a:pos x="127" y="107"/>
                    </a:cxn>
                    <a:cxn ang="0">
                      <a:pos x="107" y="103"/>
                    </a:cxn>
                    <a:cxn ang="0">
                      <a:pos x="100" y="95"/>
                    </a:cxn>
                    <a:cxn ang="0">
                      <a:pos x="99" y="23"/>
                    </a:cxn>
                    <a:cxn ang="0">
                      <a:pos x="23" y="20"/>
                    </a:cxn>
                    <a:cxn ang="0">
                      <a:pos x="20" y="97"/>
                    </a:cxn>
                    <a:cxn ang="0">
                      <a:pos x="92" y="103"/>
                    </a:cxn>
                    <a:cxn ang="0">
                      <a:pos x="99" y="110"/>
                    </a:cxn>
                    <a:cxn ang="0">
                      <a:pos x="102" y="130"/>
                    </a:cxn>
                    <a:cxn ang="0">
                      <a:pos x="159" y="192"/>
                    </a:cxn>
                    <a:cxn ang="0">
                      <a:pos x="184" y="193"/>
                    </a:cxn>
                    <a:cxn ang="0">
                      <a:pos x="185" y="169"/>
                    </a:cxn>
                    <a:cxn ang="0">
                      <a:pos x="27" y="90"/>
                    </a:cxn>
                    <a:cxn ang="0">
                      <a:pos x="29" y="28"/>
                    </a:cxn>
                    <a:cxn ang="0">
                      <a:pos x="92" y="30"/>
                    </a:cxn>
                    <a:cxn ang="0">
                      <a:pos x="90" y="92"/>
                    </a:cxn>
                    <a:cxn ang="0">
                      <a:pos x="27" y="90"/>
                    </a:cxn>
                  </a:cxnLst>
                  <a:rect l="0" t="0" r="r" b="b"/>
                  <a:pathLst>
                    <a:path w="191" h="199">
                      <a:moveTo>
                        <a:pt x="185" y="169"/>
                      </a:moveTo>
                      <a:cubicBezTo>
                        <a:pt x="127" y="107"/>
                        <a:pt x="127" y="107"/>
                        <a:pt x="127" y="107"/>
                      </a:cubicBezTo>
                      <a:cubicBezTo>
                        <a:pt x="125" y="105"/>
                        <a:pt x="115" y="101"/>
                        <a:pt x="107" y="103"/>
                      </a:cubicBezTo>
                      <a:cubicBezTo>
                        <a:pt x="100" y="95"/>
                        <a:pt x="100" y="95"/>
                        <a:pt x="100" y="95"/>
                      </a:cubicBezTo>
                      <a:cubicBezTo>
                        <a:pt x="118" y="75"/>
                        <a:pt x="118" y="43"/>
                        <a:pt x="99" y="23"/>
                      </a:cubicBezTo>
                      <a:cubicBezTo>
                        <a:pt x="79" y="1"/>
                        <a:pt x="44" y="0"/>
                        <a:pt x="23" y="20"/>
                      </a:cubicBezTo>
                      <a:cubicBezTo>
                        <a:pt x="1" y="41"/>
                        <a:pt x="0" y="75"/>
                        <a:pt x="20" y="97"/>
                      </a:cubicBezTo>
                      <a:cubicBezTo>
                        <a:pt x="39" y="117"/>
                        <a:pt x="70" y="119"/>
                        <a:pt x="92" y="103"/>
                      </a:cubicBezTo>
                      <a:cubicBezTo>
                        <a:pt x="99" y="110"/>
                        <a:pt x="99" y="110"/>
                        <a:pt x="99" y="110"/>
                      </a:cubicBezTo>
                      <a:cubicBezTo>
                        <a:pt x="96" y="118"/>
                        <a:pt x="99" y="128"/>
                        <a:pt x="102" y="130"/>
                      </a:cubicBezTo>
                      <a:cubicBezTo>
                        <a:pt x="159" y="192"/>
                        <a:pt x="159" y="192"/>
                        <a:pt x="159" y="192"/>
                      </a:cubicBezTo>
                      <a:cubicBezTo>
                        <a:pt x="166" y="199"/>
                        <a:pt x="177" y="199"/>
                        <a:pt x="184" y="193"/>
                      </a:cubicBezTo>
                      <a:cubicBezTo>
                        <a:pt x="191" y="186"/>
                        <a:pt x="191" y="176"/>
                        <a:pt x="185" y="169"/>
                      </a:cubicBezTo>
                      <a:close/>
                      <a:moveTo>
                        <a:pt x="27" y="90"/>
                      </a:moveTo>
                      <a:cubicBezTo>
                        <a:pt x="11" y="72"/>
                        <a:pt x="12" y="44"/>
                        <a:pt x="29" y="28"/>
                      </a:cubicBezTo>
                      <a:cubicBezTo>
                        <a:pt x="47" y="11"/>
                        <a:pt x="75" y="12"/>
                        <a:pt x="92" y="30"/>
                      </a:cubicBezTo>
                      <a:cubicBezTo>
                        <a:pt x="108" y="48"/>
                        <a:pt x="107" y="75"/>
                        <a:pt x="90" y="92"/>
                      </a:cubicBezTo>
                      <a:cubicBezTo>
                        <a:pt x="72" y="109"/>
                        <a:pt x="44" y="108"/>
                        <a:pt x="27" y="90"/>
                      </a:cubicBezTo>
                      <a:close/>
                    </a:path>
                  </a:pathLst>
                </a:custGeom>
                <a:solidFill>
                  <a:srgbClr val="E4E4E4"/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>
                    <a:cs typeface="+mn-ea"/>
                  </a:endParaRPr>
                </a:p>
              </p:txBody>
            </p:sp>
          </p:grpSp>
        </p:grpSp>
        <p:grpSp>
          <p:nvGrpSpPr>
            <p:cNvPr id="358" name="Group 120"/>
            <p:cNvGrpSpPr/>
            <p:nvPr/>
          </p:nvGrpSpPr>
          <p:grpSpPr>
            <a:xfrm>
              <a:off x="6951514" y="2536825"/>
              <a:ext cx="130175" cy="42863"/>
              <a:chOff x="6235700" y="1933575"/>
              <a:chExt cx="130175" cy="42863"/>
            </a:xfrm>
          </p:grpSpPr>
          <p:sp>
            <p:nvSpPr>
              <p:cNvPr id="361" name="Freeform 32"/>
              <p:cNvSpPr/>
              <p:nvPr/>
            </p:nvSpPr>
            <p:spPr bwMode="auto">
              <a:xfrm>
                <a:off x="6235700" y="1933575"/>
                <a:ext cx="22225" cy="42863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12" y="1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5" y="8"/>
                  </a:cxn>
                  <a:cxn ang="0">
                    <a:pos x="5" y="6"/>
                  </a:cxn>
                  <a:cxn ang="0">
                    <a:pos x="6" y="4"/>
                  </a:cxn>
                  <a:cxn ang="0">
                    <a:pos x="7" y="3"/>
                  </a:cxn>
                  <a:cxn ang="0">
                    <a:pos x="8" y="4"/>
                  </a:cxn>
                  <a:cxn ang="0">
                    <a:pos x="8" y="5"/>
                  </a:cxn>
                  <a:cxn ang="0">
                    <a:pos x="7" y="9"/>
                  </a:cxn>
                  <a:cxn ang="0">
                    <a:pos x="0" y="20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13" y="20"/>
                  </a:cxn>
                  <a:cxn ang="0">
                    <a:pos x="6" y="20"/>
                  </a:cxn>
                  <a:cxn ang="0">
                    <a:pos x="12" y="10"/>
                  </a:cxn>
                  <a:cxn ang="0">
                    <a:pos x="13" y="6"/>
                  </a:cxn>
                </a:cxnLst>
                <a:rect l="0" t="0" r="r" b="b"/>
                <a:pathLst>
                  <a:path w="13" h="24">
                    <a:moveTo>
                      <a:pt x="13" y="6"/>
                    </a:moveTo>
                    <a:cubicBezTo>
                      <a:pt x="13" y="4"/>
                      <a:pt x="13" y="3"/>
                      <a:pt x="12" y="1"/>
                    </a:cubicBezTo>
                    <a:cubicBezTo>
                      <a:pt x="10" y="0"/>
                      <a:pt x="9" y="0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4"/>
                      <a:pt x="6" y="4"/>
                    </a:cubicBezTo>
                    <a:cubicBezTo>
                      <a:pt x="6" y="4"/>
                      <a:pt x="6" y="3"/>
                      <a:pt x="7" y="3"/>
                    </a:cubicBezTo>
                    <a:cubicBezTo>
                      <a:pt x="7" y="3"/>
                      <a:pt x="7" y="4"/>
                      <a:pt x="8" y="4"/>
                    </a:cubicBezTo>
                    <a:cubicBezTo>
                      <a:pt x="8" y="4"/>
                      <a:pt x="8" y="5"/>
                      <a:pt x="8" y="5"/>
                    </a:cubicBezTo>
                    <a:cubicBezTo>
                      <a:pt x="8" y="6"/>
                      <a:pt x="8" y="7"/>
                      <a:pt x="7" y="9"/>
                    </a:cubicBezTo>
                    <a:cubicBezTo>
                      <a:pt x="6" y="10"/>
                      <a:pt x="4" y="14"/>
                      <a:pt x="0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0" y="15"/>
                      <a:pt x="12" y="12"/>
                      <a:pt x="12" y="10"/>
                    </a:cubicBezTo>
                    <a:cubicBezTo>
                      <a:pt x="13" y="9"/>
                      <a:pt x="13" y="7"/>
                      <a:pt x="13" y="6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</a:endParaRPr>
              </a:p>
            </p:txBody>
          </p:sp>
          <p:sp>
            <p:nvSpPr>
              <p:cNvPr id="362" name="Freeform 33"/>
              <p:cNvSpPr/>
              <p:nvPr/>
            </p:nvSpPr>
            <p:spPr bwMode="auto">
              <a:xfrm>
                <a:off x="6269037" y="1941513"/>
                <a:ext cx="25400" cy="3492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8" y="0"/>
                  </a:cxn>
                  <a:cxn ang="0">
                    <a:pos x="7" y="7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3" y="10"/>
                  </a:cxn>
                  <a:cxn ang="0">
                    <a:pos x="0" y="20"/>
                  </a:cxn>
                  <a:cxn ang="0">
                    <a:pos x="5" y="20"/>
                  </a:cxn>
                  <a:cxn ang="0">
                    <a:pos x="7" y="13"/>
                  </a:cxn>
                  <a:cxn ang="0">
                    <a:pos x="8" y="20"/>
                  </a:cxn>
                  <a:cxn ang="0">
                    <a:pos x="14" y="20"/>
                  </a:cxn>
                  <a:cxn ang="0">
                    <a:pos x="11" y="10"/>
                  </a:cxn>
                  <a:cxn ang="0">
                    <a:pos x="13" y="0"/>
                  </a:cxn>
                </a:cxnLst>
                <a:rect l="0" t="0" r="r" b="b"/>
                <a:pathLst>
                  <a:path w="14" h="20">
                    <a:moveTo>
                      <a:pt x="13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" y="2"/>
                      <a:pt x="7" y="4"/>
                      <a:pt x="7" y="7"/>
                    </a:cubicBezTo>
                    <a:cubicBezTo>
                      <a:pt x="7" y="7"/>
                      <a:pt x="6" y="4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18"/>
                      <a:pt x="6" y="16"/>
                      <a:pt x="7" y="13"/>
                    </a:cubicBezTo>
                    <a:cubicBezTo>
                      <a:pt x="7" y="15"/>
                      <a:pt x="7" y="17"/>
                      <a:pt x="8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1" y="10"/>
                      <a:pt x="11" y="10"/>
                      <a:pt x="11" y="10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</a:endParaRPr>
              </a:p>
            </p:txBody>
          </p:sp>
          <p:sp>
            <p:nvSpPr>
              <p:cNvPr id="363" name="Freeform 34"/>
              <p:cNvSpPr/>
              <p:nvPr/>
            </p:nvSpPr>
            <p:spPr bwMode="auto">
              <a:xfrm>
                <a:off x="6302375" y="1933575"/>
                <a:ext cx="25400" cy="42863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12" y="1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6" y="8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7" y="3"/>
                  </a:cxn>
                  <a:cxn ang="0">
                    <a:pos x="8" y="4"/>
                  </a:cxn>
                  <a:cxn ang="0">
                    <a:pos x="8" y="5"/>
                  </a:cxn>
                  <a:cxn ang="0">
                    <a:pos x="7" y="9"/>
                  </a:cxn>
                  <a:cxn ang="0">
                    <a:pos x="0" y="20"/>
                  </a:cxn>
                  <a:cxn ang="0">
                    <a:pos x="0" y="24"/>
                  </a:cxn>
                  <a:cxn ang="0">
                    <a:pos x="13" y="24"/>
                  </a:cxn>
                  <a:cxn ang="0">
                    <a:pos x="13" y="20"/>
                  </a:cxn>
                  <a:cxn ang="0">
                    <a:pos x="7" y="20"/>
                  </a:cxn>
                  <a:cxn ang="0">
                    <a:pos x="13" y="10"/>
                  </a:cxn>
                  <a:cxn ang="0">
                    <a:pos x="14" y="6"/>
                  </a:cxn>
                </a:cxnLst>
                <a:rect l="0" t="0" r="r" b="b"/>
                <a:pathLst>
                  <a:path w="14" h="24">
                    <a:moveTo>
                      <a:pt x="14" y="6"/>
                    </a:moveTo>
                    <a:cubicBezTo>
                      <a:pt x="14" y="4"/>
                      <a:pt x="13" y="3"/>
                      <a:pt x="12" y="1"/>
                    </a:cubicBezTo>
                    <a:cubicBezTo>
                      <a:pt x="11" y="0"/>
                      <a:pt x="9" y="0"/>
                      <a:pt x="7" y="0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6" y="4"/>
                      <a:pt x="7" y="3"/>
                      <a:pt x="7" y="3"/>
                    </a:cubicBezTo>
                    <a:cubicBezTo>
                      <a:pt x="7" y="3"/>
                      <a:pt x="8" y="4"/>
                      <a:pt x="8" y="4"/>
                    </a:cubicBezTo>
                    <a:cubicBezTo>
                      <a:pt x="8" y="4"/>
                      <a:pt x="8" y="5"/>
                      <a:pt x="8" y="5"/>
                    </a:cubicBezTo>
                    <a:cubicBezTo>
                      <a:pt x="8" y="6"/>
                      <a:pt x="8" y="7"/>
                      <a:pt x="7" y="9"/>
                    </a:cubicBezTo>
                    <a:cubicBezTo>
                      <a:pt x="7" y="10"/>
                      <a:pt x="4" y="14"/>
                      <a:pt x="0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10" y="15"/>
                      <a:pt x="12" y="12"/>
                      <a:pt x="13" y="10"/>
                    </a:cubicBezTo>
                    <a:cubicBezTo>
                      <a:pt x="14" y="9"/>
                      <a:pt x="14" y="7"/>
                      <a:pt x="14" y="6"/>
                    </a:cubicBez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</a:endParaRPr>
              </a:p>
            </p:txBody>
          </p:sp>
          <p:sp>
            <p:nvSpPr>
              <p:cNvPr id="364" name="Rectangle 35"/>
              <p:cNvSpPr>
                <a:spLocks noChangeArrowheads="1"/>
              </p:cNvSpPr>
              <p:nvPr/>
            </p:nvSpPr>
            <p:spPr bwMode="auto">
              <a:xfrm>
                <a:off x="6340475" y="1946275"/>
                <a:ext cx="25400" cy="7938"/>
              </a:xfrm>
              <a:prstGeom prst="rect">
                <a:avLst/>
              </a:prstGeom>
              <a:solidFill>
                <a:srgbClr val="EBEBEB"/>
              </a:solidFill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</a:endParaRPr>
              </a:p>
            </p:txBody>
          </p:sp>
          <p:sp>
            <p:nvSpPr>
              <p:cNvPr id="365" name="Rectangle 36"/>
              <p:cNvSpPr>
                <a:spLocks noChangeArrowheads="1"/>
              </p:cNvSpPr>
              <p:nvPr/>
            </p:nvSpPr>
            <p:spPr bwMode="auto">
              <a:xfrm>
                <a:off x="6340475" y="1957388"/>
                <a:ext cx="25400" cy="6350"/>
              </a:xfrm>
              <a:prstGeom prst="rect">
                <a:avLst/>
              </a:prstGeom>
              <a:solidFill>
                <a:srgbClr val="EBEBEB"/>
              </a:solidFill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444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" grpId="0"/>
      <p:bldP spid="339" grpId="1"/>
      <p:bldP spid="342" grpId="0"/>
      <p:bldP spid="342" grpId="1"/>
      <p:bldP spid="345" grpId="0"/>
      <p:bldP spid="34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03323" y="45702"/>
            <a:ext cx="203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提升查准率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233502" y="619092"/>
            <a:ext cx="167266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93462" y="811279"/>
            <a:ext cx="10512701" cy="1340234"/>
          </a:xfrm>
          <a:prstGeom prst="rect">
            <a:avLst/>
          </a:prstGeom>
          <a:gradFill flip="none" rotWithShape="1">
            <a:gsLst>
              <a:gs pos="0">
                <a:srgbClr val="AAC66D">
                  <a:tint val="66000"/>
                  <a:satMod val="160000"/>
                </a:srgbClr>
              </a:gs>
              <a:gs pos="50000">
                <a:srgbClr val="AAC66D">
                  <a:tint val="44500"/>
                  <a:satMod val="160000"/>
                </a:srgbClr>
              </a:gs>
              <a:gs pos="100000">
                <a:srgbClr val="AAC66D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81470" y="943586"/>
            <a:ext cx="9722126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查准率：查出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的相关文献量与查出文献总量的比率；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4157" y="1387347"/>
            <a:ext cx="9629439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查准率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是检索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系统能力另一重要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指标，平台主要体现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检索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字段、高级检索、二次检索、聚类筛选；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6786" y="2308957"/>
            <a:ext cx="10743141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/>
              <a:t>基本检索：检索字段指引、用户可以根据自己字段要求进行定向检索；</a:t>
            </a:r>
            <a:endParaRPr lang="en-US" altLang="zh-CN" b="1" dirty="0" smtClean="0"/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zh-CN" altLang="en-US" b="1" dirty="0"/>
              <a:t>组栏</a:t>
            </a:r>
            <a:r>
              <a:rPr lang="zh-CN" altLang="en-US" b="1" dirty="0" smtClean="0"/>
              <a:t>式、检索式检索：逻辑组配，专业严密；</a:t>
            </a:r>
            <a:endParaRPr lang="en-US" altLang="zh-CN" b="1" dirty="0" smtClean="0"/>
          </a:p>
          <a:p>
            <a:pPr>
              <a:lnSpc>
                <a:spcPts val="2700"/>
              </a:lnSpc>
            </a:pPr>
            <a:endParaRPr lang="en-US" altLang="zh-CN" b="1" dirty="0" smtClean="0"/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/>
              <a:t>二次检索：初次检索结果基础上，进一步</a:t>
            </a:r>
            <a:endParaRPr lang="en-US" altLang="zh-CN" b="1" dirty="0" smtClean="0"/>
          </a:p>
          <a:p>
            <a:pPr>
              <a:lnSpc>
                <a:spcPts val="2700"/>
              </a:lnSpc>
            </a:pPr>
            <a:r>
              <a:rPr lang="zh-CN" altLang="en-US" b="1" dirty="0" smtClean="0"/>
              <a:t>                          进行增加条件和排除条件；</a:t>
            </a:r>
            <a:endParaRPr lang="en-US" altLang="zh-CN" b="1" dirty="0" smtClean="0"/>
          </a:p>
          <a:p>
            <a:pPr>
              <a:lnSpc>
                <a:spcPts val="2700"/>
              </a:lnSpc>
            </a:pPr>
            <a:endParaRPr lang="en-US" altLang="zh-CN" b="1" dirty="0" smtClean="0"/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/>
              <a:t>聚类筛选：年份、学科等</a:t>
            </a:r>
            <a:r>
              <a:rPr lang="en-US" altLang="zh-CN" b="1" dirty="0" smtClean="0"/>
              <a:t>7</a:t>
            </a:r>
            <a:r>
              <a:rPr lang="zh-CN" altLang="en-US" b="1" dirty="0" smtClean="0"/>
              <a:t>种聚类条件，</a:t>
            </a:r>
            <a:endParaRPr lang="en-US" altLang="zh-CN" b="1" dirty="0" smtClean="0"/>
          </a:p>
          <a:p>
            <a:pPr>
              <a:lnSpc>
                <a:spcPts val="2700"/>
              </a:lnSpc>
            </a:pPr>
            <a:r>
              <a:rPr lang="zh-CN" altLang="en-US" b="1" dirty="0" smtClean="0"/>
              <a:t>                           执行“</a:t>
            </a:r>
            <a:r>
              <a:rPr lang="en-US" altLang="zh-CN" b="1" dirty="0" smtClean="0"/>
              <a:t>AND</a:t>
            </a:r>
            <a:r>
              <a:rPr lang="zh-CN" altLang="en-US" b="1" dirty="0" smtClean="0"/>
              <a:t>”运算，层层筛选，</a:t>
            </a:r>
            <a:endParaRPr lang="en-US" altLang="zh-CN" b="1" dirty="0" smtClean="0"/>
          </a:p>
          <a:p>
            <a:pPr>
              <a:lnSpc>
                <a:spcPts val="2700"/>
              </a:lnSpc>
            </a:pPr>
            <a:r>
              <a:rPr lang="en-US" altLang="zh-CN" b="1" dirty="0"/>
              <a:t> </a:t>
            </a:r>
            <a:r>
              <a:rPr lang="en-US" altLang="zh-CN" b="1" dirty="0" smtClean="0"/>
              <a:t>                          </a:t>
            </a:r>
            <a:r>
              <a:rPr lang="zh-CN" altLang="en-US" b="1" dirty="0" smtClean="0"/>
              <a:t>结果更精确。</a:t>
            </a:r>
            <a:endParaRPr lang="en-US" altLang="zh-CN" b="1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/>
          <a:srcRect r="23676" b="14591"/>
          <a:stretch/>
        </p:blipFill>
        <p:spPr>
          <a:xfrm>
            <a:off x="6481657" y="3162534"/>
            <a:ext cx="5043332" cy="15618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6604" y="3162534"/>
            <a:ext cx="7035396" cy="32081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3075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643159" y="829415"/>
            <a:ext cx="199768" cy="190597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Noto Sans CJK Thin" panose="020B0200000000000000" pitchFamily="34" charset="-122"/>
              <a:ea typeface="Noto Sans CJK Thin" panose="020B02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0721009" y="6433931"/>
            <a:ext cx="981757" cy="180000"/>
            <a:chOff x="9796670" y="6324600"/>
            <a:chExt cx="981757" cy="180000"/>
          </a:xfrm>
        </p:grpSpPr>
        <p:sp>
          <p:nvSpPr>
            <p:cNvPr id="33" name="椭圆 32"/>
            <p:cNvSpPr/>
            <p:nvPr/>
          </p:nvSpPr>
          <p:spPr>
            <a:xfrm>
              <a:off x="9796670" y="6324600"/>
              <a:ext cx="180000" cy="1800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Noto Sans CJK Thin" panose="020B0200000000000000" pitchFamily="34" charset="-122"/>
                <a:ea typeface="Noto Sans CJK Thin" panose="020B0200000000000000" pitchFamily="34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10197548" y="6324600"/>
              <a:ext cx="180000" cy="180000"/>
            </a:xfrm>
            <a:prstGeom prst="ellipse">
              <a:avLst/>
            </a:prstGeom>
            <a:solidFill>
              <a:srgbClr val="D5A81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Noto Sans CJK Thin" panose="020B0200000000000000" pitchFamily="34" charset="-122"/>
                <a:ea typeface="Noto Sans CJK Thin" panose="020B0200000000000000" pitchFamily="34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10598427" y="6324600"/>
              <a:ext cx="180000" cy="180000"/>
            </a:xfrm>
            <a:prstGeom prst="ellipse">
              <a:avLst/>
            </a:prstGeom>
            <a:solidFill>
              <a:srgbClr val="15355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Noto Sans CJK Thin" panose="020B0200000000000000" pitchFamily="34" charset="-122"/>
                <a:ea typeface="Noto Sans CJK Thin" panose="020B0200000000000000" pitchFamily="34" charset="-122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/>
          <a:srcRect l="-1" r="18492"/>
          <a:stretch/>
        </p:blipFill>
        <p:spPr>
          <a:xfrm>
            <a:off x="639305" y="4880598"/>
            <a:ext cx="5985029" cy="17333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/>
          <a:srcRect r="25951"/>
          <a:stretch/>
        </p:blipFill>
        <p:spPr>
          <a:xfrm>
            <a:off x="639305" y="3250909"/>
            <a:ext cx="5211642" cy="15142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矩形 19"/>
          <p:cNvSpPr/>
          <p:nvPr/>
        </p:nvSpPr>
        <p:spPr>
          <a:xfrm>
            <a:off x="1024431" y="649102"/>
            <a:ext cx="26311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六大全文保障方式</a:t>
            </a:r>
            <a:endParaRPr lang="en-US" altLang="zh-CN" sz="2000" b="1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275000" y="4194906"/>
            <a:ext cx="3078359" cy="46463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57850" y="5998004"/>
            <a:ext cx="1034816" cy="387874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43159" y="1269208"/>
            <a:ext cx="1632181" cy="528000"/>
            <a:chOff x="-959036" y="2213142"/>
            <a:chExt cx="1632181" cy="528000"/>
          </a:xfrm>
        </p:grpSpPr>
        <p:sp>
          <p:nvSpPr>
            <p:cNvPr id="24" name="矩形 23"/>
            <p:cNvSpPr/>
            <p:nvPr/>
          </p:nvSpPr>
          <p:spPr>
            <a:xfrm>
              <a:off x="-959036" y="2213142"/>
              <a:ext cx="1632181" cy="52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7"/>
            <p:cNvSpPr txBox="1"/>
            <p:nvPr/>
          </p:nvSpPr>
          <p:spPr>
            <a:xfrm>
              <a:off x="-781461" y="2309034"/>
              <a:ext cx="1277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zh-CN" altLang="en-US" b="1" kern="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在线阅读</a:t>
              </a:r>
              <a:endParaRPr lang="zh-CN" altLang="en-US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380427" y="1268757"/>
            <a:ext cx="1632181" cy="528000"/>
            <a:chOff x="-925589" y="2212691"/>
            <a:chExt cx="1632181" cy="528000"/>
          </a:xfrm>
        </p:grpSpPr>
        <p:sp>
          <p:nvSpPr>
            <p:cNvPr id="27" name="矩形 26"/>
            <p:cNvSpPr/>
            <p:nvPr/>
          </p:nvSpPr>
          <p:spPr>
            <a:xfrm>
              <a:off x="-925589" y="2212691"/>
              <a:ext cx="1632181" cy="52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781461" y="2309034"/>
              <a:ext cx="1277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zh-CN" altLang="en-US" b="1" kern="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下载全文</a:t>
              </a:r>
              <a:endParaRPr lang="zh-CN" altLang="en-US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049158" y="1271630"/>
            <a:ext cx="1632181" cy="528000"/>
            <a:chOff x="-959036" y="2213142"/>
            <a:chExt cx="1632181" cy="528000"/>
          </a:xfrm>
        </p:grpSpPr>
        <p:sp>
          <p:nvSpPr>
            <p:cNvPr id="30" name="矩形 29"/>
            <p:cNvSpPr/>
            <p:nvPr/>
          </p:nvSpPr>
          <p:spPr>
            <a:xfrm>
              <a:off x="-959036" y="2213142"/>
              <a:ext cx="1632181" cy="52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TextBox 27"/>
            <p:cNvSpPr txBox="1"/>
            <p:nvPr/>
          </p:nvSpPr>
          <p:spPr>
            <a:xfrm>
              <a:off x="-781461" y="2309034"/>
              <a:ext cx="1277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zh-CN" altLang="en-US" b="1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文献传递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43159" y="1849922"/>
            <a:ext cx="2106611" cy="528000"/>
            <a:chOff x="-959036" y="2213142"/>
            <a:chExt cx="1632181" cy="528000"/>
          </a:xfrm>
        </p:grpSpPr>
        <p:sp>
          <p:nvSpPr>
            <p:cNvPr id="37" name="矩形 36"/>
            <p:cNvSpPr/>
            <p:nvPr/>
          </p:nvSpPr>
          <p:spPr>
            <a:xfrm>
              <a:off x="-959036" y="2213142"/>
              <a:ext cx="1632181" cy="52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TextBox 27"/>
            <p:cNvSpPr txBox="1"/>
            <p:nvPr/>
          </p:nvSpPr>
          <p:spPr>
            <a:xfrm>
              <a:off x="-870250" y="2295005"/>
              <a:ext cx="1454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en-US" altLang="zh-CN" b="1" kern="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OA</a:t>
              </a:r>
              <a:r>
                <a:rPr lang="zh-CN" altLang="en-US" b="1" kern="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期刊链接</a:t>
              </a:r>
              <a:endParaRPr lang="zh-CN" altLang="en-US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43159" y="1849922"/>
            <a:ext cx="4294439" cy="1117529"/>
            <a:chOff x="-2654143" y="2213142"/>
            <a:chExt cx="3327288" cy="1117529"/>
          </a:xfrm>
        </p:grpSpPr>
        <p:sp>
          <p:nvSpPr>
            <p:cNvPr id="40" name="矩形 39"/>
            <p:cNvSpPr/>
            <p:nvPr/>
          </p:nvSpPr>
          <p:spPr>
            <a:xfrm>
              <a:off x="-959036" y="2213142"/>
              <a:ext cx="1632181" cy="52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TextBox 27"/>
            <p:cNvSpPr txBox="1"/>
            <p:nvPr/>
          </p:nvSpPr>
          <p:spPr>
            <a:xfrm>
              <a:off x="-870250" y="2295005"/>
              <a:ext cx="1454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zh-CN" altLang="en-US" b="1" kern="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网络资源链接</a:t>
              </a:r>
              <a:endParaRPr lang="zh-CN" altLang="en-US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-2654143" y="2802671"/>
              <a:ext cx="1632181" cy="52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zh-CN" altLang="en-US" sz="24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TextBox 27"/>
            <p:cNvSpPr txBox="1"/>
            <p:nvPr/>
          </p:nvSpPr>
          <p:spPr>
            <a:xfrm>
              <a:off x="-2565357" y="2884534"/>
              <a:ext cx="1454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zh-CN" altLang="en-US" b="1" kern="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馆际互借</a:t>
              </a:r>
              <a:endParaRPr lang="zh-CN" altLang="en-US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pic>
        <p:nvPicPr>
          <p:cNvPr id="42" name="图片 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567266" y="608116"/>
            <a:ext cx="167266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文本框 48"/>
          <p:cNvSpPr txBox="1"/>
          <p:nvPr/>
        </p:nvSpPr>
        <p:spPr>
          <a:xfrm>
            <a:off x="9370015" y="60806"/>
            <a:ext cx="206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全文获取方式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6475" y="1136971"/>
            <a:ext cx="3946291" cy="496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7092C4C-1CE2-436F-A72D-56B39BCE81AA}"/>
              </a:ext>
            </a:extLst>
          </p:cNvPr>
          <p:cNvSpPr txBox="1"/>
          <p:nvPr/>
        </p:nvSpPr>
        <p:spPr>
          <a:xfrm>
            <a:off x="493814" y="844600"/>
            <a:ext cx="3624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学者服务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AD9065A-1BE7-4B2E-AB04-99865678FF2B}"/>
              </a:ext>
            </a:extLst>
          </p:cNvPr>
          <p:cNvSpPr/>
          <p:nvPr/>
        </p:nvSpPr>
        <p:spPr>
          <a:xfrm>
            <a:off x="493814" y="1524013"/>
            <a:ext cx="5483377" cy="331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帮助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学者发现价值，提供多元化服务。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用户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可以自主创建个人学术空间，管理个人学术成果，打造个人学术名片，拓展在线学术圈。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知识服务为核心，为研究性学习用户提供终身学习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研究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创作的辅助支撑服务，全面提升学者的学习、科研效率。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20C25EC-102A-479A-BDD0-63061B0C2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755" y="600209"/>
            <a:ext cx="4132384" cy="5548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684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4390CE53-0733-4CEB-89DA-FBA8D943997F}"/>
              </a:ext>
            </a:extLst>
          </p:cNvPr>
          <p:cNvSpPr txBox="1"/>
          <p:nvPr/>
        </p:nvSpPr>
        <p:spPr>
          <a:xfrm>
            <a:off x="794331" y="151217"/>
            <a:ext cx="251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作者单篇加急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34AC0A7-130E-4FC3-B3CC-9BCF3F323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31" y="940776"/>
            <a:ext cx="7024188" cy="4061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BD0DC32-64B7-41A6-BEE2-A9465C3082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121"/>
          <a:stretch/>
        </p:blipFill>
        <p:spPr>
          <a:xfrm>
            <a:off x="3689901" y="2611315"/>
            <a:ext cx="5987048" cy="3305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9D2F8CC-C53B-4F38-B1C4-DA49E148FB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719"/>
          <a:stretch/>
        </p:blipFill>
        <p:spPr>
          <a:xfrm>
            <a:off x="6096000" y="1591603"/>
            <a:ext cx="5439378" cy="3077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19A4BFA-70E3-4250-BF4E-8E765F8E1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4165" y="1419210"/>
            <a:ext cx="6143670" cy="4019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495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89400" y="284480"/>
            <a:ext cx="401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职称评审材料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38" y="1036748"/>
            <a:ext cx="2884195" cy="7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图表 5"/>
          <p:cNvGraphicFramePr/>
          <p:nvPr>
            <p:extLst/>
          </p:nvPr>
        </p:nvGraphicFramePr>
        <p:xfrm>
          <a:off x="-74411" y="1373863"/>
          <a:ext cx="2703655" cy="1800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椭圆 6"/>
          <p:cNvSpPr/>
          <p:nvPr/>
        </p:nvSpPr>
        <p:spPr>
          <a:xfrm>
            <a:off x="711734" y="1681832"/>
            <a:ext cx="1159108" cy="1159108"/>
          </a:xfrm>
          <a:prstGeom prst="ellipse">
            <a:avLst/>
          </a:prstGeom>
          <a:solidFill>
            <a:srgbClr val="1CA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93342" y="2006369"/>
            <a:ext cx="1114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图表 8"/>
          <p:cNvGraphicFramePr/>
          <p:nvPr>
            <p:extLst/>
          </p:nvPr>
        </p:nvGraphicFramePr>
        <p:xfrm>
          <a:off x="5704224" y="1373863"/>
          <a:ext cx="2829932" cy="1884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椭圆 9"/>
          <p:cNvSpPr/>
          <p:nvPr/>
        </p:nvSpPr>
        <p:spPr>
          <a:xfrm>
            <a:off x="6507504" y="1681745"/>
            <a:ext cx="1237411" cy="1237411"/>
          </a:xfrm>
          <a:prstGeom prst="ellipse">
            <a:avLst/>
          </a:prstGeom>
          <a:solidFill>
            <a:srgbClr val="ACC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685449" y="1994747"/>
            <a:ext cx="1114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方便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400277" y="1509997"/>
            <a:ext cx="4378895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保障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率：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封面、目录、封底平均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以上；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最早加工回溯到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392583" y="1489993"/>
            <a:ext cx="3303947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便捷性：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位于文章详情页，点击文章就可进入；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点击即下载。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091" y="3108907"/>
            <a:ext cx="7597286" cy="33898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图片 2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4873" y="3108907"/>
            <a:ext cx="7620083" cy="376141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688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椭圆 29"/>
          <p:cNvSpPr/>
          <p:nvPr/>
        </p:nvSpPr>
        <p:spPr>
          <a:xfrm>
            <a:off x="417444" y="4383156"/>
            <a:ext cx="216000" cy="216000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Noto Sans CJK Thin" panose="020B0200000000000000" pitchFamily="34" charset="-122"/>
              <a:ea typeface="Noto Sans CJK Thin" panose="020B0200000000000000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951384" y="6195390"/>
            <a:ext cx="384313" cy="374374"/>
          </a:xfrm>
          <a:prstGeom prst="ellipse">
            <a:avLst/>
          </a:prstGeom>
          <a:solidFill>
            <a:srgbClr val="D5A81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Noto Sans CJK Thin" panose="020B0200000000000000" pitchFamily="34" charset="-122"/>
              <a:ea typeface="Noto Sans CJK Thin" panose="020B0200000000000000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728871" y="4336772"/>
            <a:ext cx="1103243" cy="1073426"/>
          </a:xfrm>
          <a:prstGeom prst="ellipse">
            <a:avLst/>
          </a:prstGeom>
          <a:solidFill>
            <a:srgbClr val="99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Noto Sans CJK Thin" panose="020B0200000000000000" pitchFamily="34" charset="-122"/>
              <a:ea typeface="Noto Sans CJK Thin" panose="020B0200000000000000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527854" y="3790122"/>
            <a:ext cx="180000" cy="180000"/>
          </a:xfrm>
          <a:prstGeom prst="ellipse">
            <a:avLst/>
          </a:prstGeom>
          <a:solidFill>
            <a:srgbClr val="15355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Noto Sans CJK Thin" panose="020B0200000000000000" pitchFamily="34" charset="-122"/>
              <a:ea typeface="Noto Sans CJK Thin" panose="020B0200000000000000" pitchFamily="34" charset="-122"/>
            </a:endParaRPr>
          </a:p>
        </p:txBody>
      </p:sp>
      <p:sp>
        <p:nvSpPr>
          <p:cNvPr id="43" name="Textfeld 27"/>
          <p:cNvSpPr txBox="1"/>
          <p:nvPr/>
        </p:nvSpPr>
        <p:spPr>
          <a:xfrm>
            <a:off x="4396958" y="2836361"/>
            <a:ext cx="718599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>
              <a:lnSpc>
                <a:spcPct val="150000"/>
              </a:lnSpc>
            </a:pPr>
            <a:r>
              <a:rPr lang="en-US" altLang="zh-CN" sz="3600" dirty="0" smtClean="0">
                <a:solidFill>
                  <a:srgbClr val="990000"/>
                </a:solidFill>
                <a:latin typeface="Noto Sans CJK Thin" panose="020B0200000000000000" pitchFamily="34" charset="-122"/>
                <a:ea typeface="Noto Sans CJK Thin" panose="020B0200000000000000" pitchFamily="34" charset="-122"/>
              </a:rPr>
              <a:t>LBS</a:t>
            </a:r>
            <a:r>
              <a:rPr lang="zh-CN" altLang="en-US" dirty="0" smtClean="0">
                <a:solidFill>
                  <a:schemeClr val="bg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位置信息授权：根据手机</a:t>
            </a:r>
            <a:r>
              <a:rPr lang="en-US" altLang="zh-CN" dirty="0" smtClean="0">
                <a:solidFill>
                  <a:schemeClr val="bg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 smtClean="0">
                <a:solidFill>
                  <a:schemeClr val="bg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自动定位至该地机构，即可绑定；</a:t>
            </a:r>
            <a:endParaRPr lang="en-US" altLang="zh-CN" dirty="0" smtClean="0">
              <a:solidFill>
                <a:schemeClr val="bg1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228600">
              <a:lnSpc>
                <a:spcPct val="150000"/>
              </a:lnSpc>
            </a:pPr>
            <a:r>
              <a:rPr lang="en-US" altLang="zh-CN" sz="3600" dirty="0" smtClean="0">
                <a:solidFill>
                  <a:srgbClr val="990000"/>
                </a:solidFill>
                <a:latin typeface="Noto Sans CJK Thin" panose="020B0200000000000000" pitchFamily="34" charset="-122"/>
                <a:ea typeface="Noto Sans CJK Thin" panose="020B0200000000000000" pitchFamily="34" charset="-122"/>
              </a:rPr>
              <a:t>WI-FI</a:t>
            </a:r>
            <a:r>
              <a:rPr lang="zh-CN" altLang="en-US" dirty="0" smtClean="0">
                <a:solidFill>
                  <a:schemeClr val="bg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验证授权：手机连接学校“校园网”</a:t>
            </a:r>
            <a:r>
              <a:rPr lang="en-US" altLang="zh-CN" dirty="0" smtClean="0">
                <a:solidFill>
                  <a:schemeClr val="bg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WI-FI,</a:t>
            </a:r>
            <a:r>
              <a:rPr lang="zh-CN" altLang="en-US" dirty="0" smtClean="0">
                <a:solidFill>
                  <a:schemeClr val="bg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点击即可绑定；</a:t>
            </a:r>
            <a:endParaRPr lang="en-US" altLang="zh-CN" dirty="0" smtClean="0">
              <a:solidFill>
                <a:schemeClr val="bg1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228600">
              <a:lnSpc>
                <a:spcPct val="150000"/>
              </a:lnSpc>
            </a:pPr>
            <a:r>
              <a:rPr lang="zh-CN" altLang="en-US" sz="3600" dirty="0" smtClean="0">
                <a:solidFill>
                  <a:srgbClr val="990000"/>
                </a:solidFill>
                <a:latin typeface="Noto Sans CJK Thin" panose="020B0200000000000000" pitchFamily="34" charset="-122"/>
                <a:ea typeface="Noto Sans CJK Thin" panose="020B0200000000000000" pitchFamily="34" charset="-122"/>
              </a:rPr>
              <a:t>二维码</a:t>
            </a:r>
            <a:r>
              <a:rPr lang="zh-CN" altLang="en-US" dirty="0" smtClean="0">
                <a:solidFill>
                  <a:schemeClr val="bg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扫码绑定：点击该菜单，扫描维普平台首页授权二维码，即可绑定。</a:t>
            </a:r>
            <a:endParaRPr lang="zh-CN" altLang="en-US" dirty="0">
              <a:solidFill>
                <a:schemeClr val="bg1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0"/>
          <a:stretch/>
        </p:blipFill>
        <p:spPr bwMode="auto">
          <a:xfrm>
            <a:off x="410002" y="1355032"/>
            <a:ext cx="3295264" cy="5474727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矩形 4"/>
          <p:cNvSpPr/>
          <p:nvPr/>
        </p:nvSpPr>
        <p:spPr>
          <a:xfrm>
            <a:off x="4151155" y="1275401"/>
            <a:ext cx="1415772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操作环境</a:t>
            </a:r>
            <a:endParaRPr lang="zh-CN" altLang="en-US" sz="24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96958" y="1905218"/>
            <a:ext cx="7802136" cy="879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white">
                    <a:lumMod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登陆成为中文期刊助手</a:t>
            </a:r>
            <a:r>
              <a:rPr lang="en-US" altLang="zh-CN" dirty="0" smtClean="0">
                <a:solidFill>
                  <a:prstClr val="white">
                    <a:lumMod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 smtClean="0">
                <a:solidFill>
                  <a:prstClr val="white">
                    <a:lumMod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用户，进入个人中心，点击页面“获取权限”；</a:t>
            </a:r>
            <a:endParaRPr lang="en-US" altLang="zh-CN" dirty="0" smtClean="0">
              <a:solidFill>
                <a:prstClr val="white">
                  <a:lumMod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prstClr val="white">
                    <a:lumMod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可根据现实条件，选择以下任意一种方式绑定权限，实现移动端免费获取；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576193" y="5888661"/>
            <a:ext cx="8095488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小提示：使用</a:t>
            </a:r>
            <a:r>
              <a:rPr lang="zh-CN" altLang="en-US" sz="16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已经获得权限认证的中文期刊手机助手</a:t>
            </a:r>
            <a:r>
              <a:rPr lang="en-US" altLang="zh-CN" sz="16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en-US" sz="16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，还可以反向授权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任</a:t>
            </a:r>
            <a:endParaRPr lang="en-US" altLang="zh-CN" sz="1600" dirty="0" smtClean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en-US" altLang="zh-CN" sz="16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PC</a:t>
            </a:r>
            <a:r>
              <a:rPr lang="zh-CN" altLang="en-US" sz="16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设备，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使其</a:t>
            </a:r>
            <a:r>
              <a:rPr lang="zh-CN" altLang="en-US" sz="16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具备</a:t>
            </a:r>
            <a:r>
              <a:rPr lang="en-US" altLang="zh-CN" sz="16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中文期刊服务平台</a:t>
            </a:r>
            <a:r>
              <a:rPr lang="en-US" altLang="zh-CN" sz="16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的使用权限。</a:t>
            </a:r>
            <a:endParaRPr lang="en-US" altLang="zh-CN" sz="16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89400" y="284480"/>
            <a:ext cx="401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移动应用与授权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38" y="1036748"/>
            <a:ext cx="2884195" cy="7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30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89400" y="284480"/>
            <a:ext cx="401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移动应用与授权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38" y="1036748"/>
            <a:ext cx="2884195" cy="7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13"/>
          <a:stretch/>
        </p:blipFill>
        <p:spPr bwMode="auto">
          <a:xfrm>
            <a:off x="6553793" y="1325516"/>
            <a:ext cx="5638207" cy="387320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66" y="1297804"/>
            <a:ext cx="6144782" cy="4381698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232228" y="4389120"/>
            <a:ext cx="14278428" cy="2187204"/>
            <a:chOff x="-108391" y="3291810"/>
            <a:chExt cx="10513657" cy="1584132"/>
          </a:xfrm>
        </p:grpSpPr>
        <p:sp>
          <p:nvSpPr>
            <p:cNvPr id="15" name="矩形 160"/>
            <p:cNvSpPr>
              <a:spLocks noChangeArrowheads="1"/>
            </p:cNvSpPr>
            <p:nvPr/>
          </p:nvSpPr>
          <p:spPr bwMode="auto">
            <a:xfrm flipH="1">
              <a:off x="-108391" y="3291810"/>
              <a:ext cx="10513657" cy="1584132"/>
            </a:xfrm>
            <a:custGeom>
              <a:avLst/>
              <a:gdLst>
                <a:gd name="T0" fmla="*/ 0 w 7260238"/>
                <a:gd name="T1" fmla="*/ 0 h 3090960"/>
                <a:gd name="T2" fmla="*/ 7260238 w 7260238"/>
                <a:gd name="T3" fmla="*/ 0 h 3090960"/>
                <a:gd name="T4" fmla="*/ 7260238 w 7260238"/>
                <a:gd name="T5" fmla="*/ 3090960 h 3090960"/>
                <a:gd name="T6" fmla="*/ 666205 w 7260238"/>
                <a:gd name="T7" fmla="*/ 3090960 h 3090960"/>
                <a:gd name="T8" fmla="*/ 0 w 7260238"/>
                <a:gd name="T9" fmla="*/ 0 h 3090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0238"/>
                <a:gd name="T16" fmla="*/ 0 h 3090960"/>
                <a:gd name="T17" fmla="*/ 7260238 w 7260238"/>
                <a:gd name="T18" fmla="*/ 3090960 h 3090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0238" h="3090960">
                  <a:moveTo>
                    <a:pt x="0" y="0"/>
                  </a:moveTo>
                  <a:lnTo>
                    <a:pt x="7260238" y="0"/>
                  </a:lnTo>
                  <a:lnTo>
                    <a:pt x="7260238" y="3090960"/>
                  </a:lnTo>
                  <a:lnTo>
                    <a:pt x="666205" y="3090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>
                <a:alpha val="23000"/>
              </a:srgbClr>
            </a:solidFill>
            <a:ln w="12700" cmpd="sng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zh-CN" sz="2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矩形 13"/>
            <p:cNvSpPr>
              <a:spLocks noChangeArrowheads="1"/>
            </p:cNvSpPr>
            <p:nvPr/>
          </p:nvSpPr>
          <p:spPr bwMode="auto">
            <a:xfrm flipH="1">
              <a:off x="683676" y="4082831"/>
              <a:ext cx="7848654" cy="420844"/>
            </a:xfrm>
            <a:prstGeom prst="rect">
              <a:avLst/>
            </a:prstGeom>
            <a:solidFill>
              <a:srgbClr val="2998C7"/>
            </a:solidFill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最早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提供馆外访问授权解决方案，目前已从移动端扩展到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PC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端反向授权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427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6"/>
            <a:ext cx="12196765" cy="6855323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047383" y="1843709"/>
            <a:ext cx="4144617" cy="3170582"/>
          </a:xfrm>
          <a:prstGeom prst="rect">
            <a:avLst/>
          </a:prstGeom>
          <a:solidFill>
            <a:srgbClr val="4EA89E">
              <a:alpha val="6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9739446" y="2854486"/>
            <a:ext cx="760491" cy="549243"/>
            <a:chOff x="4893025" y="3231197"/>
            <a:chExt cx="568721" cy="410743"/>
          </a:xfrm>
          <a:solidFill>
            <a:schemeClr val="bg1"/>
          </a:solidFill>
        </p:grpSpPr>
        <p:sp>
          <p:nvSpPr>
            <p:cNvPr id="14" name="Freeform 226"/>
            <p:cNvSpPr>
              <a:spLocks noEditPoints="1"/>
            </p:cNvSpPr>
            <p:nvPr/>
          </p:nvSpPr>
          <p:spPr bwMode="auto">
            <a:xfrm>
              <a:off x="4893025" y="3231197"/>
              <a:ext cx="462293" cy="410743"/>
            </a:xfrm>
            <a:custGeom>
              <a:avLst/>
              <a:gdLst>
                <a:gd name="T0" fmla="*/ 215 w 222"/>
                <a:gd name="T1" fmla="*/ 0 h 197"/>
                <a:gd name="T2" fmla="*/ 7 w 222"/>
                <a:gd name="T3" fmla="*/ 0 h 197"/>
                <a:gd name="T4" fmla="*/ 0 w 222"/>
                <a:gd name="T5" fmla="*/ 7 h 197"/>
                <a:gd name="T6" fmla="*/ 0 w 222"/>
                <a:gd name="T7" fmla="*/ 190 h 197"/>
                <a:gd name="T8" fmla="*/ 7 w 222"/>
                <a:gd name="T9" fmla="*/ 197 h 197"/>
                <a:gd name="T10" fmla="*/ 215 w 222"/>
                <a:gd name="T11" fmla="*/ 197 h 197"/>
                <a:gd name="T12" fmla="*/ 222 w 222"/>
                <a:gd name="T13" fmla="*/ 190 h 197"/>
                <a:gd name="T14" fmla="*/ 222 w 222"/>
                <a:gd name="T15" fmla="*/ 7 h 197"/>
                <a:gd name="T16" fmla="*/ 215 w 222"/>
                <a:gd name="T17" fmla="*/ 0 h 197"/>
                <a:gd name="T18" fmla="*/ 171 w 222"/>
                <a:gd name="T19" fmla="*/ 15 h 197"/>
                <a:gd name="T20" fmla="*/ 180 w 222"/>
                <a:gd name="T21" fmla="*/ 24 h 197"/>
                <a:gd name="T22" fmla="*/ 171 w 222"/>
                <a:gd name="T23" fmla="*/ 34 h 197"/>
                <a:gd name="T24" fmla="*/ 162 w 222"/>
                <a:gd name="T25" fmla="*/ 24 h 197"/>
                <a:gd name="T26" fmla="*/ 171 w 222"/>
                <a:gd name="T27" fmla="*/ 15 h 197"/>
                <a:gd name="T28" fmla="*/ 143 w 222"/>
                <a:gd name="T29" fmla="*/ 15 h 197"/>
                <a:gd name="T30" fmla="*/ 153 w 222"/>
                <a:gd name="T31" fmla="*/ 24 h 197"/>
                <a:gd name="T32" fmla="*/ 143 w 222"/>
                <a:gd name="T33" fmla="*/ 34 h 197"/>
                <a:gd name="T34" fmla="*/ 134 w 222"/>
                <a:gd name="T35" fmla="*/ 24 h 197"/>
                <a:gd name="T36" fmla="*/ 143 w 222"/>
                <a:gd name="T37" fmla="*/ 15 h 197"/>
                <a:gd name="T38" fmla="*/ 208 w 222"/>
                <a:gd name="T39" fmla="*/ 183 h 197"/>
                <a:gd name="T40" fmla="*/ 14 w 222"/>
                <a:gd name="T41" fmla="*/ 183 h 197"/>
                <a:gd name="T42" fmla="*/ 14 w 222"/>
                <a:gd name="T43" fmla="*/ 49 h 197"/>
                <a:gd name="T44" fmla="*/ 208 w 222"/>
                <a:gd name="T45" fmla="*/ 49 h 197"/>
                <a:gd name="T46" fmla="*/ 208 w 222"/>
                <a:gd name="T47" fmla="*/ 183 h 197"/>
                <a:gd name="T48" fmla="*/ 199 w 222"/>
                <a:gd name="T49" fmla="*/ 34 h 197"/>
                <a:gd name="T50" fmla="*/ 189 w 222"/>
                <a:gd name="T51" fmla="*/ 24 h 197"/>
                <a:gd name="T52" fmla="*/ 199 w 222"/>
                <a:gd name="T53" fmla="*/ 15 h 197"/>
                <a:gd name="T54" fmla="*/ 208 w 222"/>
                <a:gd name="T55" fmla="*/ 24 h 197"/>
                <a:gd name="T56" fmla="*/ 199 w 222"/>
                <a:gd name="T57" fmla="*/ 3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2" h="197">
                  <a:moveTo>
                    <a:pt x="21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3"/>
                    <a:pt x="4" y="197"/>
                    <a:pt x="7" y="197"/>
                  </a:cubicBezTo>
                  <a:cubicBezTo>
                    <a:pt x="215" y="197"/>
                    <a:pt x="215" y="197"/>
                    <a:pt x="215" y="197"/>
                  </a:cubicBezTo>
                  <a:cubicBezTo>
                    <a:pt x="219" y="197"/>
                    <a:pt x="222" y="193"/>
                    <a:pt x="222" y="190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3"/>
                    <a:pt x="219" y="0"/>
                    <a:pt x="215" y="0"/>
                  </a:cubicBezTo>
                  <a:close/>
                  <a:moveTo>
                    <a:pt x="171" y="15"/>
                  </a:moveTo>
                  <a:cubicBezTo>
                    <a:pt x="176" y="15"/>
                    <a:pt x="180" y="19"/>
                    <a:pt x="180" y="24"/>
                  </a:cubicBezTo>
                  <a:cubicBezTo>
                    <a:pt x="180" y="29"/>
                    <a:pt x="176" y="34"/>
                    <a:pt x="171" y="34"/>
                  </a:cubicBezTo>
                  <a:cubicBezTo>
                    <a:pt x="166" y="34"/>
                    <a:pt x="162" y="29"/>
                    <a:pt x="162" y="24"/>
                  </a:cubicBezTo>
                  <a:cubicBezTo>
                    <a:pt x="162" y="19"/>
                    <a:pt x="166" y="15"/>
                    <a:pt x="171" y="15"/>
                  </a:cubicBezTo>
                  <a:close/>
                  <a:moveTo>
                    <a:pt x="143" y="15"/>
                  </a:moveTo>
                  <a:cubicBezTo>
                    <a:pt x="149" y="15"/>
                    <a:pt x="153" y="19"/>
                    <a:pt x="153" y="24"/>
                  </a:cubicBezTo>
                  <a:cubicBezTo>
                    <a:pt x="153" y="29"/>
                    <a:pt x="149" y="34"/>
                    <a:pt x="143" y="34"/>
                  </a:cubicBezTo>
                  <a:cubicBezTo>
                    <a:pt x="138" y="34"/>
                    <a:pt x="134" y="29"/>
                    <a:pt x="134" y="24"/>
                  </a:cubicBezTo>
                  <a:cubicBezTo>
                    <a:pt x="134" y="19"/>
                    <a:pt x="138" y="15"/>
                    <a:pt x="143" y="15"/>
                  </a:cubicBezTo>
                  <a:close/>
                  <a:moveTo>
                    <a:pt x="208" y="183"/>
                  </a:moveTo>
                  <a:cubicBezTo>
                    <a:pt x="14" y="183"/>
                    <a:pt x="14" y="183"/>
                    <a:pt x="14" y="183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208" y="49"/>
                    <a:pt x="208" y="49"/>
                    <a:pt x="208" y="49"/>
                  </a:cubicBezTo>
                  <a:lnTo>
                    <a:pt x="208" y="183"/>
                  </a:lnTo>
                  <a:close/>
                  <a:moveTo>
                    <a:pt x="199" y="34"/>
                  </a:moveTo>
                  <a:cubicBezTo>
                    <a:pt x="193" y="34"/>
                    <a:pt x="189" y="29"/>
                    <a:pt x="189" y="24"/>
                  </a:cubicBezTo>
                  <a:cubicBezTo>
                    <a:pt x="189" y="19"/>
                    <a:pt x="193" y="15"/>
                    <a:pt x="199" y="15"/>
                  </a:cubicBezTo>
                  <a:cubicBezTo>
                    <a:pt x="204" y="15"/>
                    <a:pt x="208" y="19"/>
                    <a:pt x="208" y="24"/>
                  </a:cubicBezTo>
                  <a:cubicBezTo>
                    <a:pt x="208" y="29"/>
                    <a:pt x="204" y="34"/>
                    <a:pt x="19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27"/>
            <p:cNvSpPr>
              <a:spLocks/>
            </p:cNvSpPr>
            <p:nvPr/>
          </p:nvSpPr>
          <p:spPr bwMode="auto">
            <a:xfrm>
              <a:off x="5207318" y="3507243"/>
              <a:ext cx="43236" cy="44899"/>
            </a:xfrm>
            <a:custGeom>
              <a:avLst/>
              <a:gdLst>
                <a:gd name="T0" fmla="*/ 7 w 26"/>
                <a:gd name="T1" fmla="*/ 0 h 27"/>
                <a:gd name="T2" fmla="*/ 7 w 26"/>
                <a:gd name="T3" fmla="*/ 2 h 27"/>
                <a:gd name="T4" fmla="*/ 0 w 26"/>
                <a:gd name="T5" fmla="*/ 27 h 27"/>
                <a:gd name="T6" fmla="*/ 24 w 26"/>
                <a:gd name="T7" fmla="*/ 19 h 27"/>
                <a:gd name="T8" fmla="*/ 26 w 26"/>
                <a:gd name="T9" fmla="*/ 19 h 27"/>
                <a:gd name="T10" fmla="*/ 7 w 26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7">
                  <a:moveTo>
                    <a:pt x="7" y="0"/>
                  </a:moveTo>
                  <a:lnTo>
                    <a:pt x="7" y="2"/>
                  </a:lnTo>
                  <a:lnTo>
                    <a:pt x="0" y="27"/>
                  </a:lnTo>
                  <a:lnTo>
                    <a:pt x="24" y="19"/>
                  </a:lnTo>
                  <a:lnTo>
                    <a:pt x="26" y="19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28"/>
            <p:cNvSpPr>
              <a:spLocks/>
            </p:cNvSpPr>
            <p:nvPr/>
          </p:nvSpPr>
          <p:spPr bwMode="auto">
            <a:xfrm>
              <a:off x="5380262" y="3294388"/>
              <a:ext cx="81484" cy="84810"/>
            </a:xfrm>
            <a:custGeom>
              <a:avLst/>
              <a:gdLst>
                <a:gd name="T0" fmla="*/ 29 w 39"/>
                <a:gd name="T1" fmla="*/ 40 h 40"/>
                <a:gd name="T2" fmla="*/ 37 w 39"/>
                <a:gd name="T3" fmla="*/ 32 h 40"/>
                <a:gd name="T4" fmla="*/ 37 w 39"/>
                <a:gd name="T5" fmla="*/ 23 h 40"/>
                <a:gd name="T6" fmla="*/ 17 w 39"/>
                <a:gd name="T7" fmla="*/ 3 h 40"/>
                <a:gd name="T8" fmla="*/ 7 w 39"/>
                <a:gd name="T9" fmla="*/ 3 h 40"/>
                <a:gd name="T10" fmla="*/ 0 w 39"/>
                <a:gd name="T11" fmla="*/ 11 h 40"/>
                <a:gd name="T12" fmla="*/ 29 w 39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0">
                  <a:moveTo>
                    <a:pt x="29" y="40"/>
                  </a:moveTo>
                  <a:cubicBezTo>
                    <a:pt x="37" y="32"/>
                    <a:pt x="37" y="32"/>
                    <a:pt x="37" y="32"/>
                  </a:cubicBezTo>
                  <a:cubicBezTo>
                    <a:pt x="39" y="30"/>
                    <a:pt x="39" y="25"/>
                    <a:pt x="37" y="2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4" y="0"/>
                    <a:pt x="10" y="0"/>
                    <a:pt x="7" y="3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29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29"/>
            <p:cNvSpPr>
              <a:spLocks/>
            </p:cNvSpPr>
            <p:nvPr/>
          </p:nvSpPr>
          <p:spPr bwMode="auto">
            <a:xfrm>
              <a:off x="5240576" y="3324321"/>
              <a:ext cx="194563" cy="194563"/>
            </a:xfrm>
            <a:custGeom>
              <a:avLst/>
              <a:gdLst>
                <a:gd name="T0" fmla="*/ 64 w 93"/>
                <a:gd name="T1" fmla="*/ 0 h 93"/>
                <a:gd name="T2" fmla="*/ 63 w 93"/>
                <a:gd name="T3" fmla="*/ 0 h 93"/>
                <a:gd name="T4" fmla="*/ 3 w 93"/>
                <a:gd name="T5" fmla="*/ 61 h 93"/>
                <a:gd name="T6" fmla="*/ 3 w 93"/>
                <a:gd name="T7" fmla="*/ 71 h 93"/>
                <a:gd name="T8" fmla="*/ 3 w 93"/>
                <a:gd name="T9" fmla="*/ 71 h 93"/>
                <a:gd name="T10" fmla="*/ 10 w 93"/>
                <a:gd name="T11" fmla="*/ 73 h 93"/>
                <a:gd name="T12" fmla="*/ 12 w 93"/>
                <a:gd name="T13" fmla="*/ 80 h 93"/>
                <a:gd name="T14" fmla="*/ 13 w 93"/>
                <a:gd name="T15" fmla="*/ 81 h 93"/>
                <a:gd name="T16" fmla="*/ 20 w 93"/>
                <a:gd name="T17" fmla="*/ 82 h 93"/>
                <a:gd name="T18" fmla="*/ 21 w 93"/>
                <a:gd name="T19" fmla="*/ 89 h 93"/>
                <a:gd name="T20" fmla="*/ 22 w 93"/>
                <a:gd name="T21" fmla="*/ 90 h 93"/>
                <a:gd name="T22" fmla="*/ 32 w 93"/>
                <a:gd name="T23" fmla="*/ 90 h 93"/>
                <a:gd name="T24" fmla="*/ 92 w 93"/>
                <a:gd name="T25" fmla="*/ 30 h 93"/>
                <a:gd name="T26" fmla="*/ 93 w 93"/>
                <a:gd name="T27" fmla="*/ 29 h 93"/>
                <a:gd name="T28" fmla="*/ 64 w 93"/>
                <a:gd name="T2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93">
                  <a:moveTo>
                    <a:pt x="64" y="0"/>
                  </a:moveTo>
                  <a:cubicBezTo>
                    <a:pt x="64" y="0"/>
                    <a:pt x="63" y="0"/>
                    <a:pt x="63" y="0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0" y="63"/>
                    <a:pt x="0" y="68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8" y="74"/>
                    <a:pt x="10" y="73"/>
                  </a:cubicBezTo>
                  <a:cubicBezTo>
                    <a:pt x="10" y="75"/>
                    <a:pt x="10" y="78"/>
                    <a:pt x="12" y="80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5" y="83"/>
                    <a:pt x="17" y="83"/>
                    <a:pt x="20" y="82"/>
                  </a:cubicBezTo>
                  <a:cubicBezTo>
                    <a:pt x="19" y="85"/>
                    <a:pt x="19" y="87"/>
                    <a:pt x="21" y="89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5" y="93"/>
                    <a:pt x="29" y="93"/>
                    <a:pt x="32" y="90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3" y="29"/>
                    <a:pt x="93" y="29"/>
                    <a:pt x="93" y="29"/>
                  </a:cubicBez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30"/>
            <p:cNvSpPr>
              <a:spLocks noChangeArrowheads="1"/>
            </p:cNvSpPr>
            <p:nvPr/>
          </p:nvSpPr>
          <p:spPr bwMode="auto">
            <a:xfrm>
              <a:off x="4954553" y="3389175"/>
              <a:ext cx="151327" cy="1496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31"/>
            <p:cNvSpPr>
              <a:spLocks noChangeArrowheads="1"/>
            </p:cNvSpPr>
            <p:nvPr/>
          </p:nvSpPr>
          <p:spPr bwMode="auto">
            <a:xfrm>
              <a:off x="4954553" y="3437400"/>
              <a:ext cx="237799" cy="1496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32"/>
            <p:cNvSpPr>
              <a:spLocks noChangeArrowheads="1"/>
            </p:cNvSpPr>
            <p:nvPr/>
          </p:nvSpPr>
          <p:spPr bwMode="auto">
            <a:xfrm>
              <a:off x="4954553" y="3487288"/>
              <a:ext cx="237799" cy="1496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33"/>
            <p:cNvSpPr>
              <a:spLocks noChangeArrowheads="1"/>
            </p:cNvSpPr>
            <p:nvPr/>
          </p:nvSpPr>
          <p:spPr bwMode="auto">
            <a:xfrm>
              <a:off x="4954553" y="3535512"/>
              <a:ext cx="237799" cy="1330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8404929" y="3745991"/>
            <a:ext cx="328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延伸服务与协作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59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669735" y="2244589"/>
            <a:ext cx="2884004" cy="2884004"/>
          </a:xfrm>
          <a:prstGeom prst="ellipse">
            <a:avLst/>
          </a:prstGeom>
          <a:noFill/>
          <a:ln w="13335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5435048" y="3011559"/>
            <a:ext cx="1383195" cy="1383195"/>
          </a:xfrm>
          <a:prstGeom prst="ellipse">
            <a:avLst/>
          </a:prstGeom>
          <a:solidFill>
            <a:srgbClr val="546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4157040" y="3198193"/>
            <a:ext cx="991153" cy="991153"/>
          </a:xfrm>
          <a:prstGeom prst="ellipse">
            <a:avLst/>
          </a:prstGeom>
          <a:solidFill>
            <a:srgbClr val="CB4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5597662" y="1737693"/>
            <a:ext cx="991153" cy="991153"/>
          </a:xfrm>
          <a:prstGeom prst="ellipse">
            <a:avLst/>
          </a:prstGeom>
          <a:solidFill>
            <a:srgbClr val="1CA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7097918" y="3198193"/>
            <a:ext cx="991153" cy="991153"/>
          </a:xfrm>
          <a:prstGeom prst="ellipse">
            <a:avLst/>
          </a:prstGeom>
          <a:solidFill>
            <a:srgbClr val="AAC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5627479" y="4688510"/>
            <a:ext cx="991153" cy="991153"/>
          </a:xfrm>
          <a:prstGeom prst="ellipse">
            <a:avLst/>
          </a:prstGeom>
          <a:solidFill>
            <a:srgbClr val="F8A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914400" y="3001614"/>
            <a:ext cx="2474843" cy="655983"/>
          </a:xfrm>
          <a:prstGeom prst="roundRect">
            <a:avLst/>
          </a:prstGeom>
          <a:solidFill>
            <a:srgbClr val="1CA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914400" y="3786805"/>
            <a:ext cx="2474843" cy="655983"/>
          </a:xfrm>
          <a:prstGeom prst="roundRect">
            <a:avLst/>
          </a:prstGeom>
          <a:solidFill>
            <a:srgbClr val="F8A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8587409" y="3001614"/>
            <a:ext cx="2474843" cy="655983"/>
          </a:xfrm>
          <a:prstGeom prst="roundRect">
            <a:avLst/>
          </a:prstGeom>
          <a:solidFill>
            <a:srgbClr val="AAC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8587409" y="3786805"/>
            <a:ext cx="2474843" cy="655983"/>
          </a:xfrm>
          <a:prstGeom prst="roundRect">
            <a:avLst/>
          </a:prstGeom>
          <a:solidFill>
            <a:srgbClr val="CB4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490870" y="3061250"/>
            <a:ext cx="0" cy="5466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490870" y="3836502"/>
            <a:ext cx="0" cy="5466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9173818" y="3061250"/>
            <a:ext cx="0" cy="5466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9173818" y="3846441"/>
            <a:ext cx="0" cy="5466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4509173" y="3448142"/>
            <a:ext cx="227251" cy="536121"/>
            <a:chOff x="4251736" y="3708960"/>
            <a:chExt cx="227251" cy="536121"/>
          </a:xfrm>
        </p:grpSpPr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4251736" y="3708960"/>
              <a:ext cx="227251" cy="536121"/>
            </a:xfrm>
            <a:custGeom>
              <a:avLst/>
              <a:gdLst>
                <a:gd name="T0" fmla="*/ 208 w 253"/>
                <a:gd name="T1" fmla="*/ 0 h 597"/>
                <a:gd name="T2" fmla="*/ 218 w 253"/>
                <a:gd name="T3" fmla="*/ 5 h 597"/>
                <a:gd name="T4" fmla="*/ 220 w 253"/>
                <a:gd name="T5" fmla="*/ 15 h 597"/>
                <a:gd name="T6" fmla="*/ 188 w 253"/>
                <a:gd name="T7" fmla="*/ 128 h 597"/>
                <a:gd name="T8" fmla="*/ 186 w 253"/>
                <a:gd name="T9" fmla="*/ 161 h 597"/>
                <a:gd name="T10" fmla="*/ 252 w 253"/>
                <a:gd name="T11" fmla="*/ 499 h 597"/>
                <a:gd name="T12" fmla="*/ 248 w 253"/>
                <a:gd name="T13" fmla="*/ 517 h 597"/>
                <a:gd name="T14" fmla="*/ 154 w 253"/>
                <a:gd name="T15" fmla="*/ 585 h 597"/>
                <a:gd name="T16" fmla="*/ 97 w 253"/>
                <a:gd name="T17" fmla="*/ 584 h 597"/>
                <a:gd name="T18" fmla="*/ 5 w 253"/>
                <a:gd name="T19" fmla="*/ 517 h 597"/>
                <a:gd name="T20" fmla="*/ 1 w 253"/>
                <a:gd name="T21" fmla="*/ 499 h 597"/>
                <a:gd name="T22" fmla="*/ 67 w 253"/>
                <a:gd name="T23" fmla="*/ 161 h 597"/>
                <a:gd name="T24" fmla="*/ 65 w 253"/>
                <a:gd name="T25" fmla="*/ 128 h 597"/>
                <a:gd name="T26" fmla="*/ 34 w 253"/>
                <a:gd name="T27" fmla="*/ 15 h 597"/>
                <a:gd name="T28" fmla="*/ 35 w 253"/>
                <a:gd name="T29" fmla="*/ 5 h 597"/>
                <a:gd name="T30" fmla="*/ 45 w 253"/>
                <a:gd name="T31" fmla="*/ 0 h 597"/>
                <a:gd name="T32" fmla="*/ 208 w 253"/>
                <a:gd name="T33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3" h="597">
                  <a:moveTo>
                    <a:pt x="208" y="0"/>
                  </a:moveTo>
                  <a:cubicBezTo>
                    <a:pt x="212" y="0"/>
                    <a:pt x="216" y="2"/>
                    <a:pt x="218" y="5"/>
                  </a:cubicBezTo>
                  <a:cubicBezTo>
                    <a:pt x="220" y="8"/>
                    <a:pt x="221" y="11"/>
                    <a:pt x="220" y="15"/>
                  </a:cubicBezTo>
                  <a:cubicBezTo>
                    <a:pt x="209" y="53"/>
                    <a:pt x="199" y="91"/>
                    <a:pt x="188" y="128"/>
                  </a:cubicBezTo>
                  <a:cubicBezTo>
                    <a:pt x="184" y="143"/>
                    <a:pt x="183" y="147"/>
                    <a:pt x="186" y="161"/>
                  </a:cubicBezTo>
                  <a:cubicBezTo>
                    <a:pt x="208" y="274"/>
                    <a:pt x="230" y="386"/>
                    <a:pt x="252" y="499"/>
                  </a:cubicBezTo>
                  <a:cubicBezTo>
                    <a:pt x="253" y="505"/>
                    <a:pt x="252" y="512"/>
                    <a:pt x="248" y="517"/>
                  </a:cubicBezTo>
                  <a:cubicBezTo>
                    <a:pt x="244" y="522"/>
                    <a:pt x="184" y="564"/>
                    <a:pt x="154" y="585"/>
                  </a:cubicBezTo>
                  <a:cubicBezTo>
                    <a:pt x="137" y="597"/>
                    <a:pt x="113" y="595"/>
                    <a:pt x="97" y="584"/>
                  </a:cubicBezTo>
                  <a:cubicBezTo>
                    <a:pt x="66" y="562"/>
                    <a:pt x="9" y="522"/>
                    <a:pt x="5" y="517"/>
                  </a:cubicBezTo>
                  <a:cubicBezTo>
                    <a:pt x="2" y="512"/>
                    <a:pt x="0" y="505"/>
                    <a:pt x="1" y="499"/>
                  </a:cubicBezTo>
                  <a:cubicBezTo>
                    <a:pt x="23" y="386"/>
                    <a:pt x="45" y="274"/>
                    <a:pt x="67" y="161"/>
                  </a:cubicBezTo>
                  <a:cubicBezTo>
                    <a:pt x="70" y="147"/>
                    <a:pt x="69" y="143"/>
                    <a:pt x="65" y="128"/>
                  </a:cubicBezTo>
                  <a:cubicBezTo>
                    <a:pt x="55" y="91"/>
                    <a:pt x="44" y="53"/>
                    <a:pt x="34" y="15"/>
                  </a:cubicBezTo>
                  <a:cubicBezTo>
                    <a:pt x="32" y="11"/>
                    <a:pt x="33" y="8"/>
                    <a:pt x="35" y="5"/>
                  </a:cubicBezTo>
                  <a:cubicBezTo>
                    <a:pt x="38" y="2"/>
                    <a:pt x="41" y="0"/>
                    <a:pt x="45" y="0"/>
                  </a:cubicBezTo>
                  <a:lnTo>
                    <a:pt x="20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4251736" y="3708960"/>
              <a:ext cx="227251" cy="536121"/>
            </a:xfrm>
            <a:custGeom>
              <a:avLst/>
              <a:gdLst>
                <a:gd name="T0" fmla="*/ 208 w 253"/>
                <a:gd name="T1" fmla="*/ 0 h 597"/>
                <a:gd name="T2" fmla="*/ 218 w 253"/>
                <a:gd name="T3" fmla="*/ 5 h 597"/>
                <a:gd name="T4" fmla="*/ 220 w 253"/>
                <a:gd name="T5" fmla="*/ 15 h 597"/>
                <a:gd name="T6" fmla="*/ 188 w 253"/>
                <a:gd name="T7" fmla="*/ 128 h 597"/>
                <a:gd name="T8" fmla="*/ 186 w 253"/>
                <a:gd name="T9" fmla="*/ 161 h 597"/>
                <a:gd name="T10" fmla="*/ 252 w 253"/>
                <a:gd name="T11" fmla="*/ 499 h 597"/>
                <a:gd name="T12" fmla="*/ 248 w 253"/>
                <a:gd name="T13" fmla="*/ 517 h 597"/>
                <a:gd name="T14" fmla="*/ 154 w 253"/>
                <a:gd name="T15" fmla="*/ 585 h 597"/>
                <a:gd name="T16" fmla="*/ 97 w 253"/>
                <a:gd name="T17" fmla="*/ 584 h 597"/>
                <a:gd name="T18" fmla="*/ 5 w 253"/>
                <a:gd name="T19" fmla="*/ 517 h 597"/>
                <a:gd name="T20" fmla="*/ 1 w 253"/>
                <a:gd name="T21" fmla="*/ 499 h 597"/>
                <a:gd name="T22" fmla="*/ 67 w 253"/>
                <a:gd name="T23" fmla="*/ 161 h 597"/>
                <a:gd name="T24" fmla="*/ 65 w 253"/>
                <a:gd name="T25" fmla="*/ 128 h 597"/>
                <a:gd name="T26" fmla="*/ 34 w 253"/>
                <a:gd name="T27" fmla="*/ 15 h 597"/>
                <a:gd name="T28" fmla="*/ 35 w 253"/>
                <a:gd name="T29" fmla="*/ 5 h 597"/>
                <a:gd name="T30" fmla="*/ 45 w 253"/>
                <a:gd name="T31" fmla="*/ 0 h 597"/>
                <a:gd name="T32" fmla="*/ 208 w 253"/>
                <a:gd name="T33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3" h="597">
                  <a:moveTo>
                    <a:pt x="208" y="0"/>
                  </a:moveTo>
                  <a:cubicBezTo>
                    <a:pt x="212" y="0"/>
                    <a:pt x="216" y="2"/>
                    <a:pt x="218" y="5"/>
                  </a:cubicBezTo>
                  <a:cubicBezTo>
                    <a:pt x="220" y="8"/>
                    <a:pt x="221" y="11"/>
                    <a:pt x="220" y="15"/>
                  </a:cubicBezTo>
                  <a:cubicBezTo>
                    <a:pt x="209" y="53"/>
                    <a:pt x="199" y="91"/>
                    <a:pt x="188" y="128"/>
                  </a:cubicBezTo>
                  <a:cubicBezTo>
                    <a:pt x="184" y="143"/>
                    <a:pt x="183" y="147"/>
                    <a:pt x="186" y="161"/>
                  </a:cubicBezTo>
                  <a:cubicBezTo>
                    <a:pt x="208" y="274"/>
                    <a:pt x="230" y="386"/>
                    <a:pt x="252" y="499"/>
                  </a:cubicBezTo>
                  <a:cubicBezTo>
                    <a:pt x="253" y="505"/>
                    <a:pt x="252" y="512"/>
                    <a:pt x="248" y="517"/>
                  </a:cubicBezTo>
                  <a:cubicBezTo>
                    <a:pt x="244" y="522"/>
                    <a:pt x="184" y="564"/>
                    <a:pt x="154" y="585"/>
                  </a:cubicBezTo>
                  <a:cubicBezTo>
                    <a:pt x="137" y="597"/>
                    <a:pt x="113" y="595"/>
                    <a:pt x="97" y="584"/>
                  </a:cubicBezTo>
                  <a:cubicBezTo>
                    <a:pt x="66" y="562"/>
                    <a:pt x="9" y="522"/>
                    <a:pt x="5" y="517"/>
                  </a:cubicBezTo>
                  <a:cubicBezTo>
                    <a:pt x="2" y="512"/>
                    <a:pt x="0" y="505"/>
                    <a:pt x="1" y="499"/>
                  </a:cubicBezTo>
                  <a:cubicBezTo>
                    <a:pt x="23" y="386"/>
                    <a:pt x="45" y="274"/>
                    <a:pt x="67" y="161"/>
                  </a:cubicBezTo>
                  <a:cubicBezTo>
                    <a:pt x="70" y="147"/>
                    <a:pt x="69" y="143"/>
                    <a:pt x="65" y="128"/>
                  </a:cubicBezTo>
                  <a:cubicBezTo>
                    <a:pt x="55" y="91"/>
                    <a:pt x="44" y="53"/>
                    <a:pt x="34" y="15"/>
                  </a:cubicBezTo>
                  <a:cubicBezTo>
                    <a:pt x="32" y="11"/>
                    <a:pt x="33" y="8"/>
                    <a:pt x="35" y="5"/>
                  </a:cubicBezTo>
                  <a:cubicBezTo>
                    <a:pt x="38" y="2"/>
                    <a:pt x="41" y="0"/>
                    <a:pt x="45" y="0"/>
                  </a:cubicBezTo>
                  <a:lnTo>
                    <a:pt x="20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325033" y="3479770"/>
            <a:ext cx="536921" cy="428096"/>
            <a:chOff x="7552150" y="3702686"/>
            <a:chExt cx="536921" cy="428096"/>
          </a:xfrm>
        </p:grpSpPr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7552150" y="3702686"/>
              <a:ext cx="536921" cy="428096"/>
            </a:xfrm>
            <a:custGeom>
              <a:avLst/>
              <a:gdLst>
                <a:gd name="T0" fmla="*/ 558 w 598"/>
                <a:gd name="T1" fmla="*/ 118 h 477"/>
                <a:gd name="T2" fmla="*/ 574 w 598"/>
                <a:gd name="T3" fmla="*/ 142 h 477"/>
                <a:gd name="T4" fmla="*/ 568 w 598"/>
                <a:gd name="T5" fmla="*/ 164 h 477"/>
                <a:gd name="T6" fmla="*/ 552 w 598"/>
                <a:gd name="T7" fmla="*/ 172 h 477"/>
                <a:gd name="T8" fmla="*/ 386 w 598"/>
                <a:gd name="T9" fmla="*/ 172 h 477"/>
                <a:gd name="T10" fmla="*/ 347 w 598"/>
                <a:gd name="T11" fmla="*/ 214 h 477"/>
                <a:gd name="T12" fmla="*/ 336 w 598"/>
                <a:gd name="T13" fmla="*/ 225 h 477"/>
                <a:gd name="T14" fmla="*/ 178 w 598"/>
                <a:gd name="T15" fmla="*/ 225 h 477"/>
                <a:gd name="T16" fmla="*/ 155 w 598"/>
                <a:gd name="T17" fmla="*/ 201 h 477"/>
                <a:gd name="T18" fmla="*/ 155 w 598"/>
                <a:gd name="T19" fmla="*/ 154 h 477"/>
                <a:gd name="T20" fmla="*/ 158 w 598"/>
                <a:gd name="T21" fmla="*/ 136 h 477"/>
                <a:gd name="T22" fmla="*/ 184 w 598"/>
                <a:gd name="T23" fmla="*/ 38 h 477"/>
                <a:gd name="T24" fmla="*/ 211 w 598"/>
                <a:gd name="T25" fmla="*/ 25 h 477"/>
                <a:gd name="T26" fmla="*/ 558 w 598"/>
                <a:gd name="T27" fmla="*/ 118 h 477"/>
                <a:gd name="T28" fmla="*/ 71 w 598"/>
                <a:gd name="T29" fmla="*/ 477 h 477"/>
                <a:gd name="T30" fmla="*/ 520 w 598"/>
                <a:gd name="T31" fmla="*/ 477 h 477"/>
                <a:gd name="T32" fmla="*/ 591 w 598"/>
                <a:gd name="T33" fmla="*/ 407 h 477"/>
                <a:gd name="T34" fmla="*/ 591 w 598"/>
                <a:gd name="T35" fmla="*/ 211 h 477"/>
                <a:gd name="T36" fmla="*/ 584 w 598"/>
                <a:gd name="T37" fmla="*/ 189 h 477"/>
                <a:gd name="T38" fmla="*/ 583 w 598"/>
                <a:gd name="T39" fmla="*/ 180 h 477"/>
                <a:gd name="T40" fmla="*/ 593 w 598"/>
                <a:gd name="T41" fmla="*/ 143 h 477"/>
                <a:gd name="T42" fmla="*/ 564 w 598"/>
                <a:gd name="T43" fmla="*/ 99 h 477"/>
                <a:gd name="T44" fmla="*/ 214 w 598"/>
                <a:gd name="T45" fmla="*/ 6 h 477"/>
                <a:gd name="T46" fmla="*/ 168 w 598"/>
                <a:gd name="T47" fmla="*/ 29 h 477"/>
                <a:gd name="T48" fmla="*/ 142 w 598"/>
                <a:gd name="T49" fmla="*/ 125 h 477"/>
                <a:gd name="T50" fmla="*/ 132 w 598"/>
                <a:gd name="T51" fmla="*/ 130 h 477"/>
                <a:gd name="T52" fmla="*/ 71 w 598"/>
                <a:gd name="T53" fmla="*/ 130 h 477"/>
                <a:gd name="T54" fmla="*/ 0 w 598"/>
                <a:gd name="T55" fmla="*/ 201 h 477"/>
                <a:gd name="T56" fmla="*/ 0 w 598"/>
                <a:gd name="T57" fmla="*/ 407 h 477"/>
                <a:gd name="T58" fmla="*/ 71 w 598"/>
                <a:gd name="T59" fmla="*/ 47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8" h="477">
                  <a:moveTo>
                    <a:pt x="558" y="118"/>
                  </a:moveTo>
                  <a:cubicBezTo>
                    <a:pt x="570" y="121"/>
                    <a:pt x="577" y="132"/>
                    <a:pt x="574" y="142"/>
                  </a:cubicBezTo>
                  <a:cubicBezTo>
                    <a:pt x="568" y="164"/>
                    <a:pt x="568" y="164"/>
                    <a:pt x="568" y="164"/>
                  </a:cubicBezTo>
                  <a:cubicBezTo>
                    <a:pt x="566" y="171"/>
                    <a:pt x="564" y="172"/>
                    <a:pt x="552" y="172"/>
                  </a:cubicBezTo>
                  <a:cubicBezTo>
                    <a:pt x="386" y="172"/>
                    <a:pt x="386" y="172"/>
                    <a:pt x="386" y="172"/>
                  </a:cubicBezTo>
                  <a:cubicBezTo>
                    <a:pt x="361" y="172"/>
                    <a:pt x="347" y="191"/>
                    <a:pt x="347" y="214"/>
                  </a:cubicBezTo>
                  <a:cubicBezTo>
                    <a:pt x="347" y="220"/>
                    <a:pt x="342" y="225"/>
                    <a:pt x="336" y="225"/>
                  </a:cubicBezTo>
                  <a:cubicBezTo>
                    <a:pt x="178" y="225"/>
                    <a:pt x="178" y="225"/>
                    <a:pt x="178" y="225"/>
                  </a:cubicBezTo>
                  <a:cubicBezTo>
                    <a:pt x="166" y="225"/>
                    <a:pt x="155" y="215"/>
                    <a:pt x="155" y="201"/>
                  </a:cubicBezTo>
                  <a:cubicBezTo>
                    <a:pt x="155" y="154"/>
                    <a:pt x="155" y="154"/>
                    <a:pt x="155" y="154"/>
                  </a:cubicBezTo>
                  <a:cubicBezTo>
                    <a:pt x="155" y="146"/>
                    <a:pt x="155" y="145"/>
                    <a:pt x="158" y="136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87" y="27"/>
                    <a:pt x="199" y="21"/>
                    <a:pt x="211" y="25"/>
                  </a:cubicBezTo>
                  <a:lnTo>
                    <a:pt x="558" y="118"/>
                  </a:lnTo>
                  <a:close/>
                  <a:moveTo>
                    <a:pt x="71" y="477"/>
                  </a:moveTo>
                  <a:cubicBezTo>
                    <a:pt x="520" y="477"/>
                    <a:pt x="520" y="477"/>
                    <a:pt x="520" y="477"/>
                  </a:cubicBezTo>
                  <a:cubicBezTo>
                    <a:pt x="559" y="477"/>
                    <a:pt x="591" y="446"/>
                    <a:pt x="591" y="407"/>
                  </a:cubicBezTo>
                  <a:cubicBezTo>
                    <a:pt x="591" y="211"/>
                    <a:pt x="591" y="211"/>
                    <a:pt x="591" y="211"/>
                  </a:cubicBezTo>
                  <a:cubicBezTo>
                    <a:pt x="591" y="203"/>
                    <a:pt x="588" y="195"/>
                    <a:pt x="584" y="189"/>
                  </a:cubicBezTo>
                  <a:cubicBezTo>
                    <a:pt x="582" y="186"/>
                    <a:pt x="582" y="183"/>
                    <a:pt x="583" y="180"/>
                  </a:cubicBezTo>
                  <a:cubicBezTo>
                    <a:pt x="593" y="143"/>
                    <a:pt x="593" y="143"/>
                    <a:pt x="593" y="143"/>
                  </a:cubicBezTo>
                  <a:cubicBezTo>
                    <a:pt x="598" y="124"/>
                    <a:pt x="585" y="105"/>
                    <a:pt x="564" y="99"/>
                  </a:cubicBezTo>
                  <a:cubicBezTo>
                    <a:pt x="214" y="6"/>
                    <a:pt x="214" y="6"/>
                    <a:pt x="214" y="6"/>
                  </a:cubicBezTo>
                  <a:cubicBezTo>
                    <a:pt x="194" y="0"/>
                    <a:pt x="173" y="11"/>
                    <a:pt x="168" y="29"/>
                  </a:cubicBezTo>
                  <a:cubicBezTo>
                    <a:pt x="142" y="125"/>
                    <a:pt x="142" y="125"/>
                    <a:pt x="142" y="125"/>
                  </a:cubicBezTo>
                  <a:cubicBezTo>
                    <a:pt x="141" y="130"/>
                    <a:pt x="137" y="130"/>
                    <a:pt x="132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32" y="130"/>
                    <a:pt x="0" y="162"/>
                    <a:pt x="0" y="201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46"/>
                    <a:pt x="32" y="477"/>
                    <a:pt x="71" y="4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32"/>
            <p:cNvSpPr>
              <a:spLocks noEditPoints="1"/>
            </p:cNvSpPr>
            <p:nvPr/>
          </p:nvSpPr>
          <p:spPr bwMode="auto">
            <a:xfrm>
              <a:off x="7552150" y="3702686"/>
              <a:ext cx="536921" cy="428096"/>
            </a:xfrm>
            <a:custGeom>
              <a:avLst/>
              <a:gdLst>
                <a:gd name="T0" fmla="*/ 558 w 598"/>
                <a:gd name="T1" fmla="*/ 118 h 477"/>
                <a:gd name="T2" fmla="*/ 574 w 598"/>
                <a:gd name="T3" fmla="*/ 142 h 477"/>
                <a:gd name="T4" fmla="*/ 568 w 598"/>
                <a:gd name="T5" fmla="*/ 164 h 477"/>
                <a:gd name="T6" fmla="*/ 552 w 598"/>
                <a:gd name="T7" fmla="*/ 172 h 477"/>
                <a:gd name="T8" fmla="*/ 386 w 598"/>
                <a:gd name="T9" fmla="*/ 172 h 477"/>
                <a:gd name="T10" fmla="*/ 347 w 598"/>
                <a:gd name="T11" fmla="*/ 214 h 477"/>
                <a:gd name="T12" fmla="*/ 336 w 598"/>
                <a:gd name="T13" fmla="*/ 225 h 477"/>
                <a:gd name="T14" fmla="*/ 178 w 598"/>
                <a:gd name="T15" fmla="*/ 225 h 477"/>
                <a:gd name="T16" fmla="*/ 155 w 598"/>
                <a:gd name="T17" fmla="*/ 201 h 477"/>
                <a:gd name="T18" fmla="*/ 155 w 598"/>
                <a:gd name="T19" fmla="*/ 154 h 477"/>
                <a:gd name="T20" fmla="*/ 158 w 598"/>
                <a:gd name="T21" fmla="*/ 136 h 477"/>
                <a:gd name="T22" fmla="*/ 184 w 598"/>
                <a:gd name="T23" fmla="*/ 38 h 477"/>
                <a:gd name="T24" fmla="*/ 211 w 598"/>
                <a:gd name="T25" fmla="*/ 25 h 477"/>
                <a:gd name="T26" fmla="*/ 558 w 598"/>
                <a:gd name="T27" fmla="*/ 118 h 477"/>
                <a:gd name="T28" fmla="*/ 71 w 598"/>
                <a:gd name="T29" fmla="*/ 477 h 477"/>
                <a:gd name="T30" fmla="*/ 520 w 598"/>
                <a:gd name="T31" fmla="*/ 477 h 477"/>
                <a:gd name="T32" fmla="*/ 591 w 598"/>
                <a:gd name="T33" fmla="*/ 407 h 477"/>
                <a:gd name="T34" fmla="*/ 591 w 598"/>
                <a:gd name="T35" fmla="*/ 211 h 477"/>
                <a:gd name="T36" fmla="*/ 584 w 598"/>
                <a:gd name="T37" fmla="*/ 189 h 477"/>
                <a:gd name="T38" fmla="*/ 583 w 598"/>
                <a:gd name="T39" fmla="*/ 180 h 477"/>
                <a:gd name="T40" fmla="*/ 593 w 598"/>
                <a:gd name="T41" fmla="*/ 143 h 477"/>
                <a:gd name="T42" fmla="*/ 564 w 598"/>
                <a:gd name="T43" fmla="*/ 99 h 477"/>
                <a:gd name="T44" fmla="*/ 214 w 598"/>
                <a:gd name="T45" fmla="*/ 6 h 477"/>
                <a:gd name="T46" fmla="*/ 168 w 598"/>
                <a:gd name="T47" fmla="*/ 29 h 477"/>
                <a:gd name="T48" fmla="*/ 142 w 598"/>
                <a:gd name="T49" fmla="*/ 125 h 477"/>
                <a:gd name="T50" fmla="*/ 132 w 598"/>
                <a:gd name="T51" fmla="*/ 130 h 477"/>
                <a:gd name="T52" fmla="*/ 71 w 598"/>
                <a:gd name="T53" fmla="*/ 130 h 477"/>
                <a:gd name="T54" fmla="*/ 0 w 598"/>
                <a:gd name="T55" fmla="*/ 201 h 477"/>
                <a:gd name="T56" fmla="*/ 0 w 598"/>
                <a:gd name="T57" fmla="*/ 407 h 477"/>
                <a:gd name="T58" fmla="*/ 71 w 598"/>
                <a:gd name="T59" fmla="*/ 47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8" h="477">
                  <a:moveTo>
                    <a:pt x="558" y="118"/>
                  </a:moveTo>
                  <a:cubicBezTo>
                    <a:pt x="570" y="121"/>
                    <a:pt x="577" y="132"/>
                    <a:pt x="574" y="142"/>
                  </a:cubicBezTo>
                  <a:cubicBezTo>
                    <a:pt x="568" y="164"/>
                    <a:pt x="568" y="164"/>
                    <a:pt x="568" y="164"/>
                  </a:cubicBezTo>
                  <a:cubicBezTo>
                    <a:pt x="566" y="171"/>
                    <a:pt x="564" y="172"/>
                    <a:pt x="552" y="172"/>
                  </a:cubicBezTo>
                  <a:cubicBezTo>
                    <a:pt x="386" y="172"/>
                    <a:pt x="386" y="172"/>
                    <a:pt x="386" y="172"/>
                  </a:cubicBezTo>
                  <a:cubicBezTo>
                    <a:pt x="361" y="172"/>
                    <a:pt x="347" y="191"/>
                    <a:pt x="347" y="214"/>
                  </a:cubicBezTo>
                  <a:cubicBezTo>
                    <a:pt x="347" y="220"/>
                    <a:pt x="342" y="225"/>
                    <a:pt x="336" y="225"/>
                  </a:cubicBezTo>
                  <a:cubicBezTo>
                    <a:pt x="178" y="225"/>
                    <a:pt x="178" y="225"/>
                    <a:pt x="178" y="225"/>
                  </a:cubicBezTo>
                  <a:cubicBezTo>
                    <a:pt x="166" y="225"/>
                    <a:pt x="155" y="215"/>
                    <a:pt x="155" y="201"/>
                  </a:cubicBezTo>
                  <a:cubicBezTo>
                    <a:pt x="155" y="154"/>
                    <a:pt x="155" y="154"/>
                    <a:pt x="155" y="154"/>
                  </a:cubicBezTo>
                  <a:cubicBezTo>
                    <a:pt x="155" y="146"/>
                    <a:pt x="155" y="145"/>
                    <a:pt x="158" y="136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87" y="27"/>
                    <a:pt x="199" y="21"/>
                    <a:pt x="211" y="25"/>
                  </a:cubicBezTo>
                  <a:lnTo>
                    <a:pt x="558" y="118"/>
                  </a:lnTo>
                  <a:close/>
                  <a:moveTo>
                    <a:pt x="71" y="477"/>
                  </a:moveTo>
                  <a:cubicBezTo>
                    <a:pt x="520" y="477"/>
                    <a:pt x="520" y="477"/>
                    <a:pt x="520" y="477"/>
                  </a:cubicBezTo>
                  <a:cubicBezTo>
                    <a:pt x="559" y="477"/>
                    <a:pt x="591" y="446"/>
                    <a:pt x="591" y="407"/>
                  </a:cubicBezTo>
                  <a:cubicBezTo>
                    <a:pt x="591" y="211"/>
                    <a:pt x="591" y="211"/>
                    <a:pt x="591" y="211"/>
                  </a:cubicBezTo>
                  <a:cubicBezTo>
                    <a:pt x="591" y="203"/>
                    <a:pt x="588" y="195"/>
                    <a:pt x="584" y="189"/>
                  </a:cubicBezTo>
                  <a:cubicBezTo>
                    <a:pt x="582" y="186"/>
                    <a:pt x="582" y="183"/>
                    <a:pt x="583" y="180"/>
                  </a:cubicBezTo>
                  <a:cubicBezTo>
                    <a:pt x="593" y="143"/>
                    <a:pt x="593" y="143"/>
                    <a:pt x="593" y="143"/>
                  </a:cubicBezTo>
                  <a:cubicBezTo>
                    <a:pt x="598" y="124"/>
                    <a:pt x="585" y="105"/>
                    <a:pt x="564" y="99"/>
                  </a:cubicBezTo>
                  <a:cubicBezTo>
                    <a:pt x="214" y="6"/>
                    <a:pt x="214" y="6"/>
                    <a:pt x="214" y="6"/>
                  </a:cubicBezTo>
                  <a:cubicBezTo>
                    <a:pt x="194" y="0"/>
                    <a:pt x="173" y="11"/>
                    <a:pt x="168" y="29"/>
                  </a:cubicBezTo>
                  <a:cubicBezTo>
                    <a:pt x="142" y="125"/>
                    <a:pt x="142" y="125"/>
                    <a:pt x="142" y="125"/>
                  </a:cubicBezTo>
                  <a:cubicBezTo>
                    <a:pt x="141" y="130"/>
                    <a:pt x="137" y="130"/>
                    <a:pt x="132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32" y="130"/>
                    <a:pt x="0" y="162"/>
                    <a:pt x="0" y="201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46"/>
                    <a:pt x="32" y="477"/>
                    <a:pt x="71" y="4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880662" y="1992477"/>
            <a:ext cx="430676" cy="504224"/>
            <a:chOff x="2237200" y="3705024"/>
            <a:chExt cx="454502" cy="532119"/>
          </a:xfrm>
        </p:grpSpPr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2237200" y="3705024"/>
              <a:ext cx="454502" cy="532119"/>
            </a:xfrm>
            <a:custGeom>
              <a:avLst/>
              <a:gdLst>
                <a:gd name="T0" fmla="*/ 91 w 506"/>
                <a:gd name="T1" fmla="*/ 593 h 593"/>
                <a:gd name="T2" fmla="*/ 414 w 506"/>
                <a:gd name="T3" fmla="*/ 593 h 593"/>
                <a:gd name="T4" fmla="*/ 506 w 506"/>
                <a:gd name="T5" fmla="*/ 490 h 593"/>
                <a:gd name="T6" fmla="*/ 506 w 506"/>
                <a:gd name="T7" fmla="*/ 129 h 593"/>
                <a:gd name="T8" fmla="*/ 493 w 506"/>
                <a:gd name="T9" fmla="*/ 94 h 593"/>
                <a:gd name="T10" fmla="*/ 423 w 506"/>
                <a:gd name="T11" fmla="*/ 15 h 593"/>
                <a:gd name="T12" fmla="*/ 410 w 506"/>
                <a:gd name="T13" fmla="*/ 5 h 593"/>
                <a:gd name="T14" fmla="*/ 392 w 506"/>
                <a:gd name="T15" fmla="*/ 6 h 593"/>
                <a:gd name="T16" fmla="*/ 382 w 506"/>
                <a:gd name="T17" fmla="*/ 25 h 593"/>
                <a:gd name="T18" fmla="*/ 382 w 506"/>
                <a:gd name="T19" fmla="*/ 143 h 593"/>
                <a:gd name="T20" fmla="*/ 363 w 506"/>
                <a:gd name="T21" fmla="*/ 165 h 593"/>
                <a:gd name="T22" fmla="*/ 142 w 506"/>
                <a:gd name="T23" fmla="*/ 165 h 593"/>
                <a:gd name="T24" fmla="*/ 123 w 506"/>
                <a:gd name="T25" fmla="*/ 143 h 593"/>
                <a:gd name="T26" fmla="*/ 123 w 506"/>
                <a:gd name="T27" fmla="*/ 22 h 593"/>
                <a:gd name="T28" fmla="*/ 103 w 506"/>
                <a:gd name="T29" fmla="*/ 0 h 593"/>
                <a:gd name="T30" fmla="*/ 91 w 506"/>
                <a:gd name="T31" fmla="*/ 0 h 593"/>
                <a:gd name="T32" fmla="*/ 0 w 506"/>
                <a:gd name="T33" fmla="*/ 103 h 593"/>
                <a:gd name="T34" fmla="*/ 0 w 506"/>
                <a:gd name="T35" fmla="*/ 490 h 593"/>
                <a:gd name="T36" fmla="*/ 91 w 506"/>
                <a:gd name="T37" fmla="*/ 593 h 593"/>
                <a:gd name="T38" fmla="*/ 267 w 506"/>
                <a:gd name="T39" fmla="*/ 19 h 593"/>
                <a:gd name="T40" fmla="*/ 339 w 506"/>
                <a:gd name="T41" fmla="*/ 19 h 593"/>
                <a:gd name="T42" fmla="*/ 357 w 506"/>
                <a:gd name="T43" fmla="*/ 36 h 593"/>
                <a:gd name="T44" fmla="*/ 357 w 506"/>
                <a:gd name="T45" fmla="*/ 131 h 593"/>
                <a:gd name="T46" fmla="*/ 339 w 506"/>
                <a:gd name="T47" fmla="*/ 149 h 593"/>
                <a:gd name="T48" fmla="*/ 267 w 506"/>
                <a:gd name="T49" fmla="*/ 149 h 593"/>
                <a:gd name="T50" fmla="*/ 249 w 506"/>
                <a:gd name="T51" fmla="*/ 131 h 593"/>
                <a:gd name="T52" fmla="*/ 249 w 506"/>
                <a:gd name="T53" fmla="*/ 36 h 593"/>
                <a:gd name="T54" fmla="*/ 267 w 506"/>
                <a:gd name="T55" fmla="*/ 19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6" h="593">
                  <a:moveTo>
                    <a:pt x="91" y="593"/>
                  </a:moveTo>
                  <a:cubicBezTo>
                    <a:pt x="414" y="593"/>
                    <a:pt x="414" y="593"/>
                    <a:pt x="414" y="593"/>
                  </a:cubicBezTo>
                  <a:cubicBezTo>
                    <a:pt x="464" y="593"/>
                    <a:pt x="506" y="547"/>
                    <a:pt x="506" y="490"/>
                  </a:cubicBezTo>
                  <a:cubicBezTo>
                    <a:pt x="506" y="129"/>
                    <a:pt x="506" y="129"/>
                    <a:pt x="506" y="129"/>
                  </a:cubicBezTo>
                  <a:cubicBezTo>
                    <a:pt x="506" y="115"/>
                    <a:pt x="501" y="104"/>
                    <a:pt x="493" y="94"/>
                  </a:cubicBezTo>
                  <a:cubicBezTo>
                    <a:pt x="423" y="15"/>
                    <a:pt x="423" y="15"/>
                    <a:pt x="423" y="15"/>
                  </a:cubicBezTo>
                  <a:cubicBezTo>
                    <a:pt x="419" y="10"/>
                    <a:pt x="415" y="7"/>
                    <a:pt x="410" y="5"/>
                  </a:cubicBezTo>
                  <a:cubicBezTo>
                    <a:pt x="404" y="1"/>
                    <a:pt x="397" y="2"/>
                    <a:pt x="392" y="6"/>
                  </a:cubicBezTo>
                  <a:cubicBezTo>
                    <a:pt x="386" y="10"/>
                    <a:pt x="382" y="17"/>
                    <a:pt x="382" y="25"/>
                  </a:cubicBezTo>
                  <a:cubicBezTo>
                    <a:pt x="382" y="64"/>
                    <a:pt x="382" y="104"/>
                    <a:pt x="382" y="143"/>
                  </a:cubicBezTo>
                  <a:cubicBezTo>
                    <a:pt x="382" y="155"/>
                    <a:pt x="373" y="165"/>
                    <a:pt x="363" y="165"/>
                  </a:cubicBezTo>
                  <a:cubicBezTo>
                    <a:pt x="289" y="165"/>
                    <a:pt x="216" y="165"/>
                    <a:pt x="142" y="165"/>
                  </a:cubicBezTo>
                  <a:cubicBezTo>
                    <a:pt x="132" y="165"/>
                    <a:pt x="123" y="155"/>
                    <a:pt x="123" y="143"/>
                  </a:cubicBezTo>
                  <a:cubicBezTo>
                    <a:pt x="123" y="103"/>
                    <a:pt x="123" y="63"/>
                    <a:pt x="123" y="22"/>
                  </a:cubicBezTo>
                  <a:cubicBezTo>
                    <a:pt x="123" y="10"/>
                    <a:pt x="114" y="0"/>
                    <a:pt x="103" y="0"/>
                  </a:cubicBezTo>
                  <a:cubicBezTo>
                    <a:pt x="99" y="0"/>
                    <a:pt x="95" y="0"/>
                    <a:pt x="91" y="0"/>
                  </a:cubicBezTo>
                  <a:cubicBezTo>
                    <a:pt x="41" y="0"/>
                    <a:pt x="0" y="47"/>
                    <a:pt x="0" y="103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41"/>
                    <a:pt x="36" y="593"/>
                    <a:pt x="91" y="593"/>
                  </a:cubicBezTo>
                  <a:close/>
                  <a:moveTo>
                    <a:pt x="267" y="19"/>
                  </a:moveTo>
                  <a:cubicBezTo>
                    <a:pt x="339" y="19"/>
                    <a:pt x="339" y="19"/>
                    <a:pt x="339" y="19"/>
                  </a:cubicBezTo>
                  <a:cubicBezTo>
                    <a:pt x="349" y="19"/>
                    <a:pt x="357" y="27"/>
                    <a:pt x="357" y="36"/>
                  </a:cubicBezTo>
                  <a:cubicBezTo>
                    <a:pt x="357" y="131"/>
                    <a:pt x="357" y="131"/>
                    <a:pt x="357" y="131"/>
                  </a:cubicBezTo>
                  <a:cubicBezTo>
                    <a:pt x="357" y="141"/>
                    <a:pt x="349" y="149"/>
                    <a:pt x="339" y="149"/>
                  </a:cubicBezTo>
                  <a:cubicBezTo>
                    <a:pt x="267" y="149"/>
                    <a:pt x="267" y="149"/>
                    <a:pt x="267" y="149"/>
                  </a:cubicBezTo>
                  <a:cubicBezTo>
                    <a:pt x="257" y="149"/>
                    <a:pt x="249" y="141"/>
                    <a:pt x="249" y="131"/>
                  </a:cubicBezTo>
                  <a:cubicBezTo>
                    <a:pt x="249" y="36"/>
                    <a:pt x="249" y="36"/>
                    <a:pt x="249" y="36"/>
                  </a:cubicBezTo>
                  <a:cubicBezTo>
                    <a:pt x="249" y="27"/>
                    <a:pt x="257" y="19"/>
                    <a:pt x="267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36"/>
            <p:cNvSpPr>
              <a:spLocks noEditPoints="1"/>
            </p:cNvSpPr>
            <p:nvPr/>
          </p:nvSpPr>
          <p:spPr bwMode="auto">
            <a:xfrm>
              <a:off x="2237200" y="3705024"/>
              <a:ext cx="454502" cy="532119"/>
            </a:xfrm>
            <a:custGeom>
              <a:avLst/>
              <a:gdLst>
                <a:gd name="T0" fmla="*/ 91 w 506"/>
                <a:gd name="T1" fmla="*/ 593 h 593"/>
                <a:gd name="T2" fmla="*/ 414 w 506"/>
                <a:gd name="T3" fmla="*/ 593 h 593"/>
                <a:gd name="T4" fmla="*/ 506 w 506"/>
                <a:gd name="T5" fmla="*/ 490 h 593"/>
                <a:gd name="T6" fmla="*/ 506 w 506"/>
                <a:gd name="T7" fmla="*/ 129 h 593"/>
                <a:gd name="T8" fmla="*/ 493 w 506"/>
                <a:gd name="T9" fmla="*/ 94 h 593"/>
                <a:gd name="T10" fmla="*/ 423 w 506"/>
                <a:gd name="T11" fmla="*/ 15 h 593"/>
                <a:gd name="T12" fmla="*/ 410 w 506"/>
                <a:gd name="T13" fmla="*/ 5 h 593"/>
                <a:gd name="T14" fmla="*/ 392 w 506"/>
                <a:gd name="T15" fmla="*/ 6 h 593"/>
                <a:gd name="T16" fmla="*/ 382 w 506"/>
                <a:gd name="T17" fmla="*/ 25 h 593"/>
                <a:gd name="T18" fmla="*/ 382 w 506"/>
                <a:gd name="T19" fmla="*/ 143 h 593"/>
                <a:gd name="T20" fmla="*/ 363 w 506"/>
                <a:gd name="T21" fmla="*/ 165 h 593"/>
                <a:gd name="T22" fmla="*/ 142 w 506"/>
                <a:gd name="T23" fmla="*/ 165 h 593"/>
                <a:gd name="T24" fmla="*/ 123 w 506"/>
                <a:gd name="T25" fmla="*/ 143 h 593"/>
                <a:gd name="T26" fmla="*/ 123 w 506"/>
                <a:gd name="T27" fmla="*/ 22 h 593"/>
                <a:gd name="T28" fmla="*/ 103 w 506"/>
                <a:gd name="T29" fmla="*/ 0 h 593"/>
                <a:gd name="T30" fmla="*/ 91 w 506"/>
                <a:gd name="T31" fmla="*/ 0 h 593"/>
                <a:gd name="T32" fmla="*/ 0 w 506"/>
                <a:gd name="T33" fmla="*/ 103 h 593"/>
                <a:gd name="T34" fmla="*/ 0 w 506"/>
                <a:gd name="T35" fmla="*/ 490 h 593"/>
                <a:gd name="T36" fmla="*/ 91 w 506"/>
                <a:gd name="T37" fmla="*/ 593 h 593"/>
                <a:gd name="T38" fmla="*/ 267 w 506"/>
                <a:gd name="T39" fmla="*/ 19 h 593"/>
                <a:gd name="T40" fmla="*/ 339 w 506"/>
                <a:gd name="T41" fmla="*/ 19 h 593"/>
                <a:gd name="T42" fmla="*/ 357 w 506"/>
                <a:gd name="T43" fmla="*/ 36 h 593"/>
                <a:gd name="T44" fmla="*/ 357 w 506"/>
                <a:gd name="T45" fmla="*/ 131 h 593"/>
                <a:gd name="T46" fmla="*/ 339 w 506"/>
                <a:gd name="T47" fmla="*/ 149 h 593"/>
                <a:gd name="T48" fmla="*/ 267 w 506"/>
                <a:gd name="T49" fmla="*/ 149 h 593"/>
                <a:gd name="T50" fmla="*/ 249 w 506"/>
                <a:gd name="T51" fmla="*/ 131 h 593"/>
                <a:gd name="T52" fmla="*/ 249 w 506"/>
                <a:gd name="T53" fmla="*/ 36 h 593"/>
                <a:gd name="T54" fmla="*/ 267 w 506"/>
                <a:gd name="T55" fmla="*/ 19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6" h="593">
                  <a:moveTo>
                    <a:pt x="91" y="593"/>
                  </a:moveTo>
                  <a:cubicBezTo>
                    <a:pt x="414" y="593"/>
                    <a:pt x="414" y="593"/>
                    <a:pt x="414" y="593"/>
                  </a:cubicBezTo>
                  <a:cubicBezTo>
                    <a:pt x="464" y="593"/>
                    <a:pt x="506" y="547"/>
                    <a:pt x="506" y="490"/>
                  </a:cubicBezTo>
                  <a:cubicBezTo>
                    <a:pt x="506" y="129"/>
                    <a:pt x="506" y="129"/>
                    <a:pt x="506" y="129"/>
                  </a:cubicBezTo>
                  <a:cubicBezTo>
                    <a:pt x="506" y="115"/>
                    <a:pt x="501" y="104"/>
                    <a:pt x="493" y="94"/>
                  </a:cubicBezTo>
                  <a:cubicBezTo>
                    <a:pt x="423" y="15"/>
                    <a:pt x="423" y="15"/>
                    <a:pt x="423" y="15"/>
                  </a:cubicBezTo>
                  <a:cubicBezTo>
                    <a:pt x="419" y="10"/>
                    <a:pt x="415" y="7"/>
                    <a:pt x="410" y="5"/>
                  </a:cubicBezTo>
                  <a:cubicBezTo>
                    <a:pt x="404" y="1"/>
                    <a:pt x="397" y="2"/>
                    <a:pt x="392" y="6"/>
                  </a:cubicBezTo>
                  <a:cubicBezTo>
                    <a:pt x="386" y="10"/>
                    <a:pt x="382" y="17"/>
                    <a:pt x="382" y="25"/>
                  </a:cubicBezTo>
                  <a:cubicBezTo>
                    <a:pt x="382" y="64"/>
                    <a:pt x="382" y="104"/>
                    <a:pt x="382" y="143"/>
                  </a:cubicBezTo>
                  <a:cubicBezTo>
                    <a:pt x="382" y="155"/>
                    <a:pt x="373" y="165"/>
                    <a:pt x="363" y="165"/>
                  </a:cubicBezTo>
                  <a:cubicBezTo>
                    <a:pt x="289" y="165"/>
                    <a:pt x="216" y="165"/>
                    <a:pt x="142" y="165"/>
                  </a:cubicBezTo>
                  <a:cubicBezTo>
                    <a:pt x="132" y="165"/>
                    <a:pt x="123" y="155"/>
                    <a:pt x="123" y="143"/>
                  </a:cubicBezTo>
                  <a:cubicBezTo>
                    <a:pt x="123" y="103"/>
                    <a:pt x="123" y="63"/>
                    <a:pt x="123" y="22"/>
                  </a:cubicBezTo>
                  <a:cubicBezTo>
                    <a:pt x="123" y="10"/>
                    <a:pt x="114" y="0"/>
                    <a:pt x="103" y="0"/>
                  </a:cubicBezTo>
                  <a:cubicBezTo>
                    <a:pt x="99" y="0"/>
                    <a:pt x="95" y="0"/>
                    <a:pt x="91" y="0"/>
                  </a:cubicBezTo>
                  <a:cubicBezTo>
                    <a:pt x="41" y="0"/>
                    <a:pt x="0" y="47"/>
                    <a:pt x="0" y="103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41"/>
                    <a:pt x="36" y="593"/>
                    <a:pt x="91" y="593"/>
                  </a:cubicBezTo>
                  <a:close/>
                  <a:moveTo>
                    <a:pt x="267" y="19"/>
                  </a:moveTo>
                  <a:cubicBezTo>
                    <a:pt x="339" y="19"/>
                    <a:pt x="339" y="19"/>
                    <a:pt x="339" y="19"/>
                  </a:cubicBezTo>
                  <a:cubicBezTo>
                    <a:pt x="349" y="19"/>
                    <a:pt x="357" y="27"/>
                    <a:pt x="357" y="36"/>
                  </a:cubicBezTo>
                  <a:cubicBezTo>
                    <a:pt x="357" y="131"/>
                    <a:pt x="357" y="131"/>
                    <a:pt x="357" y="131"/>
                  </a:cubicBezTo>
                  <a:cubicBezTo>
                    <a:pt x="357" y="141"/>
                    <a:pt x="349" y="149"/>
                    <a:pt x="339" y="149"/>
                  </a:cubicBezTo>
                  <a:cubicBezTo>
                    <a:pt x="267" y="149"/>
                    <a:pt x="267" y="149"/>
                    <a:pt x="267" y="149"/>
                  </a:cubicBezTo>
                  <a:cubicBezTo>
                    <a:pt x="257" y="149"/>
                    <a:pt x="249" y="141"/>
                    <a:pt x="249" y="131"/>
                  </a:cubicBezTo>
                  <a:cubicBezTo>
                    <a:pt x="249" y="36"/>
                    <a:pt x="249" y="36"/>
                    <a:pt x="249" y="36"/>
                  </a:cubicBezTo>
                  <a:cubicBezTo>
                    <a:pt x="249" y="27"/>
                    <a:pt x="257" y="19"/>
                    <a:pt x="267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843283" y="4909641"/>
            <a:ext cx="614696" cy="548889"/>
            <a:chOff x="9783763" y="5540376"/>
            <a:chExt cx="1304925" cy="1165225"/>
          </a:xfrm>
          <a:solidFill>
            <a:schemeClr val="bg1"/>
          </a:solidFill>
        </p:grpSpPr>
        <p:sp>
          <p:nvSpPr>
            <p:cNvPr id="28" name="Freeform 12"/>
            <p:cNvSpPr>
              <a:spLocks noEditPoints="1"/>
            </p:cNvSpPr>
            <p:nvPr/>
          </p:nvSpPr>
          <p:spPr bwMode="auto">
            <a:xfrm>
              <a:off x="9783763" y="5540376"/>
              <a:ext cx="1304925" cy="1165225"/>
            </a:xfrm>
            <a:custGeom>
              <a:avLst/>
              <a:gdLst>
                <a:gd name="T0" fmla="*/ 90 w 733"/>
                <a:gd name="T1" fmla="*/ 204 h 654"/>
                <a:gd name="T2" fmla="*/ 110 w 733"/>
                <a:gd name="T3" fmla="*/ 188 h 654"/>
                <a:gd name="T4" fmla="*/ 334 w 733"/>
                <a:gd name="T5" fmla="*/ 317 h 654"/>
                <a:gd name="T6" fmla="*/ 340 w 733"/>
                <a:gd name="T7" fmla="*/ 318 h 654"/>
                <a:gd name="T8" fmla="*/ 350 w 733"/>
                <a:gd name="T9" fmla="*/ 308 h 654"/>
                <a:gd name="T10" fmla="*/ 350 w 733"/>
                <a:gd name="T11" fmla="*/ 305 h 654"/>
                <a:gd name="T12" fmla="*/ 283 w 733"/>
                <a:gd name="T13" fmla="*/ 58 h 654"/>
                <a:gd name="T14" fmla="*/ 295 w 733"/>
                <a:gd name="T15" fmla="*/ 46 h 654"/>
                <a:gd name="T16" fmla="*/ 408 w 733"/>
                <a:gd name="T17" fmla="*/ 593 h 654"/>
                <a:gd name="T18" fmla="*/ 90 w 733"/>
                <a:gd name="T19" fmla="*/ 204 h 654"/>
                <a:gd name="T20" fmla="*/ 235 w 733"/>
                <a:gd name="T21" fmla="*/ 12 h 654"/>
                <a:gd name="T22" fmla="*/ 244 w 733"/>
                <a:gd name="T23" fmla="*/ 9 h 654"/>
                <a:gd name="T24" fmla="*/ 255 w 733"/>
                <a:gd name="T25" fmla="*/ 17 h 654"/>
                <a:gd name="T26" fmla="*/ 321 w 733"/>
                <a:gd name="T27" fmla="*/ 264 h 654"/>
                <a:gd name="T28" fmla="*/ 305 w 733"/>
                <a:gd name="T29" fmla="*/ 276 h 654"/>
                <a:gd name="T30" fmla="*/ 81 w 733"/>
                <a:gd name="T31" fmla="*/ 147 h 654"/>
                <a:gd name="T32" fmla="*/ 78 w 733"/>
                <a:gd name="T33" fmla="*/ 132 h 654"/>
                <a:gd name="T34" fmla="*/ 235 w 733"/>
                <a:gd name="T35" fmla="*/ 12 h 654"/>
                <a:gd name="T36" fmla="*/ 110 w 733"/>
                <a:gd name="T37" fmla="*/ 138 h 654"/>
                <a:gd name="T38" fmla="*/ 276 w 733"/>
                <a:gd name="T39" fmla="*/ 234 h 654"/>
                <a:gd name="T40" fmla="*/ 288 w 733"/>
                <a:gd name="T41" fmla="*/ 225 h 654"/>
                <a:gd name="T42" fmla="*/ 239 w 733"/>
                <a:gd name="T43" fmla="*/ 42 h 654"/>
                <a:gd name="T44" fmla="*/ 228 w 733"/>
                <a:gd name="T45" fmla="*/ 36 h 654"/>
                <a:gd name="T46" fmla="*/ 107 w 733"/>
                <a:gd name="T47" fmla="*/ 126 h 654"/>
                <a:gd name="T48" fmla="*/ 110 w 733"/>
                <a:gd name="T49" fmla="*/ 138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3" h="654">
                  <a:moveTo>
                    <a:pt x="90" y="204"/>
                  </a:moveTo>
                  <a:cubicBezTo>
                    <a:pt x="99" y="183"/>
                    <a:pt x="104" y="184"/>
                    <a:pt x="110" y="188"/>
                  </a:cubicBezTo>
                  <a:cubicBezTo>
                    <a:pt x="334" y="317"/>
                    <a:pt x="334" y="317"/>
                    <a:pt x="334" y="317"/>
                  </a:cubicBezTo>
                  <a:cubicBezTo>
                    <a:pt x="336" y="318"/>
                    <a:pt x="338" y="318"/>
                    <a:pt x="340" y="318"/>
                  </a:cubicBezTo>
                  <a:cubicBezTo>
                    <a:pt x="345" y="318"/>
                    <a:pt x="350" y="314"/>
                    <a:pt x="350" y="308"/>
                  </a:cubicBezTo>
                  <a:cubicBezTo>
                    <a:pt x="350" y="307"/>
                    <a:pt x="350" y="306"/>
                    <a:pt x="350" y="305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1" y="49"/>
                    <a:pt x="282" y="48"/>
                    <a:pt x="295" y="46"/>
                  </a:cubicBezTo>
                  <a:cubicBezTo>
                    <a:pt x="623" y="0"/>
                    <a:pt x="733" y="506"/>
                    <a:pt x="408" y="593"/>
                  </a:cubicBezTo>
                  <a:cubicBezTo>
                    <a:pt x="183" y="654"/>
                    <a:pt x="0" y="410"/>
                    <a:pt x="90" y="204"/>
                  </a:cubicBezTo>
                  <a:close/>
                  <a:moveTo>
                    <a:pt x="235" y="12"/>
                  </a:moveTo>
                  <a:cubicBezTo>
                    <a:pt x="238" y="11"/>
                    <a:pt x="241" y="10"/>
                    <a:pt x="244" y="9"/>
                  </a:cubicBezTo>
                  <a:cubicBezTo>
                    <a:pt x="249" y="9"/>
                    <a:pt x="253" y="11"/>
                    <a:pt x="255" y="17"/>
                  </a:cubicBezTo>
                  <a:cubicBezTo>
                    <a:pt x="321" y="264"/>
                    <a:pt x="321" y="264"/>
                    <a:pt x="321" y="264"/>
                  </a:cubicBezTo>
                  <a:cubicBezTo>
                    <a:pt x="323" y="273"/>
                    <a:pt x="314" y="281"/>
                    <a:pt x="305" y="276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76" y="144"/>
                    <a:pt x="75" y="137"/>
                    <a:pt x="78" y="132"/>
                  </a:cubicBezTo>
                  <a:cubicBezTo>
                    <a:pt x="113" y="73"/>
                    <a:pt x="168" y="30"/>
                    <a:pt x="235" y="12"/>
                  </a:cubicBezTo>
                  <a:close/>
                  <a:moveTo>
                    <a:pt x="110" y="138"/>
                  </a:moveTo>
                  <a:cubicBezTo>
                    <a:pt x="276" y="234"/>
                    <a:pt x="276" y="234"/>
                    <a:pt x="276" y="234"/>
                  </a:cubicBezTo>
                  <a:cubicBezTo>
                    <a:pt x="288" y="242"/>
                    <a:pt x="292" y="240"/>
                    <a:pt x="288" y="225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7" y="36"/>
                    <a:pt x="235" y="34"/>
                    <a:pt x="228" y="36"/>
                  </a:cubicBezTo>
                  <a:cubicBezTo>
                    <a:pt x="179" y="52"/>
                    <a:pt x="137" y="84"/>
                    <a:pt x="107" y="126"/>
                  </a:cubicBezTo>
                  <a:cubicBezTo>
                    <a:pt x="103" y="132"/>
                    <a:pt x="104" y="135"/>
                    <a:pt x="110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9783763" y="5540376"/>
              <a:ext cx="1304925" cy="1165225"/>
            </a:xfrm>
            <a:custGeom>
              <a:avLst/>
              <a:gdLst>
                <a:gd name="T0" fmla="*/ 90 w 733"/>
                <a:gd name="T1" fmla="*/ 204 h 654"/>
                <a:gd name="T2" fmla="*/ 110 w 733"/>
                <a:gd name="T3" fmla="*/ 188 h 654"/>
                <a:gd name="T4" fmla="*/ 334 w 733"/>
                <a:gd name="T5" fmla="*/ 317 h 654"/>
                <a:gd name="T6" fmla="*/ 340 w 733"/>
                <a:gd name="T7" fmla="*/ 318 h 654"/>
                <a:gd name="T8" fmla="*/ 350 w 733"/>
                <a:gd name="T9" fmla="*/ 308 h 654"/>
                <a:gd name="T10" fmla="*/ 350 w 733"/>
                <a:gd name="T11" fmla="*/ 305 h 654"/>
                <a:gd name="T12" fmla="*/ 283 w 733"/>
                <a:gd name="T13" fmla="*/ 58 h 654"/>
                <a:gd name="T14" fmla="*/ 295 w 733"/>
                <a:gd name="T15" fmla="*/ 46 h 654"/>
                <a:gd name="T16" fmla="*/ 408 w 733"/>
                <a:gd name="T17" fmla="*/ 593 h 654"/>
                <a:gd name="T18" fmla="*/ 90 w 733"/>
                <a:gd name="T19" fmla="*/ 204 h 654"/>
                <a:gd name="T20" fmla="*/ 235 w 733"/>
                <a:gd name="T21" fmla="*/ 12 h 654"/>
                <a:gd name="T22" fmla="*/ 244 w 733"/>
                <a:gd name="T23" fmla="*/ 9 h 654"/>
                <a:gd name="T24" fmla="*/ 255 w 733"/>
                <a:gd name="T25" fmla="*/ 17 h 654"/>
                <a:gd name="T26" fmla="*/ 321 w 733"/>
                <a:gd name="T27" fmla="*/ 264 h 654"/>
                <a:gd name="T28" fmla="*/ 305 w 733"/>
                <a:gd name="T29" fmla="*/ 276 h 654"/>
                <a:gd name="T30" fmla="*/ 81 w 733"/>
                <a:gd name="T31" fmla="*/ 147 h 654"/>
                <a:gd name="T32" fmla="*/ 78 w 733"/>
                <a:gd name="T33" fmla="*/ 132 h 654"/>
                <a:gd name="T34" fmla="*/ 235 w 733"/>
                <a:gd name="T35" fmla="*/ 12 h 654"/>
                <a:gd name="T36" fmla="*/ 110 w 733"/>
                <a:gd name="T37" fmla="*/ 138 h 654"/>
                <a:gd name="T38" fmla="*/ 276 w 733"/>
                <a:gd name="T39" fmla="*/ 234 h 654"/>
                <a:gd name="T40" fmla="*/ 288 w 733"/>
                <a:gd name="T41" fmla="*/ 225 h 654"/>
                <a:gd name="T42" fmla="*/ 239 w 733"/>
                <a:gd name="T43" fmla="*/ 42 h 654"/>
                <a:gd name="T44" fmla="*/ 228 w 733"/>
                <a:gd name="T45" fmla="*/ 36 h 654"/>
                <a:gd name="T46" fmla="*/ 107 w 733"/>
                <a:gd name="T47" fmla="*/ 126 h 654"/>
                <a:gd name="T48" fmla="*/ 110 w 733"/>
                <a:gd name="T49" fmla="*/ 138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3" h="654">
                  <a:moveTo>
                    <a:pt x="90" y="204"/>
                  </a:moveTo>
                  <a:cubicBezTo>
                    <a:pt x="99" y="183"/>
                    <a:pt x="104" y="184"/>
                    <a:pt x="110" y="188"/>
                  </a:cubicBezTo>
                  <a:cubicBezTo>
                    <a:pt x="334" y="317"/>
                    <a:pt x="334" y="317"/>
                    <a:pt x="334" y="317"/>
                  </a:cubicBezTo>
                  <a:cubicBezTo>
                    <a:pt x="336" y="318"/>
                    <a:pt x="338" y="318"/>
                    <a:pt x="340" y="318"/>
                  </a:cubicBezTo>
                  <a:cubicBezTo>
                    <a:pt x="345" y="318"/>
                    <a:pt x="350" y="314"/>
                    <a:pt x="350" y="308"/>
                  </a:cubicBezTo>
                  <a:cubicBezTo>
                    <a:pt x="350" y="307"/>
                    <a:pt x="350" y="306"/>
                    <a:pt x="350" y="305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1" y="49"/>
                    <a:pt x="282" y="48"/>
                    <a:pt x="295" y="46"/>
                  </a:cubicBezTo>
                  <a:cubicBezTo>
                    <a:pt x="623" y="0"/>
                    <a:pt x="733" y="506"/>
                    <a:pt x="408" y="593"/>
                  </a:cubicBezTo>
                  <a:cubicBezTo>
                    <a:pt x="183" y="654"/>
                    <a:pt x="0" y="410"/>
                    <a:pt x="90" y="204"/>
                  </a:cubicBezTo>
                  <a:close/>
                  <a:moveTo>
                    <a:pt x="235" y="12"/>
                  </a:moveTo>
                  <a:cubicBezTo>
                    <a:pt x="238" y="11"/>
                    <a:pt x="241" y="10"/>
                    <a:pt x="244" y="9"/>
                  </a:cubicBezTo>
                  <a:cubicBezTo>
                    <a:pt x="249" y="9"/>
                    <a:pt x="253" y="11"/>
                    <a:pt x="255" y="17"/>
                  </a:cubicBezTo>
                  <a:cubicBezTo>
                    <a:pt x="321" y="264"/>
                    <a:pt x="321" y="264"/>
                    <a:pt x="321" y="264"/>
                  </a:cubicBezTo>
                  <a:cubicBezTo>
                    <a:pt x="323" y="273"/>
                    <a:pt x="314" y="281"/>
                    <a:pt x="305" y="276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76" y="144"/>
                    <a:pt x="75" y="137"/>
                    <a:pt x="78" y="132"/>
                  </a:cubicBezTo>
                  <a:cubicBezTo>
                    <a:pt x="113" y="73"/>
                    <a:pt x="168" y="30"/>
                    <a:pt x="235" y="12"/>
                  </a:cubicBezTo>
                  <a:close/>
                  <a:moveTo>
                    <a:pt x="110" y="138"/>
                  </a:moveTo>
                  <a:cubicBezTo>
                    <a:pt x="276" y="234"/>
                    <a:pt x="276" y="234"/>
                    <a:pt x="276" y="234"/>
                  </a:cubicBezTo>
                  <a:cubicBezTo>
                    <a:pt x="288" y="242"/>
                    <a:pt x="292" y="240"/>
                    <a:pt x="288" y="225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7" y="36"/>
                    <a:pt x="235" y="34"/>
                    <a:pt x="228" y="36"/>
                  </a:cubicBezTo>
                  <a:cubicBezTo>
                    <a:pt x="179" y="52"/>
                    <a:pt x="137" y="84"/>
                    <a:pt x="107" y="126"/>
                  </a:cubicBezTo>
                  <a:cubicBezTo>
                    <a:pt x="103" y="132"/>
                    <a:pt x="104" y="135"/>
                    <a:pt x="110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063488" y="3006439"/>
            <a:ext cx="298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/>
              <a:t>A</a:t>
            </a:r>
            <a:endParaRPr lang="zh-CN" altLang="en-US" sz="3600" dirty="0"/>
          </a:p>
        </p:txBody>
      </p:sp>
      <p:sp>
        <p:nvSpPr>
          <p:cNvPr id="31" name="文本框 30"/>
          <p:cNvSpPr txBox="1"/>
          <p:nvPr/>
        </p:nvSpPr>
        <p:spPr>
          <a:xfrm>
            <a:off x="8736497" y="3006439"/>
            <a:ext cx="298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/>
              <a:t>B</a:t>
            </a:r>
            <a:endParaRPr lang="zh-CN" altLang="en-US" sz="3600" dirty="0"/>
          </a:p>
        </p:txBody>
      </p:sp>
      <p:sp>
        <p:nvSpPr>
          <p:cNvPr id="32" name="文本框 31"/>
          <p:cNvSpPr txBox="1"/>
          <p:nvPr/>
        </p:nvSpPr>
        <p:spPr>
          <a:xfrm>
            <a:off x="8736497" y="3791776"/>
            <a:ext cx="298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/>
              <a:t>D</a:t>
            </a:r>
            <a:endParaRPr lang="zh-CN" altLang="en-US" sz="3600" dirty="0"/>
          </a:p>
        </p:txBody>
      </p:sp>
      <p:sp>
        <p:nvSpPr>
          <p:cNvPr id="33" name="文本框 32"/>
          <p:cNvSpPr txBox="1"/>
          <p:nvPr/>
        </p:nvSpPr>
        <p:spPr>
          <a:xfrm>
            <a:off x="1053549" y="3791776"/>
            <a:ext cx="298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/>
              <a:t>C</a:t>
            </a:r>
            <a:endParaRPr lang="zh-CN" altLang="en-US" sz="3600" dirty="0"/>
          </a:p>
        </p:txBody>
      </p:sp>
      <p:sp>
        <p:nvSpPr>
          <p:cNvPr id="34" name="文本框 33"/>
          <p:cNvSpPr txBox="1"/>
          <p:nvPr/>
        </p:nvSpPr>
        <p:spPr>
          <a:xfrm>
            <a:off x="1605161" y="3102875"/>
            <a:ext cx="17576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延伸服务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500811" y="3851736"/>
            <a:ext cx="19647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问题反馈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304563" y="3883099"/>
            <a:ext cx="17576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竞品知识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9239191" y="3073667"/>
            <a:ext cx="17576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数据统计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03" y="3237974"/>
            <a:ext cx="899466" cy="899466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3768970" y="391653"/>
            <a:ext cx="4648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需求类型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38" y="1036748"/>
            <a:ext cx="2884195" cy="7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0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473197" y="59863"/>
            <a:ext cx="166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延伸服务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567266" y="608116"/>
            <a:ext cx="167266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0" y="1063487"/>
            <a:ext cx="12191999" cy="891437"/>
          </a:xfrm>
          <a:prstGeom prst="rect">
            <a:avLst/>
          </a:prstGeom>
          <a:gradFill flip="none" rotWithShape="1">
            <a:gsLst>
              <a:gs pos="0">
                <a:srgbClr val="1CAE97">
                  <a:tint val="66000"/>
                  <a:satMod val="160000"/>
                </a:srgbClr>
              </a:gs>
              <a:gs pos="50000">
                <a:srgbClr val="1CAE97">
                  <a:tint val="44500"/>
                  <a:satMod val="160000"/>
                </a:srgbClr>
              </a:gs>
              <a:gs pos="100000">
                <a:srgbClr val="1CAE97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52249" y="1217213"/>
            <a:ext cx="6421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除了卖“库”，我们还可以做这些！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83974" y="2454964"/>
            <a:ext cx="5112025" cy="1570384"/>
          </a:xfrm>
          <a:prstGeom prst="rect">
            <a:avLst/>
          </a:prstGeom>
          <a:solidFill>
            <a:srgbClr val="1CA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83974" y="4025348"/>
            <a:ext cx="5112025" cy="1570384"/>
          </a:xfrm>
          <a:prstGeom prst="rect">
            <a:avLst/>
          </a:prstGeom>
          <a:solidFill>
            <a:srgbClr val="F8A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96000" y="2454964"/>
            <a:ext cx="5112025" cy="1570384"/>
          </a:xfrm>
          <a:prstGeom prst="rect">
            <a:avLst/>
          </a:prstGeom>
          <a:solidFill>
            <a:srgbClr val="AAC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96000" y="4025348"/>
            <a:ext cx="5112025" cy="1570384"/>
          </a:xfrm>
          <a:prstGeom prst="rect">
            <a:avLst/>
          </a:prstGeom>
          <a:solidFill>
            <a:srgbClr val="C84F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545495" y="2458278"/>
            <a:ext cx="3127513" cy="3127513"/>
          </a:xfrm>
          <a:prstGeom prst="ellipse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038660" y="4298089"/>
            <a:ext cx="864935" cy="743504"/>
            <a:chOff x="3262313" y="1552575"/>
            <a:chExt cx="644525" cy="554038"/>
          </a:xfrm>
          <a:solidFill>
            <a:schemeClr val="bg1"/>
          </a:solidFill>
        </p:grpSpPr>
        <p:sp>
          <p:nvSpPr>
            <p:cNvPr id="14" name="Oval 231"/>
            <p:cNvSpPr>
              <a:spLocks noChangeArrowheads="1"/>
            </p:cNvSpPr>
            <p:nvPr/>
          </p:nvSpPr>
          <p:spPr bwMode="auto">
            <a:xfrm>
              <a:off x="3521075" y="1711325"/>
              <a:ext cx="127000" cy="1555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232"/>
            <p:cNvSpPr>
              <a:spLocks/>
            </p:cNvSpPr>
            <p:nvPr/>
          </p:nvSpPr>
          <p:spPr bwMode="auto">
            <a:xfrm>
              <a:off x="3605213" y="1885950"/>
              <a:ext cx="112713" cy="157163"/>
            </a:xfrm>
            <a:custGeom>
              <a:avLst/>
              <a:gdLst>
                <a:gd name="T0" fmla="*/ 62 w 65"/>
                <a:gd name="T1" fmla="*/ 21 h 90"/>
                <a:gd name="T2" fmla="*/ 40 w 65"/>
                <a:gd name="T3" fmla="*/ 1 h 90"/>
                <a:gd name="T4" fmla="*/ 21 w 65"/>
                <a:gd name="T5" fmla="*/ 1 h 90"/>
                <a:gd name="T6" fmla="*/ 34 w 65"/>
                <a:gd name="T7" fmla="*/ 12 h 90"/>
                <a:gd name="T8" fmla="*/ 16 w 65"/>
                <a:gd name="T9" fmla="*/ 22 h 90"/>
                <a:gd name="T10" fmla="*/ 24 w 65"/>
                <a:gd name="T11" fmla="*/ 36 h 90"/>
                <a:gd name="T12" fmla="*/ 0 w 65"/>
                <a:gd name="T13" fmla="*/ 89 h 90"/>
                <a:gd name="T14" fmla="*/ 0 w 65"/>
                <a:gd name="T15" fmla="*/ 90 h 90"/>
                <a:gd name="T16" fmla="*/ 65 w 65"/>
                <a:gd name="T17" fmla="*/ 63 h 90"/>
                <a:gd name="T18" fmla="*/ 62 w 65"/>
                <a:gd name="T19" fmla="*/ 2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90">
                  <a:moveTo>
                    <a:pt x="62" y="21"/>
                  </a:moveTo>
                  <a:cubicBezTo>
                    <a:pt x="61" y="9"/>
                    <a:pt x="51" y="0"/>
                    <a:pt x="40" y="1"/>
                  </a:cubicBezTo>
                  <a:cubicBezTo>
                    <a:pt x="40" y="1"/>
                    <a:pt x="32" y="1"/>
                    <a:pt x="21" y="1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5" y="87"/>
                    <a:pt x="47" y="78"/>
                    <a:pt x="65" y="63"/>
                  </a:cubicBezTo>
                  <a:lnTo>
                    <a:pt x="62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233"/>
            <p:cNvSpPr>
              <a:spLocks/>
            </p:cNvSpPr>
            <p:nvPr/>
          </p:nvSpPr>
          <p:spPr bwMode="auto">
            <a:xfrm>
              <a:off x="3452813" y="1885950"/>
              <a:ext cx="109538" cy="157163"/>
            </a:xfrm>
            <a:custGeom>
              <a:avLst/>
              <a:gdLst>
                <a:gd name="T0" fmla="*/ 39 w 63"/>
                <a:gd name="T1" fmla="*/ 36 h 90"/>
                <a:gd name="T2" fmla="*/ 48 w 63"/>
                <a:gd name="T3" fmla="*/ 22 h 90"/>
                <a:gd name="T4" fmla="*/ 29 w 63"/>
                <a:gd name="T5" fmla="*/ 12 h 90"/>
                <a:gd name="T6" fmla="*/ 43 w 63"/>
                <a:gd name="T7" fmla="*/ 1 h 90"/>
                <a:gd name="T8" fmla="*/ 25 w 63"/>
                <a:gd name="T9" fmla="*/ 1 h 90"/>
                <a:gd name="T10" fmla="*/ 25 w 63"/>
                <a:gd name="T11" fmla="*/ 1 h 90"/>
                <a:gd name="T12" fmla="*/ 3 w 63"/>
                <a:gd name="T13" fmla="*/ 21 h 90"/>
                <a:gd name="T14" fmla="*/ 0 w 63"/>
                <a:gd name="T15" fmla="*/ 64 h 90"/>
                <a:gd name="T16" fmla="*/ 63 w 63"/>
                <a:gd name="T17" fmla="*/ 90 h 90"/>
                <a:gd name="T18" fmla="*/ 63 w 63"/>
                <a:gd name="T19" fmla="*/ 89 h 90"/>
                <a:gd name="T20" fmla="*/ 39 w 63"/>
                <a:gd name="T21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90">
                  <a:moveTo>
                    <a:pt x="39" y="36"/>
                  </a:moveTo>
                  <a:cubicBezTo>
                    <a:pt x="48" y="22"/>
                    <a:pt x="48" y="22"/>
                    <a:pt x="48" y="2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2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4" y="0"/>
                    <a:pt x="4" y="9"/>
                    <a:pt x="3" y="2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8" y="78"/>
                    <a:pt x="39" y="87"/>
                    <a:pt x="63" y="90"/>
                  </a:cubicBezTo>
                  <a:cubicBezTo>
                    <a:pt x="63" y="89"/>
                    <a:pt x="63" y="89"/>
                    <a:pt x="63" y="89"/>
                  </a:cubicBezTo>
                  <a:lnTo>
                    <a:pt x="3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234"/>
            <p:cNvSpPr>
              <a:spLocks/>
            </p:cNvSpPr>
            <p:nvPr/>
          </p:nvSpPr>
          <p:spPr bwMode="auto">
            <a:xfrm>
              <a:off x="3562350" y="1885950"/>
              <a:ext cx="42863" cy="33338"/>
            </a:xfrm>
            <a:custGeom>
              <a:avLst/>
              <a:gdLst>
                <a:gd name="T0" fmla="*/ 23 w 27"/>
                <a:gd name="T1" fmla="*/ 21 h 21"/>
                <a:gd name="T2" fmla="*/ 23 w 27"/>
                <a:gd name="T3" fmla="*/ 21 h 21"/>
                <a:gd name="T4" fmla="*/ 27 w 27"/>
                <a:gd name="T5" fmla="*/ 19 h 21"/>
                <a:gd name="T6" fmla="*/ 22 w 27"/>
                <a:gd name="T7" fmla="*/ 0 h 21"/>
                <a:gd name="T8" fmla="*/ 6 w 27"/>
                <a:gd name="T9" fmla="*/ 0 h 21"/>
                <a:gd name="T10" fmla="*/ 0 w 27"/>
                <a:gd name="T11" fmla="*/ 19 h 21"/>
                <a:gd name="T12" fmla="*/ 5 w 27"/>
                <a:gd name="T13" fmla="*/ 21 h 21"/>
                <a:gd name="T14" fmla="*/ 5 w 27"/>
                <a:gd name="T15" fmla="*/ 21 h 21"/>
                <a:gd name="T16" fmla="*/ 23 w 27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1">
                  <a:moveTo>
                    <a:pt x="23" y="21"/>
                  </a:moveTo>
                  <a:lnTo>
                    <a:pt x="23" y="21"/>
                  </a:lnTo>
                  <a:lnTo>
                    <a:pt x="27" y="19"/>
                  </a:lnTo>
                  <a:lnTo>
                    <a:pt x="22" y="0"/>
                  </a:lnTo>
                  <a:lnTo>
                    <a:pt x="6" y="0"/>
                  </a:lnTo>
                  <a:lnTo>
                    <a:pt x="0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2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235"/>
            <p:cNvSpPr>
              <a:spLocks/>
            </p:cNvSpPr>
            <p:nvPr/>
          </p:nvSpPr>
          <p:spPr bwMode="auto">
            <a:xfrm>
              <a:off x="3562350" y="1919288"/>
              <a:ext cx="42863" cy="123825"/>
            </a:xfrm>
            <a:custGeom>
              <a:avLst/>
              <a:gdLst>
                <a:gd name="T0" fmla="*/ 21 w 24"/>
                <a:gd name="T1" fmla="*/ 0 h 71"/>
                <a:gd name="T2" fmla="*/ 21 w 24"/>
                <a:gd name="T3" fmla="*/ 0 h 71"/>
                <a:gd name="T4" fmla="*/ 4 w 24"/>
                <a:gd name="T5" fmla="*/ 0 h 71"/>
                <a:gd name="T6" fmla="*/ 4 w 24"/>
                <a:gd name="T7" fmla="*/ 0 h 71"/>
                <a:gd name="T8" fmla="*/ 0 w 24"/>
                <a:gd name="T9" fmla="*/ 70 h 71"/>
                <a:gd name="T10" fmla="*/ 0 w 24"/>
                <a:gd name="T11" fmla="*/ 71 h 71"/>
                <a:gd name="T12" fmla="*/ 12 w 24"/>
                <a:gd name="T13" fmla="*/ 71 h 71"/>
                <a:gd name="T14" fmla="*/ 24 w 24"/>
                <a:gd name="T15" fmla="*/ 71 h 71"/>
                <a:gd name="T16" fmla="*/ 24 w 24"/>
                <a:gd name="T17" fmla="*/ 70 h 71"/>
                <a:gd name="T18" fmla="*/ 21 w 24"/>
                <a:gd name="T1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1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4" y="71"/>
                    <a:pt x="8" y="71"/>
                    <a:pt x="12" y="71"/>
                  </a:cubicBezTo>
                  <a:cubicBezTo>
                    <a:pt x="16" y="71"/>
                    <a:pt x="20" y="71"/>
                    <a:pt x="24" y="71"/>
                  </a:cubicBezTo>
                  <a:cubicBezTo>
                    <a:pt x="24" y="70"/>
                    <a:pt x="24" y="70"/>
                    <a:pt x="24" y="70"/>
                  </a:cubicBez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236"/>
            <p:cNvSpPr>
              <a:spLocks/>
            </p:cNvSpPr>
            <p:nvPr/>
          </p:nvSpPr>
          <p:spPr bwMode="auto">
            <a:xfrm>
              <a:off x="3306763" y="1830388"/>
              <a:ext cx="541338" cy="276225"/>
            </a:xfrm>
            <a:custGeom>
              <a:avLst/>
              <a:gdLst>
                <a:gd name="T0" fmla="*/ 158 w 309"/>
                <a:gd name="T1" fmla="*/ 158 h 158"/>
                <a:gd name="T2" fmla="*/ 0 w 309"/>
                <a:gd name="T3" fmla="*/ 0 h 158"/>
                <a:gd name="T4" fmla="*/ 39 w 309"/>
                <a:gd name="T5" fmla="*/ 0 h 158"/>
                <a:gd name="T6" fmla="*/ 158 w 309"/>
                <a:gd name="T7" fmla="*/ 119 h 158"/>
                <a:gd name="T8" fmla="*/ 271 w 309"/>
                <a:gd name="T9" fmla="*/ 38 h 158"/>
                <a:gd name="T10" fmla="*/ 309 w 309"/>
                <a:gd name="T11" fmla="*/ 50 h 158"/>
                <a:gd name="T12" fmla="*/ 158 w 309"/>
                <a:gd name="T1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158">
                  <a:moveTo>
                    <a:pt x="158" y="158"/>
                  </a:moveTo>
                  <a:cubicBezTo>
                    <a:pt x="71" y="158"/>
                    <a:pt x="0" y="87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66"/>
                    <a:pt x="93" y="119"/>
                    <a:pt x="158" y="119"/>
                  </a:cubicBezTo>
                  <a:cubicBezTo>
                    <a:pt x="210" y="119"/>
                    <a:pt x="255" y="86"/>
                    <a:pt x="271" y="38"/>
                  </a:cubicBezTo>
                  <a:cubicBezTo>
                    <a:pt x="309" y="50"/>
                    <a:pt x="309" y="50"/>
                    <a:pt x="309" y="50"/>
                  </a:cubicBezTo>
                  <a:cubicBezTo>
                    <a:pt x="287" y="115"/>
                    <a:pt x="227" y="158"/>
                    <a:pt x="158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237"/>
            <p:cNvSpPr>
              <a:spLocks/>
            </p:cNvSpPr>
            <p:nvPr/>
          </p:nvSpPr>
          <p:spPr bwMode="auto">
            <a:xfrm>
              <a:off x="3262313" y="1765300"/>
              <a:ext cx="158750" cy="77788"/>
            </a:xfrm>
            <a:custGeom>
              <a:avLst/>
              <a:gdLst>
                <a:gd name="T0" fmla="*/ 100 w 100"/>
                <a:gd name="T1" fmla="*/ 49 h 49"/>
                <a:gd name="T2" fmla="*/ 50 w 100"/>
                <a:gd name="T3" fmla="*/ 0 h 49"/>
                <a:gd name="T4" fmla="*/ 0 w 100"/>
                <a:gd name="T5" fmla="*/ 49 h 49"/>
                <a:gd name="T6" fmla="*/ 100 w 100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49">
                  <a:moveTo>
                    <a:pt x="100" y="49"/>
                  </a:moveTo>
                  <a:lnTo>
                    <a:pt x="50" y="0"/>
                  </a:lnTo>
                  <a:lnTo>
                    <a:pt x="0" y="49"/>
                  </a:lnTo>
                  <a:lnTo>
                    <a:pt x="10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238"/>
            <p:cNvSpPr>
              <a:spLocks/>
            </p:cNvSpPr>
            <p:nvPr/>
          </p:nvSpPr>
          <p:spPr bwMode="auto">
            <a:xfrm>
              <a:off x="3321050" y="1552575"/>
              <a:ext cx="539750" cy="277813"/>
            </a:xfrm>
            <a:custGeom>
              <a:avLst/>
              <a:gdLst>
                <a:gd name="T0" fmla="*/ 309 w 309"/>
                <a:gd name="T1" fmla="*/ 158 h 158"/>
                <a:gd name="T2" fmla="*/ 270 w 309"/>
                <a:gd name="T3" fmla="*/ 158 h 158"/>
                <a:gd name="T4" fmla="*/ 151 w 309"/>
                <a:gd name="T5" fmla="*/ 39 h 158"/>
                <a:gd name="T6" fmla="*/ 38 w 309"/>
                <a:gd name="T7" fmla="*/ 120 h 158"/>
                <a:gd name="T8" fmla="*/ 0 w 309"/>
                <a:gd name="T9" fmla="*/ 108 h 158"/>
                <a:gd name="T10" fmla="*/ 151 w 309"/>
                <a:gd name="T11" fmla="*/ 0 h 158"/>
                <a:gd name="T12" fmla="*/ 309 w 309"/>
                <a:gd name="T1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158">
                  <a:moveTo>
                    <a:pt x="309" y="158"/>
                  </a:moveTo>
                  <a:cubicBezTo>
                    <a:pt x="270" y="158"/>
                    <a:pt x="270" y="158"/>
                    <a:pt x="270" y="158"/>
                  </a:cubicBezTo>
                  <a:cubicBezTo>
                    <a:pt x="270" y="92"/>
                    <a:pt x="216" y="39"/>
                    <a:pt x="151" y="39"/>
                  </a:cubicBezTo>
                  <a:cubicBezTo>
                    <a:pt x="99" y="39"/>
                    <a:pt x="54" y="72"/>
                    <a:pt x="38" y="12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22" y="43"/>
                    <a:pt x="82" y="0"/>
                    <a:pt x="151" y="0"/>
                  </a:cubicBezTo>
                  <a:cubicBezTo>
                    <a:pt x="238" y="0"/>
                    <a:pt x="309" y="71"/>
                    <a:pt x="309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239"/>
            <p:cNvSpPr>
              <a:spLocks/>
            </p:cNvSpPr>
            <p:nvPr/>
          </p:nvSpPr>
          <p:spPr bwMode="auto">
            <a:xfrm>
              <a:off x="3749675" y="1816100"/>
              <a:ext cx="157163" cy="77788"/>
            </a:xfrm>
            <a:custGeom>
              <a:avLst/>
              <a:gdLst>
                <a:gd name="T0" fmla="*/ 0 w 99"/>
                <a:gd name="T1" fmla="*/ 0 h 49"/>
                <a:gd name="T2" fmla="*/ 50 w 99"/>
                <a:gd name="T3" fmla="*/ 49 h 49"/>
                <a:gd name="T4" fmla="*/ 99 w 99"/>
                <a:gd name="T5" fmla="*/ 0 h 49"/>
                <a:gd name="T6" fmla="*/ 0 w 99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9">
                  <a:moveTo>
                    <a:pt x="0" y="0"/>
                  </a:moveTo>
                  <a:lnTo>
                    <a:pt x="50" y="49"/>
                  </a:lnTo>
                  <a:lnTo>
                    <a:pt x="9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96760" y="4329480"/>
            <a:ext cx="742315" cy="728233"/>
            <a:chOff x="6487719" y="4216206"/>
            <a:chExt cx="496474" cy="487056"/>
          </a:xfrm>
          <a:solidFill>
            <a:schemeClr val="bg1"/>
          </a:solidFill>
        </p:grpSpPr>
        <p:sp>
          <p:nvSpPr>
            <p:cNvPr id="24" name="Freeform 269"/>
            <p:cNvSpPr>
              <a:spLocks noEditPoints="1"/>
            </p:cNvSpPr>
            <p:nvPr/>
          </p:nvSpPr>
          <p:spPr bwMode="auto">
            <a:xfrm>
              <a:off x="6487719" y="4216206"/>
              <a:ext cx="496474" cy="487056"/>
            </a:xfrm>
            <a:custGeom>
              <a:avLst/>
              <a:gdLst>
                <a:gd name="T0" fmla="*/ 221 w 235"/>
                <a:gd name="T1" fmla="*/ 117 h 230"/>
                <a:gd name="T2" fmla="*/ 139 w 235"/>
                <a:gd name="T3" fmla="*/ 35 h 230"/>
                <a:gd name="T4" fmla="*/ 108 w 235"/>
                <a:gd name="T5" fmla="*/ 5 h 230"/>
                <a:gd name="T6" fmla="*/ 67 w 235"/>
                <a:gd name="T7" fmla="*/ 0 h 230"/>
                <a:gd name="T8" fmla="*/ 37 w 235"/>
                <a:gd name="T9" fmla="*/ 0 h 230"/>
                <a:gd name="T10" fmla="*/ 0 w 235"/>
                <a:gd name="T11" fmla="*/ 35 h 230"/>
                <a:gd name="T12" fmla="*/ 0 w 235"/>
                <a:gd name="T13" fmla="*/ 65 h 230"/>
                <a:gd name="T14" fmla="*/ 5 w 235"/>
                <a:gd name="T15" fmla="*/ 106 h 230"/>
                <a:gd name="T16" fmla="*/ 36 w 235"/>
                <a:gd name="T17" fmla="*/ 137 h 230"/>
                <a:gd name="T18" fmla="*/ 118 w 235"/>
                <a:gd name="T19" fmla="*/ 219 h 230"/>
                <a:gd name="T20" fmla="*/ 144 w 235"/>
                <a:gd name="T21" fmla="*/ 230 h 230"/>
                <a:gd name="T22" fmla="*/ 170 w 235"/>
                <a:gd name="T23" fmla="*/ 219 h 230"/>
                <a:gd name="T24" fmla="*/ 221 w 235"/>
                <a:gd name="T25" fmla="*/ 168 h 230"/>
                <a:gd name="T26" fmla="*/ 221 w 235"/>
                <a:gd name="T27" fmla="*/ 117 h 230"/>
                <a:gd name="T28" fmla="*/ 205 w 235"/>
                <a:gd name="T29" fmla="*/ 153 h 230"/>
                <a:gd name="T30" fmla="*/ 154 w 235"/>
                <a:gd name="T31" fmla="*/ 204 h 230"/>
                <a:gd name="T32" fmla="*/ 144 w 235"/>
                <a:gd name="T33" fmla="*/ 208 h 230"/>
                <a:gd name="T34" fmla="*/ 134 w 235"/>
                <a:gd name="T35" fmla="*/ 204 h 230"/>
                <a:gd name="T36" fmla="*/ 52 w 235"/>
                <a:gd name="T37" fmla="*/ 122 h 230"/>
                <a:gd name="T38" fmla="*/ 24 w 235"/>
                <a:gd name="T39" fmla="*/ 94 h 230"/>
                <a:gd name="T40" fmla="*/ 22 w 235"/>
                <a:gd name="T41" fmla="*/ 65 h 230"/>
                <a:gd name="T42" fmla="*/ 22 w 235"/>
                <a:gd name="T43" fmla="*/ 35 h 230"/>
                <a:gd name="T44" fmla="*/ 37 w 235"/>
                <a:gd name="T45" fmla="*/ 22 h 230"/>
                <a:gd name="T46" fmla="*/ 65 w 235"/>
                <a:gd name="T47" fmla="*/ 22 h 230"/>
                <a:gd name="T48" fmla="*/ 67 w 235"/>
                <a:gd name="T49" fmla="*/ 22 h 230"/>
                <a:gd name="T50" fmla="*/ 96 w 235"/>
                <a:gd name="T51" fmla="*/ 23 h 230"/>
                <a:gd name="T52" fmla="*/ 124 w 235"/>
                <a:gd name="T53" fmla="*/ 50 h 230"/>
                <a:gd name="T54" fmla="*/ 205 w 235"/>
                <a:gd name="T55" fmla="*/ 132 h 230"/>
                <a:gd name="T56" fmla="*/ 205 w 235"/>
                <a:gd name="T57" fmla="*/ 15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5" h="230">
                  <a:moveTo>
                    <a:pt x="221" y="117"/>
                  </a:moveTo>
                  <a:cubicBezTo>
                    <a:pt x="139" y="35"/>
                    <a:pt x="139" y="35"/>
                    <a:pt x="139" y="35"/>
                  </a:cubicBezTo>
                  <a:cubicBezTo>
                    <a:pt x="125" y="21"/>
                    <a:pt x="111" y="7"/>
                    <a:pt x="108" y="5"/>
                  </a:cubicBezTo>
                  <a:cubicBezTo>
                    <a:pt x="105" y="2"/>
                    <a:pt x="87" y="0"/>
                    <a:pt x="6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5"/>
                    <a:pt x="0" y="3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85"/>
                    <a:pt x="3" y="104"/>
                    <a:pt x="5" y="106"/>
                  </a:cubicBezTo>
                  <a:cubicBezTo>
                    <a:pt x="8" y="109"/>
                    <a:pt x="22" y="123"/>
                    <a:pt x="36" y="137"/>
                  </a:cubicBezTo>
                  <a:cubicBezTo>
                    <a:pt x="118" y="219"/>
                    <a:pt x="118" y="219"/>
                    <a:pt x="118" y="219"/>
                  </a:cubicBezTo>
                  <a:cubicBezTo>
                    <a:pt x="125" y="226"/>
                    <a:pt x="135" y="230"/>
                    <a:pt x="144" y="230"/>
                  </a:cubicBezTo>
                  <a:cubicBezTo>
                    <a:pt x="153" y="230"/>
                    <a:pt x="163" y="226"/>
                    <a:pt x="170" y="219"/>
                  </a:cubicBezTo>
                  <a:cubicBezTo>
                    <a:pt x="221" y="168"/>
                    <a:pt x="221" y="168"/>
                    <a:pt x="221" y="168"/>
                  </a:cubicBezTo>
                  <a:cubicBezTo>
                    <a:pt x="235" y="154"/>
                    <a:pt x="235" y="131"/>
                    <a:pt x="221" y="117"/>
                  </a:cubicBezTo>
                  <a:close/>
                  <a:moveTo>
                    <a:pt x="205" y="153"/>
                  </a:moveTo>
                  <a:cubicBezTo>
                    <a:pt x="154" y="204"/>
                    <a:pt x="154" y="204"/>
                    <a:pt x="154" y="204"/>
                  </a:cubicBezTo>
                  <a:cubicBezTo>
                    <a:pt x="152" y="206"/>
                    <a:pt x="148" y="208"/>
                    <a:pt x="144" y="208"/>
                  </a:cubicBezTo>
                  <a:cubicBezTo>
                    <a:pt x="140" y="208"/>
                    <a:pt x="137" y="206"/>
                    <a:pt x="134" y="204"/>
                  </a:cubicBezTo>
                  <a:cubicBezTo>
                    <a:pt x="52" y="122"/>
                    <a:pt x="52" y="122"/>
                    <a:pt x="52" y="122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3" y="89"/>
                    <a:pt x="22" y="79"/>
                    <a:pt x="22" y="6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27"/>
                    <a:pt x="29" y="22"/>
                    <a:pt x="37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81" y="22"/>
                    <a:pt x="91" y="22"/>
                    <a:pt x="96" y="23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205" y="132"/>
                    <a:pt x="205" y="132"/>
                    <a:pt x="205" y="132"/>
                  </a:cubicBezTo>
                  <a:cubicBezTo>
                    <a:pt x="211" y="138"/>
                    <a:pt x="211" y="147"/>
                    <a:pt x="205" y="1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270"/>
            <p:cNvSpPr>
              <a:spLocks noEditPoints="1"/>
            </p:cNvSpPr>
            <p:nvPr/>
          </p:nvSpPr>
          <p:spPr bwMode="auto">
            <a:xfrm>
              <a:off x="6579210" y="4298279"/>
              <a:ext cx="122437" cy="129164"/>
            </a:xfrm>
            <a:custGeom>
              <a:avLst/>
              <a:gdLst>
                <a:gd name="T0" fmla="*/ 9 w 58"/>
                <a:gd name="T1" fmla="*/ 11 h 61"/>
                <a:gd name="T2" fmla="*/ 0 w 58"/>
                <a:gd name="T3" fmla="*/ 32 h 61"/>
                <a:gd name="T4" fmla="*/ 9 w 58"/>
                <a:gd name="T5" fmla="*/ 52 h 61"/>
                <a:gd name="T6" fmla="*/ 29 w 58"/>
                <a:gd name="T7" fmla="*/ 61 h 61"/>
                <a:gd name="T8" fmla="*/ 50 w 58"/>
                <a:gd name="T9" fmla="*/ 52 h 61"/>
                <a:gd name="T10" fmla="*/ 58 w 58"/>
                <a:gd name="T11" fmla="*/ 32 h 61"/>
                <a:gd name="T12" fmla="*/ 50 w 58"/>
                <a:gd name="T13" fmla="*/ 11 h 61"/>
                <a:gd name="T14" fmla="*/ 9 w 58"/>
                <a:gd name="T15" fmla="*/ 11 h 61"/>
                <a:gd name="T16" fmla="*/ 40 w 58"/>
                <a:gd name="T17" fmla="*/ 42 h 61"/>
                <a:gd name="T18" fmla="*/ 19 w 58"/>
                <a:gd name="T19" fmla="*/ 42 h 61"/>
                <a:gd name="T20" fmla="*/ 15 w 58"/>
                <a:gd name="T21" fmla="*/ 32 h 61"/>
                <a:gd name="T22" fmla="*/ 19 w 58"/>
                <a:gd name="T23" fmla="*/ 21 h 61"/>
                <a:gd name="T24" fmla="*/ 29 w 58"/>
                <a:gd name="T25" fmla="*/ 17 h 61"/>
                <a:gd name="T26" fmla="*/ 40 w 58"/>
                <a:gd name="T27" fmla="*/ 21 h 61"/>
                <a:gd name="T28" fmla="*/ 44 w 58"/>
                <a:gd name="T29" fmla="*/ 32 h 61"/>
                <a:gd name="T30" fmla="*/ 40 w 58"/>
                <a:gd name="T31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1">
                  <a:moveTo>
                    <a:pt x="9" y="11"/>
                  </a:moveTo>
                  <a:cubicBezTo>
                    <a:pt x="3" y="17"/>
                    <a:pt x="0" y="24"/>
                    <a:pt x="0" y="32"/>
                  </a:cubicBezTo>
                  <a:cubicBezTo>
                    <a:pt x="0" y="39"/>
                    <a:pt x="3" y="47"/>
                    <a:pt x="9" y="52"/>
                  </a:cubicBezTo>
                  <a:cubicBezTo>
                    <a:pt x="14" y="58"/>
                    <a:pt x="22" y="61"/>
                    <a:pt x="29" y="61"/>
                  </a:cubicBezTo>
                  <a:cubicBezTo>
                    <a:pt x="37" y="61"/>
                    <a:pt x="44" y="58"/>
                    <a:pt x="50" y="52"/>
                  </a:cubicBezTo>
                  <a:cubicBezTo>
                    <a:pt x="55" y="47"/>
                    <a:pt x="58" y="39"/>
                    <a:pt x="58" y="32"/>
                  </a:cubicBezTo>
                  <a:cubicBezTo>
                    <a:pt x="58" y="24"/>
                    <a:pt x="55" y="17"/>
                    <a:pt x="50" y="11"/>
                  </a:cubicBezTo>
                  <a:cubicBezTo>
                    <a:pt x="39" y="0"/>
                    <a:pt x="20" y="0"/>
                    <a:pt x="9" y="11"/>
                  </a:cubicBezTo>
                  <a:close/>
                  <a:moveTo>
                    <a:pt x="40" y="42"/>
                  </a:moveTo>
                  <a:cubicBezTo>
                    <a:pt x="34" y="47"/>
                    <a:pt x="25" y="47"/>
                    <a:pt x="19" y="42"/>
                  </a:cubicBezTo>
                  <a:cubicBezTo>
                    <a:pt x="16" y="39"/>
                    <a:pt x="15" y="35"/>
                    <a:pt x="15" y="32"/>
                  </a:cubicBezTo>
                  <a:cubicBezTo>
                    <a:pt x="15" y="28"/>
                    <a:pt x="16" y="24"/>
                    <a:pt x="19" y="21"/>
                  </a:cubicBezTo>
                  <a:cubicBezTo>
                    <a:pt x="22" y="19"/>
                    <a:pt x="26" y="17"/>
                    <a:pt x="29" y="17"/>
                  </a:cubicBezTo>
                  <a:cubicBezTo>
                    <a:pt x="33" y="17"/>
                    <a:pt x="37" y="19"/>
                    <a:pt x="40" y="21"/>
                  </a:cubicBezTo>
                  <a:cubicBezTo>
                    <a:pt x="42" y="24"/>
                    <a:pt x="44" y="28"/>
                    <a:pt x="44" y="32"/>
                  </a:cubicBezTo>
                  <a:cubicBezTo>
                    <a:pt x="44" y="35"/>
                    <a:pt x="42" y="39"/>
                    <a:pt x="40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171773" y="3041371"/>
            <a:ext cx="604972" cy="736652"/>
            <a:chOff x="10908897" y="1262923"/>
            <a:chExt cx="426511" cy="519347"/>
          </a:xfrm>
          <a:solidFill>
            <a:schemeClr val="bg1"/>
          </a:solidFill>
        </p:grpSpPr>
        <p:sp>
          <p:nvSpPr>
            <p:cNvPr id="27" name="Freeform 261"/>
            <p:cNvSpPr>
              <a:spLocks noEditPoints="1"/>
            </p:cNvSpPr>
            <p:nvPr/>
          </p:nvSpPr>
          <p:spPr bwMode="auto">
            <a:xfrm>
              <a:off x="11013843" y="1370560"/>
              <a:ext cx="321565" cy="411710"/>
            </a:xfrm>
            <a:custGeom>
              <a:avLst/>
              <a:gdLst>
                <a:gd name="T0" fmla="*/ 116 w 152"/>
                <a:gd name="T1" fmla="*/ 0 h 195"/>
                <a:gd name="T2" fmla="*/ 37 w 152"/>
                <a:gd name="T3" fmla="*/ 0 h 195"/>
                <a:gd name="T4" fmla="*/ 0 w 152"/>
                <a:gd name="T5" fmla="*/ 34 h 195"/>
                <a:gd name="T6" fmla="*/ 0 w 152"/>
                <a:gd name="T7" fmla="*/ 157 h 195"/>
                <a:gd name="T8" fmla="*/ 37 w 152"/>
                <a:gd name="T9" fmla="*/ 195 h 195"/>
                <a:gd name="T10" fmla="*/ 116 w 152"/>
                <a:gd name="T11" fmla="*/ 195 h 195"/>
                <a:gd name="T12" fmla="*/ 152 w 152"/>
                <a:gd name="T13" fmla="*/ 157 h 195"/>
                <a:gd name="T14" fmla="*/ 152 w 152"/>
                <a:gd name="T15" fmla="*/ 34 h 195"/>
                <a:gd name="T16" fmla="*/ 116 w 152"/>
                <a:gd name="T17" fmla="*/ 0 h 195"/>
                <a:gd name="T18" fmla="*/ 131 w 152"/>
                <a:gd name="T19" fmla="*/ 157 h 195"/>
                <a:gd name="T20" fmla="*/ 116 w 152"/>
                <a:gd name="T21" fmla="*/ 174 h 195"/>
                <a:gd name="T22" fmla="*/ 37 w 152"/>
                <a:gd name="T23" fmla="*/ 174 h 195"/>
                <a:gd name="T24" fmla="*/ 22 w 152"/>
                <a:gd name="T25" fmla="*/ 157 h 195"/>
                <a:gd name="T26" fmla="*/ 22 w 152"/>
                <a:gd name="T27" fmla="*/ 34 h 195"/>
                <a:gd name="T28" fmla="*/ 37 w 152"/>
                <a:gd name="T29" fmla="*/ 22 h 195"/>
                <a:gd name="T30" fmla="*/ 116 w 152"/>
                <a:gd name="T31" fmla="*/ 22 h 195"/>
                <a:gd name="T32" fmla="*/ 131 w 152"/>
                <a:gd name="T33" fmla="*/ 34 h 195"/>
                <a:gd name="T34" fmla="*/ 131 w 152"/>
                <a:gd name="T35" fmla="*/ 15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195">
                  <a:moveTo>
                    <a:pt x="116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4"/>
                    <a:pt x="0" y="34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77"/>
                    <a:pt x="17" y="195"/>
                    <a:pt x="37" y="195"/>
                  </a:cubicBezTo>
                  <a:cubicBezTo>
                    <a:pt x="116" y="195"/>
                    <a:pt x="116" y="195"/>
                    <a:pt x="116" y="195"/>
                  </a:cubicBezTo>
                  <a:cubicBezTo>
                    <a:pt x="136" y="195"/>
                    <a:pt x="152" y="177"/>
                    <a:pt x="152" y="157"/>
                  </a:cubicBezTo>
                  <a:cubicBezTo>
                    <a:pt x="152" y="34"/>
                    <a:pt x="152" y="34"/>
                    <a:pt x="152" y="34"/>
                  </a:cubicBezTo>
                  <a:cubicBezTo>
                    <a:pt x="152" y="14"/>
                    <a:pt x="136" y="0"/>
                    <a:pt x="116" y="0"/>
                  </a:cubicBezTo>
                  <a:close/>
                  <a:moveTo>
                    <a:pt x="131" y="157"/>
                  </a:moveTo>
                  <a:cubicBezTo>
                    <a:pt x="131" y="165"/>
                    <a:pt x="124" y="174"/>
                    <a:pt x="116" y="174"/>
                  </a:cubicBezTo>
                  <a:cubicBezTo>
                    <a:pt x="37" y="174"/>
                    <a:pt x="37" y="174"/>
                    <a:pt x="37" y="174"/>
                  </a:cubicBezTo>
                  <a:cubicBezTo>
                    <a:pt x="29" y="174"/>
                    <a:pt x="22" y="165"/>
                    <a:pt x="22" y="157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26"/>
                    <a:pt x="29" y="22"/>
                    <a:pt x="37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24" y="22"/>
                    <a:pt x="131" y="26"/>
                    <a:pt x="131" y="34"/>
                  </a:cubicBezTo>
                  <a:lnTo>
                    <a:pt x="131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Rectangle 262"/>
            <p:cNvSpPr>
              <a:spLocks noChangeArrowheads="1"/>
            </p:cNvSpPr>
            <p:nvPr/>
          </p:nvSpPr>
          <p:spPr bwMode="auto">
            <a:xfrm>
              <a:off x="11091880" y="1475506"/>
              <a:ext cx="166837" cy="3229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Rectangle 263"/>
            <p:cNvSpPr>
              <a:spLocks noChangeArrowheads="1"/>
            </p:cNvSpPr>
            <p:nvPr/>
          </p:nvSpPr>
          <p:spPr bwMode="auto">
            <a:xfrm>
              <a:off x="11091880" y="1554888"/>
              <a:ext cx="166837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Rectangle 264"/>
            <p:cNvSpPr>
              <a:spLocks noChangeArrowheads="1"/>
            </p:cNvSpPr>
            <p:nvPr/>
          </p:nvSpPr>
          <p:spPr bwMode="auto">
            <a:xfrm>
              <a:off x="11091880" y="1630234"/>
              <a:ext cx="166837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265"/>
            <p:cNvSpPr>
              <a:spLocks/>
            </p:cNvSpPr>
            <p:nvPr/>
          </p:nvSpPr>
          <p:spPr bwMode="auto">
            <a:xfrm>
              <a:off x="10908897" y="1262923"/>
              <a:ext cx="320219" cy="414401"/>
            </a:xfrm>
            <a:custGeom>
              <a:avLst/>
              <a:gdLst>
                <a:gd name="T0" fmla="*/ 36 w 152"/>
                <a:gd name="T1" fmla="*/ 22 h 196"/>
                <a:gd name="T2" fmla="*/ 115 w 152"/>
                <a:gd name="T3" fmla="*/ 22 h 196"/>
                <a:gd name="T4" fmla="*/ 130 w 152"/>
                <a:gd name="T5" fmla="*/ 36 h 196"/>
                <a:gd name="T6" fmla="*/ 152 w 152"/>
                <a:gd name="T7" fmla="*/ 36 h 196"/>
                <a:gd name="T8" fmla="*/ 115 w 152"/>
                <a:gd name="T9" fmla="*/ 0 h 196"/>
                <a:gd name="T10" fmla="*/ 36 w 152"/>
                <a:gd name="T11" fmla="*/ 0 h 196"/>
                <a:gd name="T12" fmla="*/ 0 w 152"/>
                <a:gd name="T13" fmla="*/ 38 h 196"/>
                <a:gd name="T14" fmla="*/ 0 w 152"/>
                <a:gd name="T15" fmla="*/ 161 h 196"/>
                <a:gd name="T16" fmla="*/ 36 w 152"/>
                <a:gd name="T17" fmla="*/ 196 h 196"/>
                <a:gd name="T18" fmla="*/ 36 w 152"/>
                <a:gd name="T19" fmla="*/ 174 h 196"/>
                <a:gd name="T20" fmla="*/ 21 w 152"/>
                <a:gd name="T21" fmla="*/ 161 h 196"/>
                <a:gd name="T22" fmla="*/ 21 w 152"/>
                <a:gd name="T23" fmla="*/ 38 h 196"/>
                <a:gd name="T24" fmla="*/ 36 w 152"/>
                <a:gd name="T25" fmla="*/ 2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96">
                  <a:moveTo>
                    <a:pt x="36" y="22"/>
                  </a:moveTo>
                  <a:cubicBezTo>
                    <a:pt x="115" y="22"/>
                    <a:pt x="115" y="22"/>
                    <a:pt x="115" y="22"/>
                  </a:cubicBezTo>
                  <a:cubicBezTo>
                    <a:pt x="123" y="22"/>
                    <a:pt x="129" y="29"/>
                    <a:pt x="130" y="36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51" y="17"/>
                    <a:pt x="135" y="0"/>
                    <a:pt x="11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8"/>
                    <a:pt x="0" y="38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81"/>
                    <a:pt x="16" y="196"/>
                    <a:pt x="36" y="196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28" y="174"/>
                    <a:pt x="21" y="169"/>
                    <a:pt x="21" y="161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0"/>
                    <a:pt x="28" y="22"/>
                    <a:pt x="36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579255" y="3098927"/>
            <a:ext cx="3544415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题录元数据、全文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PDF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数据等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388648" y="4737357"/>
            <a:ext cx="3301283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微信公众号权限嵌入、馆外访问系统认证登录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370640" y="3093762"/>
            <a:ext cx="3764412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机构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统一检索平台搭建、未购买机构检索服务接口封装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730527" y="4585972"/>
            <a:ext cx="3301283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http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://d.cqvip.com/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266824" y="2526093"/>
            <a:ext cx="3562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元数据销售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456522" y="3196355"/>
            <a:ext cx="520196" cy="518289"/>
            <a:chOff x="8328626" y="5747201"/>
            <a:chExt cx="453979" cy="452315"/>
          </a:xfrm>
          <a:solidFill>
            <a:schemeClr val="bg1"/>
          </a:solidFill>
        </p:grpSpPr>
        <p:sp>
          <p:nvSpPr>
            <p:cNvPr id="38" name="Freeform 236"/>
            <p:cNvSpPr>
              <a:spLocks/>
            </p:cNvSpPr>
            <p:nvPr/>
          </p:nvSpPr>
          <p:spPr bwMode="auto">
            <a:xfrm>
              <a:off x="8328626" y="5747201"/>
              <a:ext cx="440675" cy="442338"/>
            </a:xfrm>
            <a:custGeom>
              <a:avLst/>
              <a:gdLst>
                <a:gd name="T0" fmla="*/ 108 w 211"/>
                <a:gd name="T1" fmla="*/ 167 h 212"/>
                <a:gd name="T2" fmla="*/ 60 w 211"/>
                <a:gd name="T3" fmla="*/ 65 h 212"/>
                <a:gd name="T4" fmla="*/ 105 w 211"/>
                <a:gd name="T5" fmla="*/ 45 h 212"/>
                <a:gd name="T6" fmla="*/ 165 w 211"/>
                <a:gd name="T7" fmla="*/ 115 h 212"/>
                <a:gd name="T8" fmla="*/ 191 w 211"/>
                <a:gd name="T9" fmla="*/ 122 h 212"/>
                <a:gd name="T10" fmla="*/ 211 w 211"/>
                <a:gd name="T11" fmla="*/ 112 h 212"/>
                <a:gd name="T12" fmla="*/ 209 w 211"/>
                <a:gd name="T13" fmla="*/ 92 h 212"/>
                <a:gd name="T14" fmla="*/ 187 w 211"/>
                <a:gd name="T15" fmla="*/ 77 h 212"/>
                <a:gd name="T16" fmla="*/ 199 w 211"/>
                <a:gd name="T17" fmla="*/ 58 h 212"/>
                <a:gd name="T18" fmla="*/ 188 w 211"/>
                <a:gd name="T19" fmla="*/ 42 h 212"/>
                <a:gd name="T20" fmla="*/ 162 w 211"/>
                <a:gd name="T21" fmla="*/ 40 h 212"/>
                <a:gd name="T22" fmla="*/ 163 w 211"/>
                <a:gd name="T23" fmla="*/ 18 h 212"/>
                <a:gd name="T24" fmla="*/ 145 w 211"/>
                <a:gd name="T25" fmla="*/ 9 h 212"/>
                <a:gd name="T26" fmla="*/ 121 w 211"/>
                <a:gd name="T27" fmla="*/ 20 h 212"/>
                <a:gd name="T28" fmla="*/ 111 w 211"/>
                <a:gd name="T29" fmla="*/ 1 h 212"/>
                <a:gd name="T30" fmla="*/ 91 w 211"/>
                <a:gd name="T31" fmla="*/ 2 h 212"/>
                <a:gd name="T32" fmla="*/ 76 w 211"/>
                <a:gd name="T33" fmla="*/ 24 h 212"/>
                <a:gd name="T34" fmla="*/ 58 w 211"/>
                <a:gd name="T35" fmla="*/ 12 h 212"/>
                <a:gd name="T36" fmla="*/ 41 w 211"/>
                <a:gd name="T37" fmla="*/ 23 h 212"/>
                <a:gd name="T38" fmla="*/ 41 w 211"/>
                <a:gd name="T39" fmla="*/ 48 h 212"/>
                <a:gd name="T40" fmla="*/ 19 w 211"/>
                <a:gd name="T41" fmla="*/ 43 h 212"/>
                <a:gd name="T42" fmla="*/ 10 w 211"/>
                <a:gd name="T43" fmla="*/ 61 h 212"/>
                <a:gd name="T44" fmla="*/ 23 w 211"/>
                <a:gd name="T45" fmla="*/ 77 h 212"/>
                <a:gd name="T46" fmla="*/ 0 w 211"/>
                <a:gd name="T47" fmla="*/ 95 h 212"/>
                <a:gd name="T48" fmla="*/ 1 w 211"/>
                <a:gd name="T49" fmla="*/ 115 h 212"/>
                <a:gd name="T50" fmla="*/ 20 w 211"/>
                <a:gd name="T51" fmla="*/ 122 h 212"/>
                <a:gd name="T52" fmla="*/ 8 w 211"/>
                <a:gd name="T53" fmla="*/ 149 h 212"/>
                <a:gd name="T54" fmla="*/ 19 w 211"/>
                <a:gd name="T55" fmla="*/ 166 h 212"/>
                <a:gd name="T56" fmla="*/ 39 w 211"/>
                <a:gd name="T57" fmla="*/ 163 h 212"/>
                <a:gd name="T58" fmla="*/ 42 w 211"/>
                <a:gd name="T59" fmla="*/ 192 h 212"/>
                <a:gd name="T60" fmla="*/ 60 w 211"/>
                <a:gd name="T61" fmla="*/ 201 h 212"/>
                <a:gd name="T62" fmla="*/ 76 w 211"/>
                <a:gd name="T63" fmla="*/ 189 h 212"/>
                <a:gd name="T64" fmla="*/ 94 w 211"/>
                <a:gd name="T65" fmla="*/ 212 h 212"/>
                <a:gd name="T66" fmla="*/ 114 w 211"/>
                <a:gd name="T67" fmla="*/ 211 h 212"/>
                <a:gd name="T68" fmla="*/ 121 w 211"/>
                <a:gd name="T69" fmla="*/ 192 h 212"/>
                <a:gd name="T70" fmla="*/ 116 w 211"/>
                <a:gd name="T71" fmla="*/ 167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1" h="212">
                  <a:moveTo>
                    <a:pt x="116" y="167"/>
                  </a:moveTo>
                  <a:cubicBezTo>
                    <a:pt x="113" y="167"/>
                    <a:pt x="111" y="167"/>
                    <a:pt x="108" y="167"/>
                  </a:cubicBezTo>
                  <a:cubicBezTo>
                    <a:pt x="75" y="169"/>
                    <a:pt x="46" y="143"/>
                    <a:pt x="45" y="109"/>
                  </a:cubicBezTo>
                  <a:cubicBezTo>
                    <a:pt x="44" y="93"/>
                    <a:pt x="49" y="77"/>
                    <a:pt x="60" y="65"/>
                  </a:cubicBezTo>
                  <a:cubicBezTo>
                    <a:pt x="71" y="53"/>
                    <a:pt x="86" y="46"/>
                    <a:pt x="102" y="45"/>
                  </a:cubicBezTo>
                  <a:cubicBezTo>
                    <a:pt x="103" y="45"/>
                    <a:pt x="104" y="45"/>
                    <a:pt x="105" y="45"/>
                  </a:cubicBezTo>
                  <a:cubicBezTo>
                    <a:pt x="137" y="45"/>
                    <a:pt x="164" y="70"/>
                    <a:pt x="166" y="103"/>
                  </a:cubicBezTo>
                  <a:cubicBezTo>
                    <a:pt x="166" y="107"/>
                    <a:pt x="166" y="111"/>
                    <a:pt x="165" y="115"/>
                  </a:cubicBezTo>
                  <a:cubicBezTo>
                    <a:pt x="187" y="136"/>
                    <a:pt x="187" y="136"/>
                    <a:pt x="187" y="136"/>
                  </a:cubicBezTo>
                  <a:cubicBezTo>
                    <a:pt x="188" y="132"/>
                    <a:pt x="190" y="127"/>
                    <a:pt x="191" y="122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1" y="112"/>
                    <a:pt x="211" y="112"/>
                    <a:pt x="211" y="112"/>
                  </a:cubicBezTo>
                  <a:cubicBezTo>
                    <a:pt x="210" y="97"/>
                    <a:pt x="210" y="97"/>
                    <a:pt x="210" y="97"/>
                  </a:cubicBezTo>
                  <a:cubicBezTo>
                    <a:pt x="209" y="92"/>
                    <a:pt x="209" y="92"/>
                    <a:pt x="209" y="92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90" y="85"/>
                    <a:pt x="188" y="81"/>
                    <a:pt x="187" y="77"/>
                  </a:cubicBezTo>
                  <a:cubicBezTo>
                    <a:pt x="202" y="63"/>
                    <a:pt x="202" y="63"/>
                    <a:pt x="202" y="63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88" y="42"/>
                    <a:pt x="188" y="42"/>
                    <a:pt x="188" y="42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68" y="46"/>
                    <a:pt x="165" y="43"/>
                    <a:pt x="162" y="40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3" y="18"/>
                    <a:pt x="163" y="18"/>
                    <a:pt x="163" y="18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0" y="22"/>
                    <a:pt x="125" y="21"/>
                    <a:pt x="121" y="2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4" y="21"/>
                    <a:pt x="80" y="22"/>
                    <a:pt x="76" y="24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6" y="42"/>
                    <a:pt x="43" y="45"/>
                    <a:pt x="41" y="48"/>
                  </a:cubicBezTo>
                  <a:cubicBezTo>
                    <a:pt x="40" y="48"/>
                    <a:pt x="39" y="49"/>
                    <a:pt x="39" y="50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2" y="82"/>
                    <a:pt x="21" y="86"/>
                    <a:pt x="20" y="9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1" y="127"/>
                    <a:pt x="22" y="131"/>
                    <a:pt x="23" y="135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11" y="154"/>
                    <a:pt x="11" y="154"/>
                    <a:pt x="11" y="154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2" y="166"/>
                    <a:pt x="45" y="170"/>
                    <a:pt x="49" y="173"/>
                  </a:cubicBezTo>
                  <a:cubicBezTo>
                    <a:pt x="42" y="192"/>
                    <a:pt x="42" y="192"/>
                    <a:pt x="42" y="192"/>
                  </a:cubicBezTo>
                  <a:cubicBezTo>
                    <a:pt x="47" y="194"/>
                    <a:pt x="47" y="194"/>
                    <a:pt x="47" y="194"/>
                  </a:cubicBezTo>
                  <a:cubicBezTo>
                    <a:pt x="60" y="201"/>
                    <a:pt x="60" y="201"/>
                    <a:pt x="60" y="201"/>
                  </a:cubicBezTo>
                  <a:cubicBezTo>
                    <a:pt x="65" y="204"/>
                    <a:pt x="65" y="204"/>
                    <a:pt x="65" y="204"/>
                  </a:cubicBezTo>
                  <a:cubicBezTo>
                    <a:pt x="76" y="189"/>
                    <a:pt x="76" y="189"/>
                    <a:pt x="76" y="189"/>
                  </a:cubicBezTo>
                  <a:cubicBezTo>
                    <a:pt x="81" y="190"/>
                    <a:pt x="85" y="191"/>
                    <a:pt x="90" y="192"/>
                  </a:cubicBezTo>
                  <a:cubicBezTo>
                    <a:pt x="94" y="212"/>
                    <a:pt x="94" y="212"/>
                    <a:pt x="94" y="212"/>
                  </a:cubicBezTo>
                  <a:cubicBezTo>
                    <a:pt x="99" y="211"/>
                    <a:pt x="99" y="211"/>
                    <a:pt x="99" y="211"/>
                  </a:cubicBezTo>
                  <a:cubicBezTo>
                    <a:pt x="114" y="211"/>
                    <a:pt x="114" y="211"/>
                    <a:pt x="114" y="211"/>
                  </a:cubicBezTo>
                  <a:cubicBezTo>
                    <a:pt x="120" y="210"/>
                    <a:pt x="120" y="210"/>
                    <a:pt x="120" y="210"/>
                  </a:cubicBezTo>
                  <a:cubicBezTo>
                    <a:pt x="121" y="192"/>
                    <a:pt x="121" y="192"/>
                    <a:pt x="121" y="192"/>
                  </a:cubicBezTo>
                  <a:cubicBezTo>
                    <a:pt x="127" y="191"/>
                    <a:pt x="132" y="190"/>
                    <a:pt x="136" y="188"/>
                  </a:cubicBezTo>
                  <a:lnTo>
                    <a:pt x="116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237"/>
            <p:cNvSpPr>
              <a:spLocks/>
            </p:cNvSpPr>
            <p:nvPr/>
          </p:nvSpPr>
          <p:spPr bwMode="auto">
            <a:xfrm>
              <a:off x="8453346" y="5870257"/>
              <a:ext cx="329259" cy="329259"/>
            </a:xfrm>
            <a:custGeom>
              <a:avLst/>
              <a:gdLst>
                <a:gd name="T0" fmla="*/ 158 w 158"/>
                <a:gd name="T1" fmla="*/ 131 h 158"/>
                <a:gd name="T2" fmla="*/ 154 w 158"/>
                <a:gd name="T3" fmla="*/ 121 h 158"/>
                <a:gd name="T4" fmla="*/ 86 w 158"/>
                <a:gd name="T5" fmla="*/ 55 h 158"/>
                <a:gd name="T6" fmla="*/ 75 w 158"/>
                <a:gd name="T7" fmla="*/ 16 h 158"/>
                <a:gd name="T8" fmla="*/ 29 w 158"/>
                <a:gd name="T9" fmla="*/ 7 h 158"/>
                <a:gd name="T10" fmla="*/ 53 w 158"/>
                <a:gd name="T11" fmla="*/ 30 h 158"/>
                <a:gd name="T12" fmla="*/ 53 w 158"/>
                <a:gd name="T13" fmla="*/ 37 h 158"/>
                <a:gd name="T14" fmla="*/ 37 w 158"/>
                <a:gd name="T15" fmla="*/ 53 h 158"/>
                <a:gd name="T16" fmla="*/ 29 w 158"/>
                <a:gd name="T17" fmla="*/ 53 h 158"/>
                <a:gd name="T18" fmla="*/ 6 w 158"/>
                <a:gd name="T19" fmla="*/ 30 h 158"/>
                <a:gd name="T20" fmla="*/ 15 w 158"/>
                <a:gd name="T21" fmla="*/ 75 h 158"/>
                <a:gd name="T22" fmla="*/ 55 w 158"/>
                <a:gd name="T23" fmla="*/ 86 h 158"/>
                <a:gd name="T24" fmla="*/ 121 w 158"/>
                <a:gd name="T25" fmla="*/ 155 h 158"/>
                <a:gd name="T26" fmla="*/ 131 w 158"/>
                <a:gd name="T27" fmla="*/ 158 h 158"/>
                <a:gd name="T28" fmla="*/ 158 w 158"/>
                <a:gd name="T29" fmla="*/ 13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" h="158">
                  <a:moveTo>
                    <a:pt x="158" y="131"/>
                  </a:moveTo>
                  <a:cubicBezTo>
                    <a:pt x="158" y="128"/>
                    <a:pt x="156" y="123"/>
                    <a:pt x="154" y="121"/>
                  </a:cubicBezTo>
                  <a:cubicBezTo>
                    <a:pt x="132" y="99"/>
                    <a:pt x="109" y="77"/>
                    <a:pt x="86" y="55"/>
                  </a:cubicBezTo>
                  <a:cubicBezTo>
                    <a:pt x="89" y="42"/>
                    <a:pt x="86" y="26"/>
                    <a:pt x="75" y="16"/>
                  </a:cubicBezTo>
                  <a:cubicBezTo>
                    <a:pt x="63" y="3"/>
                    <a:pt x="45" y="0"/>
                    <a:pt x="29" y="7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5" y="32"/>
                    <a:pt x="55" y="35"/>
                    <a:pt x="53" y="37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5" y="55"/>
                    <a:pt x="31" y="55"/>
                    <a:pt x="29" y="5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5"/>
                    <a:pt x="3" y="63"/>
                    <a:pt x="15" y="75"/>
                  </a:cubicBezTo>
                  <a:cubicBezTo>
                    <a:pt x="26" y="86"/>
                    <a:pt x="41" y="90"/>
                    <a:pt x="55" y="86"/>
                  </a:cubicBezTo>
                  <a:cubicBezTo>
                    <a:pt x="77" y="109"/>
                    <a:pt x="99" y="132"/>
                    <a:pt x="121" y="155"/>
                  </a:cubicBezTo>
                  <a:cubicBezTo>
                    <a:pt x="123" y="157"/>
                    <a:pt x="127" y="158"/>
                    <a:pt x="131" y="158"/>
                  </a:cubicBezTo>
                  <a:cubicBezTo>
                    <a:pt x="144" y="156"/>
                    <a:pt x="155" y="144"/>
                    <a:pt x="158" y="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7645674" y="4126819"/>
            <a:ext cx="3562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数据出版加急服务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467972" y="2526092"/>
            <a:ext cx="3562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检索接口服务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7311" y="4067256"/>
            <a:ext cx="3562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单点登录接口服务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52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4"/>
          <p:cNvSpPr txBox="1"/>
          <p:nvPr/>
        </p:nvSpPr>
        <p:spPr>
          <a:xfrm>
            <a:off x="1046752" y="400944"/>
            <a:ext cx="50204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300" dirty="0" smtClean="0">
                <a:latin typeface="+mn-ea"/>
                <a:cs typeface="+mn-ea"/>
              </a:rPr>
              <a:t>产品认识</a:t>
            </a:r>
            <a:endParaRPr lang="id-ID" sz="2600" b="1" spc="300" dirty="0">
              <a:latin typeface="+mn-ea"/>
              <a:cs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04901" y="1293733"/>
            <a:ext cx="9783494" cy="4418279"/>
          </a:xfrm>
          <a:prstGeom prst="rect">
            <a:avLst/>
          </a:prstGeom>
          <a:noFill/>
          <a:ln w="190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5784204"/>
            <a:ext cx="12192000" cy="1066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31509" y="5854970"/>
            <a:ext cx="114714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+mj-ea"/>
                <a:cs typeface="+mn-ea"/>
              </a:rPr>
              <a:t>从</a:t>
            </a:r>
            <a:r>
              <a:rPr lang="en-US" altLang="zh-CN" b="1" dirty="0" smtClean="0">
                <a:solidFill>
                  <a:schemeClr val="bg1"/>
                </a:solidFill>
                <a:latin typeface="+mj-ea"/>
                <a:cs typeface="+mn-ea"/>
              </a:rPr>
              <a:t>《</a:t>
            </a:r>
            <a:r>
              <a:rPr lang="zh-CN" altLang="en-US" b="1" dirty="0" smtClean="0">
                <a:solidFill>
                  <a:schemeClr val="bg1"/>
                </a:solidFill>
                <a:latin typeface="+mj-ea"/>
                <a:cs typeface="+mn-ea"/>
              </a:rPr>
              <a:t>中文科技期刊数据库</a:t>
            </a:r>
            <a:r>
              <a:rPr lang="en-US" altLang="zh-CN" b="1" dirty="0" smtClean="0">
                <a:solidFill>
                  <a:schemeClr val="bg1"/>
                </a:solidFill>
                <a:latin typeface="+mj-ea"/>
                <a:cs typeface="+mn-ea"/>
              </a:rPr>
              <a:t>》</a:t>
            </a:r>
            <a:r>
              <a:rPr lang="zh-CN" altLang="en-US" b="1" dirty="0">
                <a:solidFill>
                  <a:schemeClr val="bg1"/>
                </a:solidFill>
                <a:latin typeface="+mj-ea"/>
                <a:cs typeface="+mn-ea"/>
              </a:rPr>
              <a:t>、</a:t>
            </a:r>
            <a:r>
              <a:rPr lang="zh-CN" altLang="en-US" b="1" dirty="0" smtClean="0">
                <a:solidFill>
                  <a:schemeClr val="bg1"/>
                </a:solidFill>
                <a:latin typeface="+mj-ea"/>
                <a:cs typeface="+mn-ea"/>
              </a:rPr>
              <a:t>“资源整合平台”、“中文期刊服务平台</a:t>
            </a:r>
            <a:r>
              <a:rPr lang="en-US" altLang="zh-CN" b="1" dirty="0" smtClean="0">
                <a:solidFill>
                  <a:schemeClr val="bg1"/>
                </a:solidFill>
                <a:latin typeface="+mj-ea"/>
                <a:cs typeface="+mn-ea"/>
              </a:rPr>
              <a:t>7.0</a:t>
            </a:r>
            <a:r>
              <a:rPr lang="zh-CN" altLang="en-US" b="1" dirty="0" smtClean="0">
                <a:solidFill>
                  <a:schemeClr val="bg1"/>
                </a:solidFill>
                <a:latin typeface="+mj-ea"/>
                <a:cs typeface="+mn-ea"/>
              </a:rPr>
              <a:t>”，再到新版“中文期刊服务平台”；对公司而言，无论是业务延伸还是营收水平，它都处于一个无法摒弃的支柱性地位；对于行业领域，它代表着我们维普从诞生到发展的产品价值观，更是代表着</a:t>
            </a:r>
            <a:r>
              <a:rPr lang="zh-CN" altLang="en-US" b="1" dirty="0">
                <a:solidFill>
                  <a:schemeClr val="bg1"/>
                </a:solidFill>
                <a:latin typeface="+mj-ea"/>
                <a:cs typeface="+mn-ea"/>
              </a:rPr>
              <a:t>行业</a:t>
            </a:r>
            <a:r>
              <a:rPr lang="zh-CN" altLang="en-US" b="1" dirty="0" smtClean="0">
                <a:solidFill>
                  <a:schemeClr val="bg1"/>
                </a:solidFill>
                <a:latin typeface="+mj-ea"/>
                <a:cs typeface="+mn-ea"/>
              </a:rPr>
              <a:t>对我们维普的认识和尊重。</a:t>
            </a:r>
            <a:endParaRPr lang="zh-CN" altLang="en-US" b="1" dirty="0">
              <a:solidFill>
                <a:schemeClr val="bg1"/>
              </a:solidFill>
              <a:latin typeface="+mj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037" y="1323566"/>
            <a:ext cx="9755358" cy="439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229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3463" y="922373"/>
            <a:ext cx="6082304" cy="1368882"/>
          </a:xfrm>
          <a:prstGeom prst="rect">
            <a:avLst/>
          </a:prstGeom>
          <a:solidFill>
            <a:srgbClr val="1CA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72370" y="608116"/>
            <a:ext cx="167266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567266" y="608116"/>
            <a:ext cx="167266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9370015" y="60806"/>
            <a:ext cx="206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延伸服务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9147" y="1038553"/>
            <a:ext cx="7641020" cy="414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元数据销售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46632" y="1525257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元数据提取问题，一般情况由市场端主导、控制需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求，中刊团队评估、数据中心提取执行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7863" y="3209919"/>
            <a:ext cx="5893504" cy="15799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服务方式：有偿服务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需求确定：元数据条件、提供方式、提供格式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商务定价：销售端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执行方式：申请部门协作表、交付数据中心处理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2" descr="2020年元数据提取规范化流程">
            <a:extLst>
              <a:ext uri="{FF2B5EF4-FFF2-40B4-BE49-F238E27FC236}">
                <a16:creationId xmlns:a16="http://schemas.microsoft.com/office/drawing/2014/main" id="{61510C95-CBB0-4FC6-A6AD-A314E451F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" t="3373" r="2584" b="3566"/>
          <a:stretch/>
        </p:blipFill>
        <p:spPr bwMode="auto">
          <a:xfrm>
            <a:off x="6771451" y="922373"/>
            <a:ext cx="4774356" cy="3556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3AF706E-2D00-49FB-B290-5D90778ADB75}"/>
              </a:ext>
            </a:extLst>
          </p:cNvPr>
          <p:cNvSpPr txBox="1"/>
          <p:nvPr/>
        </p:nvSpPr>
        <p:spPr>
          <a:xfrm>
            <a:off x="7952748" y="4771664"/>
            <a:ext cx="2411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元数据服务</a:t>
            </a:r>
          </a:p>
        </p:txBody>
      </p:sp>
    </p:spTree>
    <p:extLst>
      <p:ext uri="{BB962C8B-B14F-4D97-AF65-F5344CB8AC3E}">
        <p14:creationId xmlns:p14="http://schemas.microsoft.com/office/powerpoint/2010/main" val="263343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3463" y="922373"/>
            <a:ext cx="5987904" cy="1368882"/>
          </a:xfrm>
          <a:prstGeom prst="rect">
            <a:avLst/>
          </a:prstGeom>
          <a:solidFill>
            <a:srgbClr val="AAC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72370" y="608116"/>
            <a:ext cx="167266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567266" y="608116"/>
            <a:ext cx="167266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9370015" y="60806"/>
            <a:ext cx="206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延伸服务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9147" y="1038553"/>
            <a:ext cx="7641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检索接口服务</a:t>
            </a:r>
          </a:p>
        </p:txBody>
      </p:sp>
      <p:sp>
        <p:nvSpPr>
          <p:cNvPr id="10" name="矩形 9"/>
          <p:cNvSpPr/>
          <p:nvPr/>
        </p:nvSpPr>
        <p:spPr>
          <a:xfrm>
            <a:off x="846632" y="1525257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相对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于传统数据库销售的一种新的数据服务模式，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通过数据接口可搭载对方平台使用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7863" y="3209919"/>
            <a:ext cx="5893504" cy="33368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服务方式：有偿服务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适用类型：数据服务、统一检索平台检索接口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商务定价：销售端主导，产品端参考（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10W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及以上）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执行方式：中刊团队执行，接口封装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接口类型：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(1)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接口文档；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(2)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检索接口； 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50000"/>
              </a:lnSpc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           (3)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全文接口；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(4)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定制接口。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2394" r="12487"/>
          <a:stretch/>
        </p:blipFill>
        <p:spPr>
          <a:xfrm>
            <a:off x="6485156" y="739480"/>
            <a:ext cx="5208376" cy="59778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471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3463" y="922373"/>
            <a:ext cx="6082304" cy="1368882"/>
          </a:xfrm>
          <a:prstGeom prst="rect">
            <a:avLst/>
          </a:prstGeom>
          <a:solidFill>
            <a:srgbClr val="F8A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72370" y="608116"/>
            <a:ext cx="167266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567266" y="608116"/>
            <a:ext cx="167266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9370015" y="60806"/>
            <a:ext cx="206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延伸服务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9147" y="1038553"/>
            <a:ext cx="7641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单点登录接口服务</a:t>
            </a:r>
          </a:p>
        </p:txBody>
      </p:sp>
      <p:sp>
        <p:nvSpPr>
          <p:cNvPr id="10" name="矩形 9"/>
          <p:cNvSpPr/>
          <p:nvPr/>
        </p:nvSpPr>
        <p:spPr>
          <a:xfrm>
            <a:off x="773565" y="1524065"/>
            <a:ext cx="5493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对于用户而言：通过提供的单点登录接口参数，使用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提供链接即可拥有全文获取权限。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7863" y="2998904"/>
            <a:ext cx="5893504" cy="19518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服务方式：无偿服务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适用类型：机构公众号登录验证、馆外访问系统认证登录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执行方式：中刊团队执行，接口封装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需求确定：销售端控制需求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1451" y="922373"/>
            <a:ext cx="4984179" cy="49924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" name="矩形 160"/>
          <p:cNvSpPr>
            <a:spLocks noChangeArrowheads="1"/>
          </p:cNvSpPr>
          <p:nvPr/>
        </p:nvSpPr>
        <p:spPr bwMode="auto">
          <a:xfrm flipH="1">
            <a:off x="0" y="5287108"/>
            <a:ext cx="13431520" cy="1406770"/>
          </a:xfrm>
          <a:custGeom>
            <a:avLst/>
            <a:gdLst>
              <a:gd name="T0" fmla="*/ 0 w 7260238"/>
              <a:gd name="T1" fmla="*/ 0 h 3090960"/>
              <a:gd name="T2" fmla="*/ 7260238 w 7260238"/>
              <a:gd name="T3" fmla="*/ 0 h 3090960"/>
              <a:gd name="T4" fmla="*/ 7260238 w 7260238"/>
              <a:gd name="T5" fmla="*/ 3090960 h 3090960"/>
              <a:gd name="T6" fmla="*/ 666205 w 7260238"/>
              <a:gd name="T7" fmla="*/ 3090960 h 3090960"/>
              <a:gd name="T8" fmla="*/ 0 w 7260238"/>
              <a:gd name="T9" fmla="*/ 0 h 3090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60238"/>
              <a:gd name="T16" fmla="*/ 0 h 3090960"/>
              <a:gd name="T17" fmla="*/ 7260238 w 7260238"/>
              <a:gd name="T18" fmla="*/ 3090960 h 3090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60238" h="3090960">
                <a:moveTo>
                  <a:pt x="0" y="0"/>
                </a:moveTo>
                <a:lnTo>
                  <a:pt x="7260238" y="0"/>
                </a:lnTo>
                <a:lnTo>
                  <a:pt x="7260238" y="3090960"/>
                </a:lnTo>
                <a:lnTo>
                  <a:pt x="666205" y="3090960"/>
                </a:lnTo>
                <a:lnTo>
                  <a:pt x="0" y="0"/>
                </a:lnTo>
                <a:close/>
              </a:path>
            </a:pathLst>
          </a:custGeom>
          <a:solidFill>
            <a:srgbClr val="3F3F3F">
              <a:alpha val="23000"/>
            </a:srgbClr>
          </a:solidFill>
          <a:ln w="12700" cmpd="sng">
            <a:noFill/>
            <a:miter lim="800000"/>
          </a:ln>
        </p:spPr>
        <p:txBody>
          <a:bodyPr anchor="ctr"/>
          <a:lstStyle/>
          <a:p>
            <a:pPr algn="ctr"/>
            <a:endParaRPr lang="zh-CN" altLang="zh-CN" sz="24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 flipH="1">
            <a:off x="689147" y="5647247"/>
            <a:ext cx="10905906" cy="581057"/>
          </a:xfrm>
          <a:prstGeom prst="rect">
            <a:avLst/>
          </a:prstGeom>
          <a:solidFill>
            <a:srgbClr val="2998C7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用户统一认证登录接口具有一定的风险，请营销同学做好风险评估。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52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570325" y="82459"/>
            <a:ext cx="1669602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数据统计</a:t>
            </a:r>
          </a:p>
        </p:txBody>
      </p:sp>
      <p:pic>
        <p:nvPicPr>
          <p:cNvPr id="5" name="图片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567266" y="608116"/>
            <a:ext cx="167266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" y="1051764"/>
            <a:ext cx="12191999" cy="891437"/>
          </a:xfrm>
          <a:prstGeom prst="rect">
            <a:avLst/>
          </a:prstGeom>
          <a:gradFill flip="none" rotWithShape="1">
            <a:gsLst>
              <a:gs pos="0">
                <a:srgbClr val="1CAE97">
                  <a:tint val="66000"/>
                  <a:satMod val="160000"/>
                </a:srgbClr>
              </a:gs>
              <a:gs pos="50000">
                <a:srgbClr val="1CAE97">
                  <a:tint val="44500"/>
                  <a:satMod val="160000"/>
                </a:srgbClr>
              </a:gs>
              <a:gs pos="100000">
                <a:srgbClr val="1CAE97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52249" y="1217213"/>
            <a:ext cx="6421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常用数据统计类型、响应技巧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6786" y="2283820"/>
            <a:ext cx="10743141" cy="2407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学科统计：总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现刊表、支持中图法、维普学科分类；教育部对照关系见：群文件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COUNTER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标准报告：用户访问量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下载量情况；客服端响应执行。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种数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册数统计：总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现刊表支持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协议期刊表格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全文下载表格：不予响应，只能提供大致数据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竞品特殊数据对比：中刊团队执行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160"/>
          <p:cNvSpPr>
            <a:spLocks noChangeArrowheads="1"/>
          </p:cNvSpPr>
          <p:nvPr/>
        </p:nvSpPr>
        <p:spPr bwMode="auto">
          <a:xfrm flipH="1">
            <a:off x="0" y="4841631"/>
            <a:ext cx="13431520" cy="1852247"/>
          </a:xfrm>
          <a:custGeom>
            <a:avLst/>
            <a:gdLst>
              <a:gd name="T0" fmla="*/ 0 w 7260238"/>
              <a:gd name="T1" fmla="*/ 0 h 3090960"/>
              <a:gd name="T2" fmla="*/ 7260238 w 7260238"/>
              <a:gd name="T3" fmla="*/ 0 h 3090960"/>
              <a:gd name="T4" fmla="*/ 7260238 w 7260238"/>
              <a:gd name="T5" fmla="*/ 3090960 h 3090960"/>
              <a:gd name="T6" fmla="*/ 666205 w 7260238"/>
              <a:gd name="T7" fmla="*/ 3090960 h 3090960"/>
              <a:gd name="T8" fmla="*/ 0 w 7260238"/>
              <a:gd name="T9" fmla="*/ 0 h 3090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60238"/>
              <a:gd name="T16" fmla="*/ 0 h 3090960"/>
              <a:gd name="T17" fmla="*/ 7260238 w 7260238"/>
              <a:gd name="T18" fmla="*/ 3090960 h 3090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60238" h="3090960">
                <a:moveTo>
                  <a:pt x="0" y="0"/>
                </a:moveTo>
                <a:lnTo>
                  <a:pt x="7260238" y="0"/>
                </a:lnTo>
                <a:lnTo>
                  <a:pt x="7260238" y="3090960"/>
                </a:lnTo>
                <a:lnTo>
                  <a:pt x="666205" y="3090960"/>
                </a:lnTo>
                <a:lnTo>
                  <a:pt x="0" y="0"/>
                </a:lnTo>
                <a:close/>
              </a:path>
            </a:pathLst>
          </a:custGeom>
          <a:solidFill>
            <a:srgbClr val="3F3F3F">
              <a:alpha val="23000"/>
            </a:srgbClr>
          </a:solidFill>
          <a:ln w="12700" cmpd="sng">
            <a:noFill/>
            <a:miter lim="800000"/>
          </a:ln>
        </p:spPr>
        <p:txBody>
          <a:bodyPr anchor="ctr"/>
          <a:lstStyle/>
          <a:p>
            <a:pPr algn="ctr"/>
            <a:endParaRPr lang="zh-CN" altLang="zh-CN" sz="24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 flipH="1">
            <a:off x="689147" y="5017477"/>
            <a:ext cx="10905906" cy="1135054"/>
          </a:xfrm>
          <a:prstGeom prst="rect">
            <a:avLst/>
          </a:prstGeom>
          <a:solidFill>
            <a:srgbClr val="2998C7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表格推荐函数：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VLOOKUP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（两表对比）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SUM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ROW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Concatenate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常规操作：按条件挑选、去重、合并、分列、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Ctrl+h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”、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Ctrl+f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846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473197" y="59863"/>
            <a:ext cx="166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图情知识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567266" y="608116"/>
            <a:ext cx="167266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393462" y="811279"/>
            <a:ext cx="10512701" cy="1340234"/>
          </a:xfrm>
          <a:prstGeom prst="rect">
            <a:avLst/>
          </a:prstGeom>
          <a:gradFill flip="none" rotWithShape="1">
            <a:gsLst>
              <a:gs pos="0">
                <a:srgbClr val="1CAE97">
                  <a:tint val="66000"/>
                  <a:satMod val="160000"/>
                </a:srgbClr>
              </a:gs>
              <a:gs pos="50000">
                <a:srgbClr val="1CAE97">
                  <a:tint val="44500"/>
                  <a:satMod val="160000"/>
                </a:srgbClr>
              </a:gs>
              <a:gs pos="100000">
                <a:srgbClr val="1CAE97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74157" y="1332702"/>
            <a:ext cx="9629439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国内唯一一本全学科分类大纲，是教育部学科分类的重要基础，同时也是维普学科分类的重要基础；共分为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大部类，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个学科小类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1470" y="842790"/>
            <a:ext cx="9722126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中国图书分类法在期刊业务的应用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6786" y="2283820"/>
            <a:ext cx="10409377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CN" altLang="en-US" b="1" dirty="0"/>
              <a:t>五</a:t>
            </a:r>
            <a:r>
              <a:rPr lang="zh-CN" altLang="en-US" b="1" dirty="0" smtClean="0"/>
              <a:t>大部类：</a:t>
            </a:r>
            <a:r>
              <a:rPr lang="en-US" altLang="zh-CN" b="1" dirty="0" smtClean="0"/>
              <a:t>A:</a:t>
            </a:r>
            <a:r>
              <a:rPr lang="zh-CN" altLang="en-US" b="1" dirty="0" smtClean="0"/>
              <a:t>马列主义、毛泽东思想；</a:t>
            </a:r>
            <a:r>
              <a:rPr lang="en-US" altLang="zh-CN" b="1" dirty="0" smtClean="0"/>
              <a:t>B:</a:t>
            </a:r>
            <a:r>
              <a:rPr lang="zh-CN" altLang="en-US" b="1" dirty="0" smtClean="0"/>
              <a:t>哲学； </a:t>
            </a:r>
            <a:r>
              <a:rPr lang="en-US" altLang="zh-CN" b="1" dirty="0" smtClean="0"/>
              <a:t>C-K</a:t>
            </a:r>
            <a:r>
              <a:rPr lang="zh-CN" altLang="en-US" b="1" dirty="0" smtClean="0"/>
              <a:t>：社会科学  ；   </a:t>
            </a:r>
            <a:r>
              <a:rPr lang="en-US" altLang="zh-CN" b="1" dirty="0" smtClean="0"/>
              <a:t>N-X:</a:t>
            </a:r>
            <a:r>
              <a:rPr lang="zh-CN" altLang="en-US" b="1" dirty="0" smtClean="0"/>
              <a:t>自然科学    </a:t>
            </a:r>
            <a:r>
              <a:rPr lang="en-US" altLang="zh-CN" b="1" dirty="0" smtClean="0"/>
              <a:t>Z:</a:t>
            </a:r>
            <a:r>
              <a:rPr lang="zh-CN" altLang="en-US" b="1" dirty="0" smtClean="0"/>
              <a:t>综合性图书。</a:t>
            </a:r>
            <a:endParaRPr lang="en-US" altLang="zh-CN" b="1" dirty="0" smtClean="0"/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22</a:t>
            </a:r>
            <a:r>
              <a:rPr lang="zh-CN" altLang="en-US" b="1" dirty="0" smtClean="0"/>
              <a:t>大小类：</a:t>
            </a:r>
            <a:r>
              <a:rPr lang="en-US" altLang="zh-CN" b="1" dirty="0" smtClean="0"/>
              <a:t>26</a:t>
            </a:r>
            <a:r>
              <a:rPr lang="zh-CN" altLang="en-US" b="1" dirty="0" smtClean="0"/>
              <a:t>字母中没有</a:t>
            </a:r>
            <a:r>
              <a:rPr lang="en-US" altLang="zh-CN" b="1" dirty="0" smtClean="0"/>
              <a:t>L/M/W/Y</a:t>
            </a:r>
            <a:r>
              <a:rPr lang="zh-CN" altLang="en-US" b="1" dirty="0" smtClean="0"/>
              <a:t>；常见学科分类，医药卫生</a:t>
            </a:r>
            <a:r>
              <a:rPr lang="en-US" altLang="zh-CN" b="1" dirty="0" smtClean="0"/>
              <a:t>R</a:t>
            </a:r>
            <a:r>
              <a:rPr lang="zh-CN" altLang="en-US" b="1" dirty="0" smtClean="0"/>
              <a:t>、图书馆学</a:t>
            </a:r>
            <a:r>
              <a:rPr lang="en-US" altLang="zh-CN" b="1" dirty="0" smtClean="0"/>
              <a:t>G25 </a:t>
            </a:r>
            <a:r>
              <a:rPr lang="zh-CN" altLang="en-US" b="1" dirty="0" smtClean="0"/>
              <a:t>或</a:t>
            </a:r>
            <a:r>
              <a:rPr lang="en-US" altLang="zh-CN" b="1" dirty="0" smtClean="0"/>
              <a:t>(G250)</a:t>
            </a:r>
            <a:r>
              <a:rPr lang="zh-CN" altLang="en-US" b="1" dirty="0" smtClean="0"/>
              <a:t>、经济</a:t>
            </a:r>
            <a:r>
              <a:rPr lang="en-US" altLang="zh-CN" b="1" dirty="0" smtClean="0"/>
              <a:t>F</a:t>
            </a:r>
            <a:r>
              <a:rPr lang="zh-CN" altLang="en-US" b="1" dirty="0" smtClean="0"/>
              <a:t>、文化、科学、教育、体育</a:t>
            </a:r>
            <a:r>
              <a:rPr lang="en-US" altLang="zh-CN" b="1" dirty="0" smtClean="0"/>
              <a:t>G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CN" altLang="en-US" b="1" dirty="0"/>
              <a:t>中</a:t>
            </a:r>
            <a:r>
              <a:rPr lang="zh-CN" altLang="en-US" b="1" dirty="0" smtClean="0"/>
              <a:t>刊表、现刊表“分类号”字段，期刊查找可根据该字段筛选；中刊平台文章检索可以根据分类号查找相关学科文章。</a:t>
            </a:r>
            <a:endParaRPr lang="en-US" altLang="zh-CN" b="1" dirty="0" smtClean="0"/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/>
              <a:t>一般来说，一本期刊的</a:t>
            </a:r>
            <a:r>
              <a:rPr lang="en-US" altLang="zh-CN" b="1" dirty="0" smtClean="0"/>
              <a:t>CN</a:t>
            </a:r>
            <a:r>
              <a:rPr lang="zh-CN" altLang="en-US" b="1" dirty="0" smtClean="0"/>
              <a:t>号，后缀字母</a:t>
            </a:r>
            <a:endParaRPr lang="en-US" altLang="zh-CN" b="1" dirty="0" smtClean="0"/>
          </a:p>
          <a:p>
            <a:pPr>
              <a:lnSpc>
                <a:spcPts val="2900"/>
              </a:lnSpc>
            </a:pPr>
            <a:r>
              <a:rPr lang="zh-CN" altLang="en-US" b="1" dirty="0" smtClean="0"/>
              <a:t>即该本期刊的中分号，如</a:t>
            </a:r>
            <a:r>
              <a:rPr lang="en-US" altLang="zh-CN" b="1" dirty="0" smtClean="0"/>
              <a:t>《</a:t>
            </a:r>
            <a:r>
              <a:rPr lang="zh-CN" altLang="en-US" b="1" dirty="0" smtClean="0"/>
              <a:t>图书情报工作</a:t>
            </a:r>
            <a:r>
              <a:rPr lang="en-US" altLang="zh-CN" b="1" dirty="0" smtClean="0"/>
              <a:t>》</a:t>
            </a:r>
            <a:r>
              <a:rPr lang="zh-CN" altLang="en-US" b="1" dirty="0" smtClean="0"/>
              <a:t>，</a:t>
            </a:r>
            <a:endParaRPr lang="en-US" altLang="zh-CN" b="1" dirty="0" smtClean="0"/>
          </a:p>
          <a:p>
            <a:pPr>
              <a:lnSpc>
                <a:spcPts val="2900"/>
              </a:lnSpc>
            </a:pPr>
            <a:r>
              <a:rPr lang="en-US" altLang="zh-CN" b="1" dirty="0" smtClean="0"/>
              <a:t>CN</a:t>
            </a:r>
            <a:r>
              <a:rPr lang="zh-CN" altLang="en-US" b="1" dirty="0" smtClean="0"/>
              <a:t>：</a:t>
            </a:r>
            <a:r>
              <a:rPr lang="en-US" altLang="zh-CN" b="1" dirty="0" smtClean="0"/>
              <a:t>11-1541/</a:t>
            </a:r>
            <a:r>
              <a:rPr lang="en-US" altLang="zh-CN" b="1" dirty="0" smtClean="0">
                <a:solidFill>
                  <a:srgbClr val="FF0000"/>
                </a:solidFill>
              </a:rPr>
              <a:t>G2</a:t>
            </a:r>
          </a:p>
          <a:p>
            <a:pPr>
              <a:lnSpc>
                <a:spcPts val="2900"/>
              </a:lnSpc>
            </a:pPr>
            <a:r>
              <a:rPr lang="en-US" altLang="zh-CN" b="1" dirty="0"/>
              <a:t> </a:t>
            </a:r>
            <a:r>
              <a:rPr lang="en-US" altLang="zh-CN" b="1" dirty="0" smtClean="0"/>
              <a:t>      </a:t>
            </a:r>
            <a:endParaRPr lang="zh-CN" altLang="zh-CN" b="1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685" y="3955956"/>
            <a:ext cx="4771478" cy="189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473197" y="59863"/>
            <a:ext cx="166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图情知识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567266" y="608116"/>
            <a:ext cx="167266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93462" y="811279"/>
            <a:ext cx="10512701" cy="1340234"/>
          </a:xfrm>
          <a:prstGeom prst="rect">
            <a:avLst/>
          </a:prstGeom>
          <a:gradFill flip="none" rotWithShape="1">
            <a:gsLst>
              <a:gs pos="0">
                <a:srgbClr val="AAC66D">
                  <a:tint val="66000"/>
                  <a:satMod val="160000"/>
                </a:srgbClr>
              </a:gs>
              <a:gs pos="50000">
                <a:srgbClr val="AAC66D">
                  <a:tint val="44500"/>
                  <a:satMod val="160000"/>
                </a:srgbClr>
              </a:gs>
              <a:gs pos="100000">
                <a:srgbClr val="AAC66D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81470" y="865829"/>
            <a:ext cx="9722126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期刊基本知识在期刊业务的应用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74157" y="1337737"/>
            <a:ext cx="9629439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基本知识：国内核心期刊目录有哪几个？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ISSN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号的标准格式是什么？参考文献、引证文献有关系是什么？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6786" y="2308957"/>
            <a:ext cx="10743141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/>
              <a:t>北大核心：全称</a:t>
            </a:r>
            <a:r>
              <a:rPr lang="en-US" altLang="zh-CN" sz="2000" b="1" dirty="0" smtClean="0"/>
              <a:t>《</a:t>
            </a:r>
            <a:r>
              <a:rPr lang="zh-CN" altLang="en-US" sz="2000" b="1" dirty="0" smtClean="0"/>
              <a:t>中文核心期刊要目总览</a:t>
            </a:r>
            <a:r>
              <a:rPr lang="en-US" altLang="zh-CN" sz="2000" b="1" dirty="0" smtClean="0"/>
              <a:t>》</a:t>
            </a:r>
            <a:r>
              <a:rPr lang="zh-CN" altLang="en-US" sz="2000" b="1" dirty="0" smtClean="0"/>
              <a:t>每三年出版一次，</a:t>
            </a:r>
            <a:r>
              <a:rPr lang="en-US" altLang="zh-CN" sz="2000" b="1" dirty="0" smtClean="0"/>
              <a:t>(2008</a:t>
            </a:r>
            <a:r>
              <a:rPr lang="zh-CN" altLang="en-US" sz="2000" b="1" dirty="0" smtClean="0"/>
              <a:t>版前每</a:t>
            </a:r>
            <a:r>
              <a:rPr lang="en-US" altLang="zh-CN" sz="2000" b="1" dirty="0" smtClean="0"/>
              <a:t>4</a:t>
            </a:r>
            <a:r>
              <a:rPr lang="zh-CN" altLang="en-US" sz="2000" b="1" dirty="0" smtClean="0"/>
              <a:t>年</a:t>
            </a:r>
            <a:r>
              <a:rPr lang="en-US" altLang="zh-CN" sz="2000" b="1" dirty="0" smtClean="0"/>
              <a:t>)</a:t>
            </a:r>
            <a:r>
              <a:rPr lang="zh-CN" altLang="en-US" sz="2000" b="1" dirty="0" smtClean="0"/>
              <a:t>；最新版</a:t>
            </a:r>
            <a:r>
              <a:rPr lang="en-US" altLang="zh-CN" sz="2000" b="1" dirty="0" smtClean="0"/>
              <a:t>2017</a:t>
            </a:r>
            <a:r>
              <a:rPr lang="zh-CN" altLang="en-US" sz="2000" b="1" dirty="0" smtClean="0"/>
              <a:t>版</a:t>
            </a:r>
            <a:r>
              <a:rPr lang="zh-CN" altLang="en-US" sz="2000" b="1" dirty="0"/>
              <a:t>。</a:t>
            </a:r>
            <a:endParaRPr lang="en-US" altLang="zh-CN" sz="2000" b="1" dirty="0" smtClean="0"/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/>
              <a:t>CSSCI</a:t>
            </a:r>
            <a:r>
              <a:rPr lang="zh-CN" altLang="en-US" sz="2000" b="1" dirty="0" smtClean="0"/>
              <a:t>（别称，南大核心或</a:t>
            </a:r>
            <a:r>
              <a:rPr lang="en-US" altLang="zh-CN" sz="2000" b="1" dirty="0" smtClean="0"/>
              <a:t>C</a:t>
            </a:r>
            <a:r>
              <a:rPr lang="zh-CN" altLang="en-US" sz="2000" b="1" dirty="0" smtClean="0"/>
              <a:t>刊）：全称</a:t>
            </a:r>
            <a:r>
              <a:rPr lang="en-US" altLang="zh-CN" sz="2000" b="1" dirty="0" smtClean="0"/>
              <a:t>《</a:t>
            </a:r>
            <a:r>
              <a:rPr lang="zh-CN" altLang="en-US" sz="2000" b="1" dirty="0" smtClean="0"/>
              <a:t>中文社会科学引文索引</a:t>
            </a:r>
            <a:r>
              <a:rPr lang="en-US" altLang="zh-CN" sz="2000" b="1" dirty="0" smtClean="0"/>
              <a:t>》</a:t>
            </a:r>
            <a:r>
              <a:rPr lang="zh-CN" altLang="en-US" sz="2000" b="1" dirty="0" smtClean="0"/>
              <a:t>，</a:t>
            </a:r>
            <a:r>
              <a:rPr lang="zh-CN" altLang="en-US" sz="2000" b="1" dirty="0"/>
              <a:t>目前</a:t>
            </a:r>
            <a:r>
              <a:rPr lang="zh-CN" altLang="en-US" sz="2000" b="1" dirty="0" smtClean="0"/>
              <a:t>每两年出版一次</a:t>
            </a:r>
            <a:r>
              <a:rPr lang="en-US" altLang="zh-CN" sz="2000" b="1" dirty="0" smtClean="0"/>
              <a:t>(2014-2016</a:t>
            </a:r>
            <a:r>
              <a:rPr lang="zh-CN" altLang="en-US" sz="2000" b="1" dirty="0" smtClean="0"/>
              <a:t>版除外</a:t>
            </a:r>
            <a:r>
              <a:rPr lang="en-US" altLang="zh-CN" sz="2000" b="1" dirty="0" smtClean="0"/>
              <a:t>)</a:t>
            </a:r>
            <a:r>
              <a:rPr lang="zh-CN" altLang="en-US" sz="2000" b="1" dirty="0" smtClean="0"/>
              <a:t>，最新版</a:t>
            </a:r>
            <a:r>
              <a:rPr lang="en-US" altLang="zh-CN" sz="2000" b="1" dirty="0" smtClean="0"/>
              <a:t>2019-2020</a:t>
            </a:r>
            <a:r>
              <a:rPr lang="zh-CN" altLang="en-US" sz="2000" b="1" dirty="0" smtClean="0"/>
              <a:t>版，</a:t>
            </a:r>
            <a:r>
              <a:rPr lang="en-US" altLang="zh-CN" sz="2000" b="1" dirty="0" smtClean="0"/>
              <a:t>2019</a:t>
            </a:r>
            <a:r>
              <a:rPr lang="zh-CN" altLang="en-US" sz="2000" b="1" dirty="0" smtClean="0"/>
              <a:t>年发布；分来源、扩展和集刊，来源质量最高，最新版无“集刊”。</a:t>
            </a:r>
            <a:endParaRPr lang="en-US" altLang="zh-CN" sz="2000" b="1" dirty="0" smtClean="0"/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/>
              <a:t>CSCD:</a:t>
            </a:r>
            <a:r>
              <a:rPr lang="zh-CN" altLang="en-US" sz="2000" b="1" dirty="0" smtClean="0"/>
              <a:t>全称</a:t>
            </a:r>
            <a:r>
              <a:rPr lang="en-US" altLang="zh-CN" sz="2000" b="1" dirty="0" smtClean="0"/>
              <a:t>《</a:t>
            </a:r>
            <a:r>
              <a:rPr lang="zh-CN" altLang="en-US" sz="2000" b="1" dirty="0"/>
              <a:t>中国科学引文</a:t>
            </a:r>
            <a:r>
              <a:rPr lang="zh-CN" altLang="en-US" sz="2000" b="1" dirty="0" smtClean="0"/>
              <a:t>数据库</a:t>
            </a:r>
            <a:r>
              <a:rPr lang="en-US" altLang="zh-CN" sz="2000" b="1" dirty="0" smtClean="0"/>
              <a:t>》</a:t>
            </a:r>
            <a:r>
              <a:rPr lang="zh-CN" altLang="en-US" sz="2000" b="1" dirty="0" smtClean="0"/>
              <a:t>，每两年出版一次，最新版</a:t>
            </a:r>
            <a:r>
              <a:rPr lang="en-US" altLang="zh-CN" sz="2000" b="1" dirty="0" smtClean="0"/>
              <a:t>2019-2020</a:t>
            </a:r>
            <a:r>
              <a:rPr lang="zh-CN" altLang="en-US" sz="2000" b="1" dirty="0" smtClean="0"/>
              <a:t>版，</a:t>
            </a:r>
            <a:r>
              <a:rPr lang="en-US" altLang="zh-CN" sz="2000" b="1" dirty="0" smtClean="0"/>
              <a:t>2019</a:t>
            </a:r>
            <a:r>
              <a:rPr lang="zh-CN" altLang="en-US" sz="2000" b="1" dirty="0" smtClean="0"/>
              <a:t>年发布。</a:t>
            </a:r>
            <a:endParaRPr lang="en-US" altLang="zh-CN" sz="2000" b="1" dirty="0" smtClean="0"/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/>
              <a:t>ISSN/CN:</a:t>
            </a:r>
            <a:r>
              <a:rPr lang="zh-CN" altLang="en-US" sz="2000" b="1" dirty="0"/>
              <a:t>国际标准连续出版物</a:t>
            </a:r>
            <a:r>
              <a:rPr lang="zh-CN" altLang="en-US" sz="2000" b="1" dirty="0" smtClean="0"/>
              <a:t>号</a:t>
            </a:r>
            <a:r>
              <a:rPr lang="en-US" altLang="zh-CN" sz="2000" b="1" dirty="0" smtClean="0"/>
              <a:t>,</a:t>
            </a:r>
            <a:r>
              <a:rPr lang="zh-CN" altLang="en-US" sz="2000" b="1" dirty="0" smtClean="0"/>
              <a:t>国内</a:t>
            </a:r>
            <a:r>
              <a:rPr lang="zh-CN" altLang="en-US" sz="2000" b="1" dirty="0"/>
              <a:t>统一连续出版物</a:t>
            </a:r>
            <a:r>
              <a:rPr lang="zh-CN" altLang="en-US" sz="2000" b="1" dirty="0" smtClean="0"/>
              <a:t>号；通用格式：</a:t>
            </a:r>
            <a:r>
              <a:rPr lang="en-US" altLang="zh-CN" sz="2000" b="1" dirty="0" smtClean="0"/>
              <a:t>ISSN</a:t>
            </a:r>
            <a:r>
              <a:rPr lang="zh-CN" altLang="en-US" sz="2000" b="1" dirty="0" smtClean="0"/>
              <a:t>：</a:t>
            </a:r>
            <a:r>
              <a:rPr lang="en-US" altLang="zh-CN" sz="2000" b="1" dirty="0" err="1" smtClean="0"/>
              <a:t>xxxx-xxxx</a:t>
            </a:r>
            <a:r>
              <a:rPr lang="zh-CN" altLang="en-US" sz="2000" b="1" dirty="0" smtClean="0"/>
              <a:t>、</a:t>
            </a:r>
            <a:r>
              <a:rPr lang="en-US" altLang="zh-CN" sz="2000" b="1" dirty="0" smtClean="0"/>
              <a:t>CN</a:t>
            </a:r>
            <a:r>
              <a:rPr lang="zh-CN" altLang="en-US" sz="2000" b="1" dirty="0" smtClean="0"/>
              <a:t>：</a:t>
            </a:r>
            <a:r>
              <a:rPr lang="en-US" altLang="zh-CN" sz="2000" b="1" dirty="0" smtClean="0"/>
              <a:t>xx-</a:t>
            </a:r>
            <a:r>
              <a:rPr lang="en-US" altLang="zh-CN" sz="2000" b="1" dirty="0" err="1" smtClean="0"/>
              <a:t>xxxx</a:t>
            </a:r>
            <a:r>
              <a:rPr lang="en-US" altLang="zh-CN" sz="2000" b="1" dirty="0" smtClean="0"/>
              <a:t>/xx;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/>
              <a:t>参考</a:t>
            </a:r>
            <a:r>
              <a:rPr lang="zh-CN" altLang="en-US" sz="2000" b="1" dirty="0" smtClean="0"/>
              <a:t>文献</a:t>
            </a:r>
            <a:r>
              <a:rPr lang="en-US" altLang="zh-CN" sz="2000" b="1" dirty="0" smtClean="0"/>
              <a:t>/</a:t>
            </a:r>
            <a:r>
              <a:rPr lang="zh-CN" altLang="en-US" sz="2000" b="1" dirty="0" smtClean="0"/>
              <a:t>引证文献：</a:t>
            </a:r>
            <a:r>
              <a:rPr lang="en-US" altLang="zh-CN" sz="2000" b="1" dirty="0"/>
              <a:t>A</a:t>
            </a:r>
            <a:r>
              <a:rPr lang="zh-CN" altLang="en-US" sz="2000" b="1" dirty="0"/>
              <a:t>文章的参考文献和引证文献：</a:t>
            </a:r>
            <a:endParaRPr lang="en-US" altLang="zh-CN" sz="2000" b="1" dirty="0"/>
          </a:p>
          <a:p>
            <a:pPr>
              <a:lnSpc>
                <a:spcPts val="2200"/>
              </a:lnSpc>
            </a:pPr>
            <a:r>
              <a:rPr lang="en-US" altLang="zh-CN" sz="2000" b="1" dirty="0" smtClean="0"/>
              <a:t>      </a:t>
            </a:r>
            <a:r>
              <a:rPr lang="zh-CN" altLang="en-US" b="1" dirty="0" smtClean="0"/>
              <a:t>参考文献：撰写文章</a:t>
            </a:r>
            <a:r>
              <a:rPr lang="en-US" altLang="zh-CN" b="1" dirty="0" smtClean="0"/>
              <a:t>A</a:t>
            </a:r>
            <a:r>
              <a:rPr lang="zh-CN" altLang="en-US" b="1" dirty="0" smtClean="0"/>
              <a:t>的时候引用的那些文献；</a:t>
            </a:r>
            <a:endParaRPr lang="en-US" altLang="zh-CN" b="1" dirty="0" smtClean="0"/>
          </a:p>
          <a:p>
            <a:pPr>
              <a:lnSpc>
                <a:spcPts val="2200"/>
              </a:lnSpc>
            </a:pPr>
            <a:r>
              <a:rPr lang="en-US" altLang="zh-CN" b="1" dirty="0"/>
              <a:t> </a:t>
            </a:r>
            <a:r>
              <a:rPr lang="en-US" altLang="zh-CN" b="1" dirty="0" smtClean="0"/>
              <a:t>      </a:t>
            </a:r>
            <a:r>
              <a:rPr lang="zh-CN" altLang="en-US" b="1" dirty="0" smtClean="0"/>
              <a:t>引证文献：文章</a:t>
            </a:r>
            <a:r>
              <a:rPr lang="en-US" altLang="zh-CN" b="1" dirty="0" smtClean="0"/>
              <a:t>A</a:t>
            </a:r>
            <a:r>
              <a:rPr lang="zh-CN" altLang="en-US" b="1" dirty="0" smtClean="0"/>
              <a:t>发表后，哪些文章引用了</a:t>
            </a:r>
            <a:r>
              <a:rPr lang="en-US" altLang="zh-CN" b="1" dirty="0" smtClean="0"/>
              <a:t>A</a:t>
            </a:r>
            <a:r>
              <a:rPr lang="zh-CN" altLang="en-US" b="1" dirty="0" smtClean="0"/>
              <a:t>，这些文献即引证文献。</a:t>
            </a:r>
            <a:endParaRPr lang="en-US" altLang="zh-CN" b="1" dirty="0" smtClean="0"/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/>
              <a:t>文献类型</a:t>
            </a:r>
            <a:r>
              <a:rPr lang="en-US" altLang="zh-CN" b="1" dirty="0" smtClean="0"/>
              <a:t>:</a:t>
            </a:r>
            <a:r>
              <a:rPr lang="zh-CN" altLang="en-US" b="1" dirty="0" smtClean="0"/>
              <a:t>期刊文献类型代码：</a:t>
            </a:r>
            <a:r>
              <a:rPr lang="en-US" altLang="zh-CN" b="1" dirty="0" smtClean="0"/>
              <a:t>M</a:t>
            </a:r>
            <a:r>
              <a:rPr lang="zh-CN" altLang="en-US" b="1" dirty="0" smtClean="0"/>
              <a:t>；专著：</a:t>
            </a:r>
            <a:r>
              <a:rPr lang="en-US" altLang="zh-CN" b="1" dirty="0" smtClean="0"/>
              <a:t>M</a:t>
            </a:r>
            <a:r>
              <a:rPr lang="zh-CN" altLang="en-US" b="1" dirty="0" smtClean="0"/>
              <a:t>；学位论文：</a:t>
            </a:r>
            <a:r>
              <a:rPr lang="en-US" altLang="zh-CN" b="1" dirty="0" smtClean="0"/>
              <a:t>D…</a:t>
            </a:r>
            <a:endParaRPr lang="en-US" altLang="zh-CN" b="1" dirty="0"/>
          </a:p>
          <a:p>
            <a:pPr>
              <a:lnSpc>
                <a:spcPts val="2200"/>
              </a:lnSpc>
            </a:pPr>
            <a:endParaRPr lang="en-US" altLang="zh-CN" sz="1400" b="1" dirty="0" smtClean="0"/>
          </a:p>
          <a:p>
            <a:pPr>
              <a:lnSpc>
                <a:spcPts val="2200"/>
              </a:lnSpc>
            </a:pPr>
            <a:endParaRPr lang="en-US" altLang="zh-CN" sz="1400" b="1" dirty="0" smtClean="0"/>
          </a:p>
          <a:p>
            <a:pPr>
              <a:lnSpc>
                <a:spcPts val="2700"/>
              </a:lnSpc>
            </a:pPr>
            <a:r>
              <a:rPr lang="en-US" altLang="zh-CN" sz="1600" b="1" dirty="0"/>
              <a:t> </a:t>
            </a:r>
            <a:r>
              <a:rPr lang="en-US" altLang="zh-CN" sz="1600" b="1" dirty="0" smtClean="0"/>
              <a:t>       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981" y="6317895"/>
            <a:ext cx="6628571" cy="447619"/>
          </a:xfrm>
          <a:prstGeom prst="rect">
            <a:avLst/>
          </a:prstGeom>
          <a:ln>
            <a:solidFill>
              <a:srgbClr val="AAC66D"/>
            </a:solidFill>
          </a:ln>
        </p:spPr>
      </p:pic>
    </p:spTree>
    <p:extLst>
      <p:ext uri="{BB962C8B-B14F-4D97-AF65-F5344CB8AC3E}">
        <p14:creationId xmlns:p14="http://schemas.microsoft.com/office/powerpoint/2010/main" val="306075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473197" y="59863"/>
            <a:ext cx="166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业务常识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567266" y="608116"/>
            <a:ext cx="167266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93462" y="811279"/>
            <a:ext cx="10512701" cy="1340234"/>
          </a:xfrm>
          <a:prstGeom prst="rect">
            <a:avLst/>
          </a:prstGeom>
          <a:gradFill flip="none" rotWithShape="1">
            <a:gsLst>
              <a:gs pos="0">
                <a:srgbClr val="F8AA32">
                  <a:tint val="66000"/>
                  <a:satMod val="160000"/>
                </a:srgbClr>
              </a:gs>
              <a:gs pos="50000">
                <a:srgbClr val="F8AA32">
                  <a:tint val="44500"/>
                  <a:satMod val="160000"/>
                </a:srgbClr>
              </a:gs>
              <a:gs pos="100000">
                <a:srgbClr val="F8AA32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81470" y="814455"/>
            <a:ext cx="9722126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刊平台的常识与应用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02353" y="1364120"/>
            <a:ext cx="10132006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中文期刊服务平台以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中文科技期刊数据库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为数据基础，是我国期刊收录最全的期刊全文数据库；新版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6786" y="2283820"/>
            <a:ext cx="10743141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维普期刊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3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八大专辑：适用于商务购库按专辑购买、按照专辑统计数据；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300"/>
              </a:lnSpc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35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个学科大类，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457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个学科小类：平台期刊导航显示方式，适用于期刊检索、分类查找、分类统计。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检索方式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3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基本检索：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种检索字段、不支持布尔逻辑运算；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3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检索式检索：支持“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AND/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OR/+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NOT/-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”，不支持小写；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期刊检索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：支持刊名、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ISSN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CN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、主办单位、主编等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种检索方式，系统也可兼容“曾用名”检索。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95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546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10800000">
            <a:off x="3760529" y="1521435"/>
            <a:ext cx="4694093" cy="4046632"/>
          </a:xfrm>
          <a:prstGeom prst="triangle">
            <a:avLst/>
          </a:prstGeom>
          <a:noFill/>
          <a:ln w="50800">
            <a:solidFill>
              <a:srgbClr val="1CAE97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760529" y="2024410"/>
            <a:ext cx="46298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smtClean="0">
                <a:solidFill>
                  <a:schemeClr val="bg1"/>
                </a:solidFill>
              </a:rPr>
              <a:t>THANK</a:t>
            </a:r>
          </a:p>
          <a:p>
            <a:pPr algn="ctr"/>
            <a:r>
              <a:rPr lang="en-US" altLang="zh-CN" sz="6600" dirty="0" smtClean="0">
                <a:solidFill>
                  <a:schemeClr val="bg1"/>
                </a:solidFill>
              </a:rPr>
              <a:t>YOU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6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 descr="图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8823" y="1792"/>
            <a:ext cx="12192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1429604"/>
            <a:ext cx="4144617" cy="3170582"/>
          </a:xfrm>
          <a:prstGeom prst="rect">
            <a:avLst/>
          </a:prstGeom>
          <a:solidFill>
            <a:srgbClr val="4EA89E">
              <a:alpha val="6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48600" y="3236302"/>
            <a:ext cx="3554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资源保障能力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709714" y="2329095"/>
            <a:ext cx="725188" cy="623661"/>
            <a:chOff x="4856440" y="1885891"/>
            <a:chExt cx="582025" cy="500541"/>
          </a:xfrm>
          <a:solidFill>
            <a:schemeClr val="bg1"/>
          </a:solidFill>
        </p:grpSpPr>
        <p:sp>
          <p:nvSpPr>
            <p:cNvPr id="19" name="Oval 217"/>
            <p:cNvSpPr>
              <a:spLocks noChangeArrowheads="1"/>
            </p:cNvSpPr>
            <p:nvPr/>
          </p:nvSpPr>
          <p:spPr bwMode="auto">
            <a:xfrm>
              <a:off x="5090913" y="2027240"/>
              <a:ext cx="114742" cy="14134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8"/>
            <p:cNvSpPr>
              <a:spLocks/>
            </p:cNvSpPr>
            <p:nvPr/>
          </p:nvSpPr>
          <p:spPr bwMode="auto">
            <a:xfrm>
              <a:off x="5167408" y="2185217"/>
              <a:ext cx="103101" cy="143011"/>
            </a:xfrm>
            <a:custGeom>
              <a:avLst/>
              <a:gdLst>
                <a:gd name="T0" fmla="*/ 46 w 49"/>
                <a:gd name="T1" fmla="*/ 16 h 68"/>
                <a:gd name="T2" fmla="*/ 30 w 49"/>
                <a:gd name="T3" fmla="*/ 1 h 68"/>
                <a:gd name="T4" fmla="*/ 15 w 49"/>
                <a:gd name="T5" fmla="*/ 1 h 68"/>
                <a:gd name="T6" fmla="*/ 25 w 49"/>
                <a:gd name="T7" fmla="*/ 9 h 68"/>
                <a:gd name="T8" fmla="*/ 11 w 49"/>
                <a:gd name="T9" fmla="*/ 16 h 68"/>
                <a:gd name="T10" fmla="*/ 18 w 49"/>
                <a:gd name="T11" fmla="*/ 27 h 68"/>
                <a:gd name="T12" fmla="*/ 0 w 49"/>
                <a:gd name="T13" fmla="*/ 67 h 68"/>
                <a:gd name="T14" fmla="*/ 0 w 49"/>
                <a:gd name="T15" fmla="*/ 68 h 68"/>
                <a:gd name="T16" fmla="*/ 49 w 49"/>
                <a:gd name="T17" fmla="*/ 48 h 68"/>
                <a:gd name="T18" fmla="*/ 46 w 49"/>
                <a:gd name="T19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68">
                  <a:moveTo>
                    <a:pt x="46" y="16"/>
                  </a:moveTo>
                  <a:cubicBezTo>
                    <a:pt x="45" y="7"/>
                    <a:pt x="38" y="0"/>
                    <a:pt x="30" y="1"/>
                  </a:cubicBezTo>
                  <a:cubicBezTo>
                    <a:pt x="30" y="1"/>
                    <a:pt x="24" y="1"/>
                    <a:pt x="15" y="1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8" y="66"/>
                    <a:pt x="35" y="59"/>
                    <a:pt x="49" y="48"/>
                  </a:cubicBezTo>
                  <a:lnTo>
                    <a:pt x="46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9"/>
            <p:cNvSpPr>
              <a:spLocks/>
            </p:cNvSpPr>
            <p:nvPr/>
          </p:nvSpPr>
          <p:spPr bwMode="auto">
            <a:xfrm>
              <a:off x="5027722" y="2185217"/>
              <a:ext cx="99775" cy="143011"/>
            </a:xfrm>
            <a:custGeom>
              <a:avLst/>
              <a:gdLst>
                <a:gd name="T0" fmla="*/ 30 w 48"/>
                <a:gd name="T1" fmla="*/ 27 h 68"/>
                <a:gd name="T2" fmla="*/ 37 w 48"/>
                <a:gd name="T3" fmla="*/ 16 h 68"/>
                <a:gd name="T4" fmla="*/ 23 w 48"/>
                <a:gd name="T5" fmla="*/ 9 h 68"/>
                <a:gd name="T6" fmla="*/ 33 w 48"/>
                <a:gd name="T7" fmla="*/ 1 h 68"/>
                <a:gd name="T8" fmla="*/ 19 w 48"/>
                <a:gd name="T9" fmla="*/ 1 h 68"/>
                <a:gd name="T10" fmla="*/ 19 w 48"/>
                <a:gd name="T11" fmla="*/ 1 h 68"/>
                <a:gd name="T12" fmla="*/ 3 w 48"/>
                <a:gd name="T13" fmla="*/ 16 h 68"/>
                <a:gd name="T14" fmla="*/ 0 w 48"/>
                <a:gd name="T15" fmla="*/ 48 h 68"/>
                <a:gd name="T16" fmla="*/ 48 w 48"/>
                <a:gd name="T17" fmla="*/ 68 h 68"/>
                <a:gd name="T18" fmla="*/ 48 w 48"/>
                <a:gd name="T19" fmla="*/ 67 h 68"/>
                <a:gd name="T20" fmla="*/ 30 w 48"/>
                <a:gd name="T21" fmla="*/ 2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68">
                  <a:moveTo>
                    <a:pt x="30" y="27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5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1" y="0"/>
                    <a:pt x="4" y="7"/>
                    <a:pt x="3" y="1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4" y="59"/>
                    <a:pt x="30" y="66"/>
                    <a:pt x="48" y="68"/>
                  </a:cubicBezTo>
                  <a:cubicBezTo>
                    <a:pt x="48" y="67"/>
                    <a:pt x="48" y="67"/>
                    <a:pt x="48" y="67"/>
                  </a:cubicBezTo>
                  <a:lnTo>
                    <a:pt x="30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0"/>
            <p:cNvSpPr>
              <a:spLocks/>
            </p:cNvSpPr>
            <p:nvPr/>
          </p:nvSpPr>
          <p:spPr bwMode="auto">
            <a:xfrm>
              <a:off x="5127497" y="2185217"/>
              <a:ext cx="38248" cy="31596"/>
            </a:xfrm>
            <a:custGeom>
              <a:avLst/>
              <a:gdLst>
                <a:gd name="T0" fmla="*/ 20 w 23"/>
                <a:gd name="T1" fmla="*/ 18 h 19"/>
                <a:gd name="T2" fmla="*/ 20 w 23"/>
                <a:gd name="T3" fmla="*/ 19 h 19"/>
                <a:gd name="T4" fmla="*/ 23 w 23"/>
                <a:gd name="T5" fmla="*/ 15 h 19"/>
                <a:gd name="T6" fmla="*/ 19 w 23"/>
                <a:gd name="T7" fmla="*/ 0 h 19"/>
                <a:gd name="T8" fmla="*/ 5 w 23"/>
                <a:gd name="T9" fmla="*/ 0 h 19"/>
                <a:gd name="T10" fmla="*/ 0 w 23"/>
                <a:gd name="T11" fmla="*/ 15 h 19"/>
                <a:gd name="T12" fmla="*/ 4 w 23"/>
                <a:gd name="T13" fmla="*/ 19 h 19"/>
                <a:gd name="T14" fmla="*/ 4 w 23"/>
                <a:gd name="T15" fmla="*/ 18 h 19"/>
                <a:gd name="T16" fmla="*/ 20 w 23"/>
                <a:gd name="T1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20" y="18"/>
                  </a:moveTo>
                  <a:lnTo>
                    <a:pt x="20" y="19"/>
                  </a:lnTo>
                  <a:lnTo>
                    <a:pt x="23" y="15"/>
                  </a:lnTo>
                  <a:lnTo>
                    <a:pt x="19" y="0"/>
                  </a:lnTo>
                  <a:lnTo>
                    <a:pt x="5" y="0"/>
                  </a:lnTo>
                  <a:lnTo>
                    <a:pt x="0" y="15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2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1"/>
            <p:cNvSpPr>
              <a:spLocks/>
            </p:cNvSpPr>
            <p:nvPr/>
          </p:nvSpPr>
          <p:spPr bwMode="auto">
            <a:xfrm>
              <a:off x="5127497" y="2215150"/>
              <a:ext cx="39910" cy="113079"/>
            </a:xfrm>
            <a:custGeom>
              <a:avLst/>
              <a:gdLst>
                <a:gd name="T0" fmla="*/ 16 w 19"/>
                <a:gd name="T1" fmla="*/ 1 h 54"/>
                <a:gd name="T2" fmla="*/ 16 w 19"/>
                <a:gd name="T3" fmla="*/ 0 h 54"/>
                <a:gd name="T4" fmla="*/ 3 w 19"/>
                <a:gd name="T5" fmla="*/ 0 h 54"/>
                <a:gd name="T6" fmla="*/ 3 w 19"/>
                <a:gd name="T7" fmla="*/ 1 h 54"/>
                <a:gd name="T8" fmla="*/ 0 w 19"/>
                <a:gd name="T9" fmla="*/ 53 h 54"/>
                <a:gd name="T10" fmla="*/ 0 w 19"/>
                <a:gd name="T11" fmla="*/ 54 h 54"/>
                <a:gd name="T12" fmla="*/ 9 w 19"/>
                <a:gd name="T13" fmla="*/ 54 h 54"/>
                <a:gd name="T14" fmla="*/ 19 w 19"/>
                <a:gd name="T15" fmla="*/ 54 h 54"/>
                <a:gd name="T16" fmla="*/ 19 w 19"/>
                <a:gd name="T17" fmla="*/ 53 h 54"/>
                <a:gd name="T18" fmla="*/ 16 w 19"/>
                <a:gd name="T19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54">
                  <a:moveTo>
                    <a:pt x="16" y="1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3" y="54"/>
                    <a:pt x="6" y="54"/>
                    <a:pt x="9" y="54"/>
                  </a:cubicBezTo>
                  <a:cubicBezTo>
                    <a:pt x="13" y="54"/>
                    <a:pt x="16" y="54"/>
                    <a:pt x="19" y="54"/>
                  </a:cubicBezTo>
                  <a:cubicBezTo>
                    <a:pt x="19" y="53"/>
                    <a:pt x="19" y="53"/>
                    <a:pt x="19" y="53"/>
                  </a:cubicBezTo>
                  <a:lnTo>
                    <a:pt x="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2"/>
            <p:cNvSpPr>
              <a:spLocks/>
            </p:cNvSpPr>
            <p:nvPr/>
          </p:nvSpPr>
          <p:spPr bwMode="auto">
            <a:xfrm>
              <a:off x="4896350" y="2135330"/>
              <a:ext cx="488900" cy="251102"/>
            </a:xfrm>
            <a:custGeom>
              <a:avLst/>
              <a:gdLst>
                <a:gd name="T0" fmla="*/ 120 w 234"/>
                <a:gd name="T1" fmla="*/ 120 h 120"/>
                <a:gd name="T2" fmla="*/ 0 w 234"/>
                <a:gd name="T3" fmla="*/ 0 h 120"/>
                <a:gd name="T4" fmla="*/ 30 w 234"/>
                <a:gd name="T5" fmla="*/ 0 h 120"/>
                <a:gd name="T6" fmla="*/ 120 w 234"/>
                <a:gd name="T7" fmla="*/ 90 h 120"/>
                <a:gd name="T8" fmla="*/ 206 w 234"/>
                <a:gd name="T9" fmla="*/ 28 h 120"/>
                <a:gd name="T10" fmla="*/ 234 w 234"/>
                <a:gd name="T11" fmla="*/ 38 h 120"/>
                <a:gd name="T12" fmla="*/ 120 w 234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20">
                  <a:moveTo>
                    <a:pt x="120" y="120"/>
                  </a:moveTo>
                  <a:cubicBezTo>
                    <a:pt x="54" y="120"/>
                    <a:pt x="0" y="66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9"/>
                    <a:pt x="71" y="90"/>
                    <a:pt x="120" y="90"/>
                  </a:cubicBezTo>
                  <a:cubicBezTo>
                    <a:pt x="159" y="90"/>
                    <a:pt x="194" y="65"/>
                    <a:pt x="206" y="28"/>
                  </a:cubicBezTo>
                  <a:cubicBezTo>
                    <a:pt x="234" y="38"/>
                    <a:pt x="234" y="38"/>
                    <a:pt x="234" y="38"/>
                  </a:cubicBezTo>
                  <a:cubicBezTo>
                    <a:pt x="218" y="87"/>
                    <a:pt x="172" y="120"/>
                    <a:pt x="120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3"/>
            <p:cNvSpPr>
              <a:spLocks/>
            </p:cNvSpPr>
            <p:nvPr/>
          </p:nvSpPr>
          <p:spPr bwMode="auto">
            <a:xfrm>
              <a:off x="4856440" y="2077128"/>
              <a:ext cx="143011" cy="71506"/>
            </a:xfrm>
            <a:custGeom>
              <a:avLst/>
              <a:gdLst>
                <a:gd name="T0" fmla="*/ 86 w 86"/>
                <a:gd name="T1" fmla="*/ 43 h 43"/>
                <a:gd name="T2" fmla="*/ 43 w 86"/>
                <a:gd name="T3" fmla="*/ 0 h 43"/>
                <a:gd name="T4" fmla="*/ 0 w 86"/>
                <a:gd name="T5" fmla="*/ 43 h 43"/>
                <a:gd name="T6" fmla="*/ 86 w 8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43">
                  <a:moveTo>
                    <a:pt x="86" y="43"/>
                  </a:moveTo>
                  <a:lnTo>
                    <a:pt x="43" y="0"/>
                  </a:lnTo>
                  <a:lnTo>
                    <a:pt x="0" y="43"/>
                  </a:lnTo>
                  <a:lnTo>
                    <a:pt x="86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4"/>
            <p:cNvSpPr>
              <a:spLocks/>
            </p:cNvSpPr>
            <p:nvPr/>
          </p:nvSpPr>
          <p:spPr bwMode="auto">
            <a:xfrm>
              <a:off x="4911317" y="1885891"/>
              <a:ext cx="487237" cy="249439"/>
            </a:xfrm>
            <a:custGeom>
              <a:avLst/>
              <a:gdLst>
                <a:gd name="T0" fmla="*/ 234 w 234"/>
                <a:gd name="T1" fmla="*/ 120 h 120"/>
                <a:gd name="T2" fmla="*/ 204 w 234"/>
                <a:gd name="T3" fmla="*/ 120 h 120"/>
                <a:gd name="T4" fmla="*/ 114 w 234"/>
                <a:gd name="T5" fmla="*/ 29 h 120"/>
                <a:gd name="T6" fmla="*/ 28 w 234"/>
                <a:gd name="T7" fmla="*/ 91 h 120"/>
                <a:gd name="T8" fmla="*/ 0 w 234"/>
                <a:gd name="T9" fmla="*/ 82 h 120"/>
                <a:gd name="T10" fmla="*/ 114 w 234"/>
                <a:gd name="T11" fmla="*/ 0 h 120"/>
                <a:gd name="T12" fmla="*/ 234 w 234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20">
                  <a:moveTo>
                    <a:pt x="234" y="120"/>
                  </a:moveTo>
                  <a:cubicBezTo>
                    <a:pt x="204" y="120"/>
                    <a:pt x="204" y="120"/>
                    <a:pt x="204" y="120"/>
                  </a:cubicBezTo>
                  <a:cubicBezTo>
                    <a:pt x="204" y="70"/>
                    <a:pt x="164" y="29"/>
                    <a:pt x="114" y="29"/>
                  </a:cubicBezTo>
                  <a:cubicBezTo>
                    <a:pt x="75" y="29"/>
                    <a:pt x="40" y="54"/>
                    <a:pt x="28" y="9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6" y="33"/>
                    <a:pt x="62" y="0"/>
                    <a:pt x="114" y="0"/>
                  </a:cubicBezTo>
                  <a:cubicBezTo>
                    <a:pt x="180" y="0"/>
                    <a:pt x="234" y="54"/>
                    <a:pt x="234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5"/>
            <p:cNvSpPr>
              <a:spLocks/>
            </p:cNvSpPr>
            <p:nvPr/>
          </p:nvSpPr>
          <p:spPr bwMode="auto">
            <a:xfrm>
              <a:off x="5297116" y="2122026"/>
              <a:ext cx="141349" cy="71506"/>
            </a:xfrm>
            <a:custGeom>
              <a:avLst/>
              <a:gdLst>
                <a:gd name="T0" fmla="*/ 0 w 85"/>
                <a:gd name="T1" fmla="*/ 0 h 43"/>
                <a:gd name="T2" fmla="*/ 43 w 85"/>
                <a:gd name="T3" fmla="*/ 43 h 43"/>
                <a:gd name="T4" fmla="*/ 85 w 85"/>
                <a:gd name="T5" fmla="*/ 0 h 43"/>
                <a:gd name="T6" fmla="*/ 0 w 85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43">
                  <a:moveTo>
                    <a:pt x="0" y="0"/>
                  </a:moveTo>
                  <a:lnTo>
                    <a:pt x="43" y="43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0" y="5231757"/>
            <a:ext cx="12192000" cy="16262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2939970" y="4670688"/>
            <a:ext cx="6319776" cy="960698"/>
            <a:chOff x="2939970" y="5492490"/>
            <a:chExt cx="6319776" cy="960698"/>
          </a:xfrm>
        </p:grpSpPr>
        <p:sp>
          <p:nvSpPr>
            <p:cNvPr id="28" name="椭圆 27"/>
            <p:cNvSpPr/>
            <p:nvPr/>
          </p:nvSpPr>
          <p:spPr>
            <a:xfrm>
              <a:off x="2997843" y="5550363"/>
              <a:ext cx="844952" cy="844952"/>
            </a:xfrm>
            <a:prstGeom prst="ellipse">
              <a:avLst/>
            </a:prstGeom>
            <a:solidFill>
              <a:srgbClr val="1CA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2939970" y="5492490"/>
              <a:ext cx="960698" cy="960698"/>
            </a:xfrm>
            <a:prstGeom prst="ellipse">
              <a:avLst/>
            </a:prstGeom>
            <a:noFill/>
            <a:ln>
              <a:solidFill>
                <a:schemeClr val="bg1">
                  <a:alpha val="4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4791919" y="5550363"/>
              <a:ext cx="844952" cy="844952"/>
            </a:xfrm>
            <a:prstGeom prst="ellipse">
              <a:avLst/>
            </a:prstGeom>
            <a:solidFill>
              <a:srgbClr val="AAC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4734046" y="5492490"/>
              <a:ext cx="960698" cy="960698"/>
            </a:xfrm>
            <a:prstGeom prst="ellipse">
              <a:avLst/>
            </a:prstGeom>
            <a:noFill/>
            <a:ln>
              <a:solidFill>
                <a:schemeClr val="bg1">
                  <a:alpha val="4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6551271" y="5550363"/>
              <a:ext cx="844952" cy="844952"/>
            </a:xfrm>
            <a:prstGeom prst="ellipse">
              <a:avLst/>
            </a:prstGeom>
            <a:solidFill>
              <a:srgbClr val="F6A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6493398" y="5492490"/>
              <a:ext cx="960698" cy="960698"/>
            </a:xfrm>
            <a:prstGeom prst="ellipse">
              <a:avLst/>
            </a:prstGeom>
            <a:noFill/>
            <a:ln>
              <a:solidFill>
                <a:schemeClr val="bg1">
                  <a:alpha val="4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8356921" y="5550363"/>
              <a:ext cx="844952" cy="844952"/>
            </a:xfrm>
            <a:prstGeom prst="ellipse">
              <a:avLst/>
            </a:prstGeom>
            <a:solidFill>
              <a:srgbClr val="CB4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8299048" y="5492490"/>
              <a:ext cx="960698" cy="960698"/>
            </a:xfrm>
            <a:prstGeom prst="ellipse">
              <a:avLst/>
            </a:prstGeom>
            <a:noFill/>
            <a:ln>
              <a:solidFill>
                <a:schemeClr val="bg1">
                  <a:alpha val="4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738981" y="4906095"/>
            <a:ext cx="460472" cy="533606"/>
            <a:chOff x="3750781" y="541374"/>
            <a:chExt cx="469532" cy="544105"/>
          </a:xfrm>
          <a:solidFill>
            <a:schemeClr val="bg1"/>
          </a:solidFill>
        </p:grpSpPr>
        <p:sp>
          <p:nvSpPr>
            <p:cNvPr id="40" name="Freeform 63"/>
            <p:cNvSpPr>
              <a:spLocks noEditPoints="1"/>
            </p:cNvSpPr>
            <p:nvPr/>
          </p:nvSpPr>
          <p:spPr bwMode="auto">
            <a:xfrm>
              <a:off x="3750781" y="541374"/>
              <a:ext cx="469532" cy="544105"/>
            </a:xfrm>
            <a:custGeom>
              <a:avLst/>
              <a:gdLst>
                <a:gd name="T0" fmla="*/ 22 w 171"/>
                <a:gd name="T1" fmla="*/ 64 h 198"/>
                <a:gd name="T2" fmla="*/ 8 w 171"/>
                <a:gd name="T3" fmla="*/ 102 h 198"/>
                <a:gd name="T4" fmla="*/ 16 w 171"/>
                <a:gd name="T5" fmla="*/ 121 h 198"/>
                <a:gd name="T6" fmla="*/ 10 w 171"/>
                <a:gd name="T7" fmla="*/ 131 h 198"/>
                <a:gd name="T8" fmla="*/ 17 w 171"/>
                <a:gd name="T9" fmla="*/ 162 h 198"/>
                <a:gd name="T10" fmla="*/ 83 w 171"/>
                <a:gd name="T11" fmla="*/ 198 h 198"/>
                <a:gd name="T12" fmla="*/ 123 w 171"/>
                <a:gd name="T13" fmla="*/ 13 h 198"/>
                <a:gd name="T14" fmla="*/ 91 w 171"/>
                <a:gd name="T15" fmla="*/ 89 h 198"/>
                <a:gd name="T16" fmla="*/ 84 w 171"/>
                <a:gd name="T17" fmla="*/ 98 h 198"/>
                <a:gd name="T18" fmla="*/ 74 w 171"/>
                <a:gd name="T19" fmla="*/ 92 h 198"/>
                <a:gd name="T20" fmla="*/ 63 w 171"/>
                <a:gd name="T21" fmla="*/ 96 h 198"/>
                <a:gd name="T22" fmla="*/ 58 w 171"/>
                <a:gd name="T23" fmla="*/ 86 h 198"/>
                <a:gd name="T24" fmla="*/ 46 w 171"/>
                <a:gd name="T25" fmla="*/ 84 h 198"/>
                <a:gd name="T26" fmla="*/ 47 w 171"/>
                <a:gd name="T27" fmla="*/ 73 h 198"/>
                <a:gd name="T28" fmla="*/ 37 w 171"/>
                <a:gd name="T29" fmla="*/ 65 h 198"/>
                <a:gd name="T30" fmla="*/ 44 w 171"/>
                <a:gd name="T31" fmla="*/ 55 h 198"/>
                <a:gd name="T32" fmla="*/ 40 w 171"/>
                <a:gd name="T33" fmla="*/ 44 h 198"/>
                <a:gd name="T34" fmla="*/ 50 w 171"/>
                <a:gd name="T35" fmla="*/ 39 h 198"/>
                <a:gd name="T36" fmla="*/ 52 w 171"/>
                <a:gd name="T37" fmla="*/ 28 h 198"/>
                <a:gd name="T38" fmla="*/ 64 w 171"/>
                <a:gd name="T39" fmla="*/ 28 h 198"/>
                <a:gd name="T40" fmla="*/ 71 w 171"/>
                <a:gd name="T41" fmla="*/ 19 h 198"/>
                <a:gd name="T42" fmla="*/ 81 w 171"/>
                <a:gd name="T43" fmla="*/ 26 h 198"/>
                <a:gd name="T44" fmla="*/ 91 w 171"/>
                <a:gd name="T45" fmla="*/ 21 h 198"/>
                <a:gd name="T46" fmla="*/ 97 w 171"/>
                <a:gd name="T47" fmla="*/ 32 h 198"/>
                <a:gd name="T48" fmla="*/ 108 w 171"/>
                <a:gd name="T49" fmla="*/ 33 h 198"/>
                <a:gd name="T50" fmla="*/ 108 w 171"/>
                <a:gd name="T51" fmla="*/ 45 h 198"/>
                <a:gd name="T52" fmla="*/ 117 w 171"/>
                <a:gd name="T53" fmla="*/ 52 h 198"/>
                <a:gd name="T54" fmla="*/ 111 w 171"/>
                <a:gd name="T55" fmla="*/ 62 h 198"/>
                <a:gd name="T56" fmla="*/ 115 w 171"/>
                <a:gd name="T57" fmla="*/ 73 h 198"/>
                <a:gd name="T58" fmla="*/ 104 w 171"/>
                <a:gd name="T59" fmla="*/ 78 h 198"/>
                <a:gd name="T60" fmla="*/ 103 w 171"/>
                <a:gd name="T61" fmla="*/ 90 h 198"/>
                <a:gd name="T62" fmla="*/ 138 w 171"/>
                <a:gd name="T63" fmla="*/ 104 h 198"/>
                <a:gd name="T64" fmla="*/ 139 w 171"/>
                <a:gd name="T65" fmla="*/ 113 h 198"/>
                <a:gd name="T66" fmla="*/ 131 w 171"/>
                <a:gd name="T67" fmla="*/ 119 h 198"/>
                <a:gd name="T68" fmla="*/ 123 w 171"/>
                <a:gd name="T69" fmla="*/ 116 h 198"/>
                <a:gd name="T70" fmla="*/ 119 w 171"/>
                <a:gd name="T71" fmla="*/ 122 h 198"/>
                <a:gd name="T72" fmla="*/ 114 w 171"/>
                <a:gd name="T73" fmla="*/ 113 h 198"/>
                <a:gd name="T74" fmla="*/ 105 w 171"/>
                <a:gd name="T75" fmla="*/ 109 h 198"/>
                <a:gd name="T76" fmla="*/ 104 w 171"/>
                <a:gd name="T77" fmla="*/ 100 h 198"/>
                <a:gd name="T78" fmla="*/ 111 w 171"/>
                <a:gd name="T79" fmla="*/ 94 h 198"/>
                <a:gd name="T80" fmla="*/ 113 w 171"/>
                <a:gd name="T81" fmla="*/ 84 h 198"/>
                <a:gd name="T82" fmla="*/ 121 w 171"/>
                <a:gd name="T83" fmla="*/ 87 h 198"/>
                <a:gd name="T84" fmla="*/ 126 w 171"/>
                <a:gd name="T85" fmla="*/ 82 h 198"/>
                <a:gd name="T86" fmla="*/ 134 w 171"/>
                <a:gd name="T87" fmla="*/ 86 h 198"/>
                <a:gd name="T88" fmla="*/ 136 w 171"/>
                <a:gd name="T89" fmla="*/ 94 h 198"/>
                <a:gd name="T90" fmla="*/ 144 w 171"/>
                <a:gd name="T91" fmla="*/ 10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1" h="198">
                  <a:moveTo>
                    <a:pt x="123" y="13"/>
                  </a:moveTo>
                  <a:cubicBezTo>
                    <a:pt x="95" y="1"/>
                    <a:pt x="72" y="0"/>
                    <a:pt x="47" y="16"/>
                  </a:cubicBezTo>
                  <a:cubicBezTo>
                    <a:pt x="28" y="29"/>
                    <a:pt x="22" y="60"/>
                    <a:pt x="22" y="64"/>
                  </a:cubicBezTo>
                  <a:cubicBezTo>
                    <a:pt x="22" y="68"/>
                    <a:pt x="26" y="73"/>
                    <a:pt x="14" y="82"/>
                  </a:cubicBezTo>
                  <a:cubicBezTo>
                    <a:pt x="2" y="90"/>
                    <a:pt x="0" y="88"/>
                    <a:pt x="1" y="93"/>
                  </a:cubicBezTo>
                  <a:cubicBezTo>
                    <a:pt x="2" y="97"/>
                    <a:pt x="6" y="100"/>
                    <a:pt x="8" y="102"/>
                  </a:cubicBezTo>
                  <a:cubicBezTo>
                    <a:pt x="10" y="104"/>
                    <a:pt x="11" y="106"/>
                    <a:pt x="9" y="109"/>
                  </a:cubicBezTo>
                  <a:cubicBezTo>
                    <a:pt x="7" y="111"/>
                    <a:pt x="4" y="111"/>
                    <a:pt x="6" y="116"/>
                  </a:cubicBezTo>
                  <a:cubicBezTo>
                    <a:pt x="8" y="120"/>
                    <a:pt x="14" y="120"/>
                    <a:pt x="16" y="121"/>
                  </a:cubicBezTo>
                  <a:cubicBezTo>
                    <a:pt x="16" y="121"/>
                    <a:pt x="10" y="120"/>
                    <a:pt x="8" y="121"/>
                  </a:cubicBezTo>
                  <a:cubicBezTo>
                    <a:pt x="6" y="122"/>
                    <a:pt x="4" y="125"/>
                    <a:pt x="5" y="127"/>
                  </a:cubicBezTo>
                  <a:cubicBezTo>
                    <a:pt x="6" y="129"/>
                    <a:pt x="9" y="130"/>
                    <a:pt x="10" y="131"/>
                  </a:cubicBezTo>
                  <a:cubicBezTo>
                    <a:pt x="11" y="131"/>
                    <a:pt x="11" y="135"/>
                    <a:pt x="11" y="136"/>
                  </a:cubicBezTo>
                  <a:cubicBezTo>
                    <a:pt x="11" y="140"/>
                    <a:pt x="9" y="143"/>
                    <a:pt x="7" y="147"/>
                  </a:cubicBezTo>
                  <a:cubicBezTo>
                    <a:pt x="5" y="151"/>
                    <a:pt x="8" y="160"/>
                    <a:pt x="17" y="162"/>
                  </a:cubicBezTo>
                  <a:cubicBezTo>
                    <a:pt x="26" y="164"/>
                    <a:pt x="30" y="164"/>
                    <a:pt x="36" y="164"/>
                  </a:cubicBezTo>
                  <a:cubicBezTo>
                    <a:pt x="48" y="165"/>
                    <a:pt x="57" y="183"/>
                    <a:pt x="58" y="197"/>
                  </a:cubicBezTo>
                  <a:cubicBezTo>
                    <a:pt x="63" y="198"/>
                    <a:pt x="78" y="198"/>
                    <a:pt x="83" y="198"/>
                  </a:cubicBezTo>
                  <a:cubicBezTo>
                    <a:pt x="100" y="198"/>
                    <a:pt x="117" y="194"/>
                    <a:pt x="131" y="186"/>
                  </a:cubicBezTo>
                  <a:cubicBezTo>
                    <a:pt x="124" y="144"/>
                    <a:pt x="147" y="140"/>
                    <a:pt x="159" y="100"/>
                  </a:cubicBezTo>
                  <a:cubicBezTo>
                    <a:pt x="164" y="83"/>
                    <a:pt x="171" y="35"/>
                    <a:pt x="123" y="13"/>
                  </a:cubicBezTo>
                  <a:close/>
                  <a:moveTo>
                    <a:pt x="98" y="93"/>
                  </a:moveTo>
                  <a:cubicBezTo>
                    <a:pt x="97" y="95"/>
                    <a:pt x="97" y="95"/>
                    <a:pt x="97" y="95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89" y="90"/>
                    <a:pt x="88" y="90"/>
                    <a:pt x="86" y="91"/>
                  </a:cubicBezTo>
                  <a:cubicBezTo>
                    <a:pt x="86" y="98"/>
                    <a:pt x="86" y="98"/>
                    <a:pt x="86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2" y="92"/>
                    <a:pt x="70" y="91"/>
                    <a:pt x="69" y="91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6" y="85"/>
                    <a:pt x="55" y="84"/>
                    <a:pt x="54" y="82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6" y="71"/>
                    <a:pt x="45" y="69"/>
                    <a:pt x="45" y="68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4"/>
                    <a:pt x="44" y="52"/>
                    <a:pt x="45" y="50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1" y="38"/>
                    <a:pt x="52" y="36"/>
                    <a:pt x="54" y="35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5" y="28"/>
                    <a:pt x="67" y="27"/>
                    <a:pt x="68" y="27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2" y="26"/>
                    <a:pt x="84" y="26"/>
                    <a:pt x="86" y="26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8" y="33"/>
                    <a:pt x="100" y="34"/>
                    <a:pt x="101" y="35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9" y="46"/>
                    <a:pt x="109" y="48"/>
                    <a:pt x="110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64"/>
                    <a:pt x="110" y="66"/>
                    <a:pt x="110" y="67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3" y="80"/>
                    <a:pt x="102" y="81"/>
                    <a:pt x="101" y="82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3" y="90"/>
                    <a:pt x="103" y="90"/>
                    <a:pt x="103" y="90"/>
                  </a:cubicBezTo>
                  <a:lnTo>
                    <a:pt x="98" y="93"/>
                  </a:lnTo>
                  <a:close/>
                  <a:moveTo>
                    <a:pt x="142" y="103"/>
                  </a:moveTo>
                  <a:cubicBezTo>
                    <a:pt x="138" y="104"/>
                    <a:pt x="138" y="104"/>
                    <a:pt x="138" y="104"/>
                  </a:cubicBezTo>
                  <a:cubicBezTo>
                    <a:pt x="137" y="106"/>
                    <a:pt x="137" y="107"/>
                    <a:pt x="136" y="109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39" y="114"/>
                    <a:pt x="139" y="115"/>
                    <a:pt x="139" y="115"/>
                  </a:cubicBezTo>
                  <a:cubicBezTo>
                    <a:pt x="134" y="119"/>
                    <a:pt x="134" y="119"/>
                    <a:pt x="134" y="119"/>
                  </a:cubicBezTo>
                  <a:cubicBezTo>
                    <a:pt x="133" y="120"/>
                    <a:pt x="132" y="120"/>
                    <a:pt x="131" y="119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28" y="116"/>
                    <a:pt x="126" y="116"/>
                    <a:pt x="125" y="116"/>
                  </a:cubicBezTo>
                  <a:cubicBezTo>
                    <a:pt x="124" y="116"/>
                    <a:pt x="124" y="116"/>
                    <a:pt x="123" y="116"/>
                  </a:cubicBezTo>
                  <a:cubicBezTo>
                    <a:pt x="123" y="116"/>
                    <a:pt x="123" y="116"/>
                    <a:pt x="123" y="116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21" y="122"/>
                    <a:pt x="120" y="122"/>
                    <a:pt x="119" y="122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2" y="119"/>
                    <a:pt x="112" y="118"/>
                    <a:pt x="112" y="117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13" y="112"/>
                    <a:pt x="111" y="110"/>
                    <a:pt x="110" y="108"/>
                  </a:cubicBezTo>
                  <a:cubicBezTo>
                    <a:pt x="110" y="109"/>
                    <a:pt x="110" y="109"/>
                    <a:pt x="110" y="109"/>
                  </a:cubicBezTo>
                  <a:cubicBezTo>
                    <a:pt x="105" y="109"/>
                    <a:pt x="105" y="109"/>
                    <a:pt x="105" y="109"/>
                  </a:cubicBezTo>
                  <a:cubicBezTo>
                    <a:pt x="104" y="109"/>
                    <a:pt x="104" y="109"/>
                    <a:pt x="104" y="108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3" y="101"/>
                    <a:pt x="103" y="100"/>
                    <a:pt x="104" y="100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109" y="97"/>
                    <a:pt x="110" y="95"/>
                    <a:pt x="111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07" y="89"/>
                    <a:pt x="107" y="88"/>
                    <a:pt x="108" y="88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114" y="83"/>
                    <a:pt x="115" y="83"/>
                    <a:pt x="115" y="84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19" y="87"/>
                    <a:pt x="120" y="87"/>
                    <a:pt x="121" y="87"/>
                  </a:cubicBezTo>
                  <a:cubicBezTo>
                    <a:pt x="122" y="87"/>
                    <a:pt x="123" y="87"/>
                    <a:pt x="124" y="87"/>
                  </a:cubicBezTo>
                  <a:cubicBezTo>
                    <a:pt x="124" y="87"/>
                    <a:pt x="124" y="87"/>
                    <a:pt x="124" y="87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6" y="81"/>
                    <a:pt x="127" y="81"/>
                    <a:pt x="128" y="81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4" y="84"/>
                    <a:pt x="135" y="85"/>
                    <a:pt x="134" y="86"/>
                  </a:cubicBezTo>
                  <a:cubicBezTo>
                    <a:pt x="132" y="90"/>
                    <a:pt x="132" y="90"/>
                    <a:pt x="132" y="90"/>
                  </a:cubicBezTo>
                  <a:cubicBezTo>
                    <a:pt x="134" y="91"/>
                    <a:pt x="135" y="93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41" y="94"/>
                    <a:pt x="141" y="94"/>
                    <a:pt x="141" y="94"/>
                  </a:cubicBezTo>
                  <a:cubicBezTo>
                    <a:pt x="142" y="94"/>
                    <a:pt x="143" y="94"/>
                    <a:pt x="143" y="95"/>
                  </a:cubicBezTo>
                  <a:cubicBezTo>
                    <a:pt x="144" y="101"/>
                    <a:pt x="144" y="101"/>
                    <a:pt x="144" y="101"/>
                  </a:cubicBezTo>
                  <a:cubicBezTo>
                    <a:pt x="144" y="102"/>
                    <a:pt x="143" y="103"/>
                    <a:pt x="142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4"/>
            <p:cNvSpPr>
              <a:spLocks/>
            </p:cNvSpPr>
            <p:nvPr/>
          </p:nvSpPr>
          <p:spPr bwMode="auto">
            <a:xfrm>
              <a:off x="4069786" y="799617"/>
              <a:ext cx="40048" cy="41429"/>
            </a:xfrm>
            <a:custGeom>
              <a:avLst/>
              <a:gdLst>
                <a:gd name="T0" fmla="*/ 0 w 15"/>
                <a:gd name="T1" fmla="*/ 8 h 15"/>
                <a:gd name="T2" fmla="*/ 6 w 15"/>
                <a:gd name="T3" fmla="*/ 1 h 15"/>
                <a:gd name="T4" fmla="*/ 14 w 15"/>
                <a:gd name="T5" fmla="*/ 7 h 15"/>
                <a:gd name="T6" fmla="*/ 8 w 15"/>
                <a:gd name="T7" fmla="*/ 14 h 15"/>
                <a:gd name="T8" fmla="*/ 0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0" y="8"/>
                  </a:moveTo>
                  <a:cubicBezTo>
                    <a:pt x="0" y="5"/>
                    <a:pt x="3" y="1"/>
                    <a:pt x="6" y="1"/>
                  </a:cubicBezTo>
                  <a:cubicBezTo>
                    <a:pt x="10" y="0"/>
                    <a:pt x="14" y="3"/>
                    <a:pt x="14" y="7"/>
                  </a:cubicBezTo>
                  <a:cubicBezTo>
                    <a:pt x="15" y="10"/>
                    <a:pt x="12" y="14"/>
                    <a:pt x="8" y="14"/>
                  </a:cubicBezTo>
                  <a:cubicBezTo>
                    <a:pt x="4" y="15"/>
                    <a:pt x="1" y="12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5"/>
            <p:cNvSpPr>
              <a:spLocks noEditPoints="1"/>
            </p:cNvSpPr>
            <p:nvPr/>
          </p:nvSpPr>
          <p:spPr bwMode="auto">
            <a:xfrm>
              <a:off x="3887497" y="626995"/>
              <a:ext cx="151908" cy="150527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8 h 55"/>
                <a:gd name="T4" fmla="*/ 27 w 55"/>
                <a:gd name="T5" fmla="*/ 55 h 55"/>
                <a:gd name="T6" fmla="*/ 55 w 55"/>
                <a:gd name="T7" fmla="*/ 28 h 55"/>
                <a:gd name="T8" fmla="*/ 27 w 55"/>
                <a:gd name="T9" fmla="*/ 0 h 55"/>
                <a:gd name="T10" fmla="*/ 27 w 55"/>
                <a:gd name="T11" fmla="*/ 40 h 55"/>
                <a:gd name="T12" fmla="*/ 15 w 55"/>
                <a:gd name="T13" fmla="*/ 28 h 55"/>
                <a:gd name="T14" fmla="*/ 27 w 55"/>
                <a:gd name="T15" fmla="*/ 15 h 55"/>
                <a:gd name="T16" fmla="*/ 40 w 55"/>
                <a:gd name="T17" fmla="*/ 28 h 55"/>
                <a:gd name="T18" fmla="*/ 27 w 55"/>
                <a:gd name="T19" fmla="*/ 4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  <a:cubicBezTo>
                    <a:pt x="55" y="13"/>
                    <a:pt x="42" y="0"/>
                    <a:pt x="27" y="0"/>
                  </a:cubicBezTo>
                  <a:close/>
                  <a:moveTo>
                    <a:pt x="27" y="40"/>
                  </a:moveTo>
                  <a:cubicBezTo>
                    <a:pt x="20" y="40"/>
                    <a:pt x="15" y="35"/>
                    <a:pt x="15" y="28"/>
                  </a:cubicBezTo>
                  <a:cubicBezTo>
                    <a:pt x="15" y="21"/>
                    <a:pt x="20" y="15"/>
                    <a:pt x="27" y="15"/>
                  </a:cubicBezTo>
                  <a:cubicBezTo>
                    <a:pt x="34" y="15"/>
                    <a:pt x="40" y="21"/>
                    <a:pt x="40" y="28"/>
                  </a:cubicBezTo>
                  <a:cubicBezTo>
                    <a:pt x="40" y="35"/>
                    <a:pt x="34" y="40"/>
                    <a:pt x="27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239411" y="4883858"/>
            <a:ext cx="361816" cy="522010"/>
            <a:chOff x="9578507" y="5775281"/>
            <a:chExt cx="361816" cy="522010"/>
          </a:xfrm>
          <a:solidFill>
            <a:schemeClr val="bg1"/>
          </a:solidFill>
        </p:grpSpPr>
        <p:sp>
          <p:nvSpPr>
            <p:cNvPr id="44" name="Freeform 246"/>
            <p:cNvSpPr>
              <a:spLocks noEditPoints="1"/>
            </p:cNvSpPr>
            <p:nvPr/>
          </p:nvSpPr>
          <p:spPr bwMode="auto">
            <a:xfrm>
              <a:off x="9717986" y="6005904"/>
              <a:ext cx="96668" cy="93907"/>
            </a:xfrm>
            <a:custGeom>
              <a:avLst/>
              <a:gdLst>
                <a:gd name="T0" fmla="*/ 17 w 35"/>
                <a:gd name="T1" fmla="*/ 34 h 34"/>
                <a:gd name="T2" fmla="*/ 0 w 35"/>
                <a:gd name="T3" fmla="*/ 17 h 34"/>
                <a:gd name="T4" fmla="*/ 17 w 35"/>
                <a:gd name="T5" fmla="*/ 0 h 34"/>
                <a:gd name="T6" fmla="*/ 35 w 35"/>
                <a:gd name="T7" fmla="*/ 17 h 34"/>
                <a:gd name="T8" fmla="*/ 17 w 35"/>
                <a:gd name="T9" fmla="*/ 34 h 34"/>
                <a:gd name="T10" fmla="*/ 17 w 35"/>
                <a:gd name="T11" fmla="*/ 8 h 34"/>
                <a:gd name="T12" fmla="*/ 8 w 35"/>
                <a:gd name="T13" fmla="*/ 17 h 34"/>
                <a:gd name="T14" fmla="*/ 17 w 35"/>
                <a:gd name="T15" fmla="*/ 26 h 34"/>
                <a:gd name="T16" fmla="*/ 27 w 35"/>
                <a:gd name="T17" fmla="*/ 17 h 34"/>
                <a:gd name="T18" fmla="*/ 17 w 35"/>
                <a:gd name="T19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7" y="34"/>
                  </a:cubicBezTo>
                  <a:close/>
                  <a:moveTo>
                    <a:pt x="17" y="8"/>
                  </a:moveTo>
                  <a:cubicBezTo>
                    <a:pt x="12" y="8"/>
                    <a:pt x="8" y="12"/>
                    <a:pt x="8" y="17"/>
                  </a:cubicBezTo>
                  <a:cubicBezTo>
                    <a:pt x="8" y="22"/>
                    <a:pt x="12" y="26"/>
                    <a:pt x="17" y="26"/>
                  </a:cubicBezTo>
                  <a:cubicBezTo>
                    <a:pt x="23" y="26"/>
                    <a:pt x="27" y="22"/>
                    <a:pt x="27" y="17"/>
                  </a:cubicBezTo>
                  <a:cubicBezTo>
                    <a:pt x="27" y="12"/>
                    <a:pt x="23" y="8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47"/>
            <p:cNvSpPr>
              <a:spLocks noEditPoints="1"/>
            </p:cNvSpPr>
            <p:nvPr/>
          </p:nvSpPr>
          <p:spPr bwMode="auto">
            <a:xfrm>
              <a:off x="9633747" y="6108097"/>
              <a:ext cx="251338" cy="133955"/>
            </a:xfrm>
            <a:custGeom>
              <a:avLst/>
              <a:gdLst>
                <a:gd name="T0" fmla="*/ 92 w 92"/>
                <a:gd name="T1" fmla="*/ 0 h 49"/>
                <a:gd name="T2" fmla="*/ 46 w 92"/>
                <a:gd name="T3" fmla="*/ 3 h 49"/>
                <a:gd name="T4" fmla="*/ 1 w 92"/>
                <a:gd name="T5" fmla="*/ 0 h 49"/>
                <a:gd name="T6" fmla="*/ 0 w 92"/>
                <a:gd name="T7" fmla="*/ 3 h 49"/>
                <a:gd name="T8" fmla="*/ 46 w 92"/>
                <a:gd name="T9" fmla="*/ 49 h 49"/>
                <a:gd name="T10" fmla="*/ 92 w 92"/>
                <a:gd name="T11" fmla="*/ 3 h 49"/>
                <a:gd name="T12" fmla="*/ 92 w 92"/>
                <a:gd name="T13" fmla="*/ 0 h 49"/>
                <a:gd name="T14" fmla="*/ 42 w 92"/>
                <a:gd name="T15" fmla="*/ 21 h 49"/>
                <a:gd name="T16" fmla="*/ 36 w 92"/>
                <a:gd name="T17" fmla="*/ 15 h 49"/>
                <a:gd name="T18" fmla="*/ 42 w 92"/>
                <a:gd name="T19" fmla="*/ 10 h 49"/>
                <a:gd name="T20" fmla="*/ 47 w 92"/>
                <a:gd name="T21" fmla="*/ 15 h 49"/>
                <a:gd name="T22" fmla="*/ 42 w 92"/>
                <a:gd name="T23" fmla="*/ 21 h 49"/>
                <a:gd name="T24" fmla="*/ 64 w 92"/>
                <a:gd name="T25" fmla="*/ 31 h 49"/>
                <a:gd name="T26" fmla="*/ 55 w 92"/>
                <a:gd name="T27" fmla="*/ 22 h 49"/>
                <a:gd name="T28" fmla="*/ 64 w 92"/>
                <a:gd name="T29" fmla="*/ 14 h 49"/>
                <a:gd name="T30" fmla="*/ 73 w 92"/>
                <a:gd name="T31" fmla="*/ 22 h 49"/>
                <a:gd name="T32" fmla="*/ 64 w 92"/>
                <a:gd name="T33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49">
                  <a:moveTo>
                    <a:pt x="92" y="0"/>
                  </a:moveTo>
                  <a:cubicBezTo>
                    <a:pt x="78" y="2"/>
                    <a:pt x="63" y="3"/>
                    <a:pt x="46" y="3"/>
                  </a:cubicBezTo>
                  <a:cubicBezTo>
                    <a:pt x="30" y="3"/>
                    <a:pt x="15" y="2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29"/>
                    <a:pt x="21" y="49"/>
                    <a:pt x="46" y="49"/>
                  </a:cubicBezTo>
                  <a:cubicBezTo>
                    <a:pt x="72" y="49"/>
                    <a:pt x="92" y="29"/>
                    <a:pt x="92" y="3"/>
                  </a:cubicBezTo>
                  <a:cubicBezTo>
                    <a:pt x="92" y="2"/>
                    <a:pt x="92" y="1"/>
                    <a:pt x="92" y="0"/>
                  </a:cubicBezTo>
                  <a:close/>
                  <a:moveTo>
                    <a:pt x="42" y="21"/>
                  </a:moveTo>
                  <a:cubicBezTo>
                    <a:pt x="39" y="21"/>
                    <a:pt x="36" y="18"/>
                    <a:pt x="36" y="15"/>
                  </a:cubicBezTo>
                  <a:cubicBezTo>
                    <a:pt x="36" y="12"/>
                    <a:pt x="39" y="10"/>
                    <a:pt x="42" y="10"/>
                  </a:cubicBezTo>
                  <a:cubicBezTo>
                    <a:pt x="45" y="10"/>
                    <a:pt x="47" y="12"/>
                    <a:pt x="47" y="15"/>
                  </a:cubicBezTo>
                  <a:cubicBezTo>
                    <a:pt x="47" y="18"/>
                    <a:pt x="45" y="21"/>
                    <a:pt x="42" y="21"/>
                  </a:cubicBezTo>
                  <a:close/>
                  <a:moveTo>
                    <a:pt x="64" y="31"/>
                  </a:moveTo>
                  <a:cubicBezTo>
                    <a:pt x="59" y="31"/>
                    <a:pt x="55" y="27"/>
                    <a:pt x="55" y="22"/>
                  </a:cubicBezTo>
                  <a:cubicBezTo>
                    <a:pt x="55" y="17"/>
                    <a:pt x="59" y="14"/>
                    <a:pt x="64" y="14"/>
                  </a:cubicBezTo>
                  <a:cubicBezTo>
                    <a:pt x="69" y="14"/>
                    <a:pt x="73" y="17"/>
                    <a:pt x="73" y="22"/>
                  </a:cubicBezTo>
                  <a:cubicBezTo>
                    <a:pt x="73" y="27"/>
                    <a:pt x="69" y="31"/>
                    <a:pt x="64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248"/>
            <p:cNvSpPr>
              <a:spLocks noChangeArrowheads="1"/>
            </p:cNvSpPr>
            <p:nvPr/>
          </p:nvSpPr>
          <p:spPr bwMode="auto">
            <a:xfrm>
              <a:off x="9742844" y="5925808"/>
              <a:ext cx="46953" cy="4695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49"/>
            <p:cNvSpPr>
              <a:spLocks noEditPoints="1"/>
            </p:cNvSpPr>
            <p:nvPr/>
          </p:nvSpPr>
          <p:spPr bwMode="auto">
            <a:xfrm>
              <a:off x="9578507" y="5800139"/>
              <a:ext cx="361816" cy="497152"/>
            </a:xfrm>
            <a:custGeom>
              <a:avLst/>
              <a:gdLst>
                <a:gd name="T0" fmla="*/ 66 w 132"/>
                <a:gd name="T1" fmla="*/ 181 h 181"/>
                <a:gd name="T2" fmla="*/ 0 w 132"/>
                <a:gd name="T3" fmla="*/ 115 h 181"/>
                <a:gd name="T4" fmla="*/ 38 w 132"/>
                <a:gd name="T5" fmla="*/ 56 h 181"/>
                <a:gd name="T6" fmla="*/ 38 w 132"/>
                <a:gd name="T7" fmla="*/ 0 h 181"/>
                <a:gd name="T8" fmla="*/ 47 w 132"/>
                <a:gd name="T9" fmla="*/ 4 h 181"/>
                <a:gd name="T10" fmla="*/ 86 w 132"/>
                <a:gd name="T11" fmla="*/ 4 h 181"/>
                <a:gd name="T12" fmla="*/ 94 w 132"/>
                <a:gd name="T13" fmla="*/ 0 h 181"/>
                <a:gd name="T14" fmla="*/ 94 w 132"/>
                <a:gd name="T15" fmla="*/ 56 h 181"/>
                <a:gd name="T16" fmla="*/ 132 w 132"/>
                <a:gd name="T17" fmla="*/ 115 h 181"/>
                <a:gd name="T18" fmla="*/ 66 w 132"/>
                <a:gd name="T19" fmla="*/ 181 h 181"/>
                <a:gd name="T20" fmla="*/ 50 w 132"/>
                <a:gd name="T21" fmla="*/ 18 h 181"/>
                <a:gd name="T22" fmla="*/ 50 w 132"/>
                <a:gd name="T23" fmla="*/ 64 h 181"/>
                <a:gd name="T24" fmla="*/ 47 w 132"/>
                <a:gd name="T25" fmla="*/ 65 h 181"/>
                <a:gd name="T26" fmla="*/ 12 w 132"/>
                <a:gd name="T27" fmla="*/ 115 h 181"/>
                <a:gd name="T28" fmla="*/ 66 w 132"/>
                <a:gd name="T29" fmla="*/ 169 h 181"/>
                <a:gd name="T30" fmla="*/ 120 w 132"/>
                <a:gd name="T31" fmla="*/ 115 h 181"/>
                <a:gd name="T32" fmla="*/ 86 w 132"/>
                <a:gd name="T33" fmla="*/ 65 h 181"/>
                <a:gd name="T34" fmla="*/ 82 w 132"/>
                <a:gd name="T35" fmla="*/ 64 h 181"/>
                <a:gd name="T36" fmla="*/ 82 w 132"/>
                <a:gd name="T37" fmla="*/ 18 h 181"/>
                <a:gd name="T38" fmla="*/ 50 w 132"/>
                <a:gd name="T39" fmla="*/ 1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2" h="181">
                  <a:moveTo>
                    <a:pt x="66" y="181"/>
                  </a:moveTo>
                  <a:cubicBezTo>
                    <a:pt x="30" y="181"/>
                    <a:pt x="0" y="152"/>
                    <a:pt x="0" y="115"/>
                  </a:cubicBezTo>
                  <a:cubicBezTo>
                    <a:pt x="0" y="89"/>
                    <a:pt x="15" y="66"/>
                    <a:pt x="38" y="5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58" y="9"/>
                    <a:pt x="75" y="9"/>
                    <a:pt x="86" y="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118" y="66"/>
                    <a:pt x="132" y="89"/>
                    <a:pt x="132" y="115"/>
                  </a:cubicBezTo>
                  <a:cubicBezTo>
                    <a:pt x="132" y="152"/>
                    <a:pt x="103" y="181"/>
                    <a:pt x="66" y="181"/>
                  </a:cubicBezTo>
                  <a:close/>
                  <a:moveTo>
                    <a:pt x="50" y="18"/>
                  </a:moveTo>
                  <a:cubicBezTo>
                    <a:pt x="50" y="64"/>
                    <a:pt x="50" y="64"/>
                    <a:pt x="50" y="64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26" y="73"/>
                    <a:pt x="12" y="93"/>
                    <a:pt x="12" y="115"/>
                  </a:cubicBezTo>
                  <a:cubicBezTo>
                    <a:pt x="12" y="145"/>
                    <a:pt x="37" y="169"/>
                    <a:pt x="66" y="169"/>
                  </a:cubicBezTo>
                  <a:cubicBezTo>
                    <a:pt x="96" y="169"/>
                    <a:pt x="120" y="145"/>
                    <a:pt x="120" y="115"/>
                  </a:cubicBezTo>
                  <a:cubicBezTo>
                    <a:pt x="120" y="93"/>
                    <a:pt x="107" y="73"/>
                    <a:pt x="86" y="65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73" y="21"/>
                    <a:pt x="60" y="21"/>
                    <a:pt x="5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50"/>
            <p:cNvSpPr>
              <a:spLocks/>
            </p:cNvSpPr>
            <p:nvPr/>
          </p:nvSpPr>
          <p:spPr bwMode="auto">
            <a:xfrm>
              <a:off x="9698653" y="5775281"/>
              <a:ext cx="124288" cy="30382"/>
            </a:xfrm>
            <a:custGeom>
              <a:avLst/>
              <a:gdLst>
                <a:gd name="T0" fmla="*/ 42 w 45"/>
                <a:gd name="T1" fmla="*/ 11 h 11"/>
                <a:gd name="T2" fmla="*/ 41 w 45"/>
                <a:gd name="T3" fmla="*/ 10 h 11"/>
                <a:gd name="T4" fmla="*/ 4 w 45"/>
                <a:gd name="T5" fmla="*/ 10 h 11"/>
                <a:gd name="T6" fmla="*/ 0 w 45"/>
                <a:gd name="T7" fmla="*/ 8 h 11"/>
                <a:gd name="T8" fmla="*/ 2 w 45"/>
                <a:gd name="T9" fmla="*/ 4 h 11"/>
                <a:gd name="T10" fmla="*/ 43 w 45"/>
                <a:gd name="T11" fmla="*/ 4 h 11"/>
                <a:gd name="T12" fmla="*/ 45 w 45"/>
                <a:gd name="T13" fmla="*/ 8 h 11"/>
                <a:gd name="T14" fmla="*/ 42 w 4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">
                  <a:moveTo>
                    <a:pt x="42" y="11"/>
                  </a:moveTo>
                  <a:cubicBezTo>
                    <a:pt x="41" y="11"/>
                    <a:pt x="41" y="10"/>
                    <a:pt x="41" y="10"/>
                  </a:cubicBezTo>
                  <a:cubicBezTo>
                    <a:pt x="31" y="6"/>
                    <a:pt x="14" y="6"/>
                    <a:pt x="4" y="10"/>
                  </a:cubicBezTo>
                  <a:cubicBezTo>
                    <a:pt x="3" y="11"/>
                    <a:pt x="1" y="10"/>
                    <a:pt x="0" y="8"/>
                  </a:cubicBezTo>
                  <a:cubicBezTo>
                    <a:pt x="0" y="7"/>
                    <a:pt x="0" y="5"/>
                    <a:pt x="2" y="4"/>
                  </a:cubicBezTo>
                  <a:cubicBezTo>
                    <a:pt x="14" y="0"/>
                    <a:pt x="31" y="0"/>
                    <a:pt x="43" y="4"/>
                  </a:cubicBezTo>
                  <a:cubicBezTo>
                    <a:pt x="44" y="5"/>
                    <a:pt x="45" y="7"/>
                    <a:pt x="45" y="8"/>
                  </a:cubicBezTo>
                  <a:cubicBezTo>
                    <a:pt x="44" y="10"/>
                    <a:pt x="43" y="11"/>
                    <a:pt x="4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519299" y="4938195"/>
            <a:ext cx="520196" cy="518289"/>
            <a:chOff x="8328626" y="5747201"/>
            <a:chExt cx="453979" cy="452315"/>
          </a:xfrm>
          <a:solidFill>
            <a:schemeClr val="bg1"/>
          </a:solidFill>
        </p:grpSpPr>
        <p:sp>
          <p:nvSpPr>
            <p:cNvPr id="50" name="Freeform 236"/>
            <p:cNvSpPr>
              <a:spLocks/>
            </p:cNvSpPr>
            <p:nvPr/>
          </p:nvSpPr>
          <p:spPr bwMode="auto">
            <a:xfrm>
              <a:off x="8328626" y="5747201"/>
              <a:ext cx="440675" cy="442338"/>
            </a:xfrm>
            <a:custGeom>
              <a:avLst/>
              <a:gdLst>
                <a:gd name="T0" fmla="*/ 108 w 211"/>
                <a:gd name="T1" fmla="*/ 167 h 212"/>
                <a:gd name="T2" fmla="*/ 60 w 211"/>
                <a:gd name="T3" fmla="*/ 65 h 212"/>
                <a:gd name="T4" fmla="*/ 105 w 211"/>
                <a:gd name="T5" fmla="*/ 45 h 212"/>
                <a:gd name="T6" fmla="*/ 165 w 211"/>
                <a:gd name="T7" fmla="*/ 115 h 212"/>
                <a:gd name="T8" fmla="*/ 191 w 211"/>
                <a:gd name="T9" fmla="*/ 122 h 212"/>
                <a:gd name="T10" fmla="*/ 211 w 211"/>
                <a:gd name="T11" fmla="*/ 112 h 212"/>
                <a:gd name="T12" fmla="*/ 209 w 211"/>
                <a:gd name="T13" fmla="*/ 92 h 212"/>
                <a:gd name="T14" fmla="*/ 187 w 211"/>
                <a:gd name="T15" fmla="*/ 77 h 212"/>
                <a:gd name="T16" fmla="*/ 199 w 211"/>
                <a:gd name="T17" fmla="*/ 58 h 212"/>
                <a:gd name="T18" fmla="*/ 188 w 211"/>
                <a:gd name="T19" fmla="*/ 42 h 212"/>
                <a:gd name="T20" fmla="*/ 162 w 211"/>
                <a:gd name="T21" fmla="*/ 40 h 212"/>
                <a:gd name="T22" fmla="*/ 163 w 211"/>
                <a:gd name="T23" fmla="*/ 18 h 212"/>
                <a:gd name="T24" fmla="*/ 145 w 211"/>
                <a:gd name="T25" fmla="*/ 9 h 212"/>
                <a:gd name="T26" fmla="*/ 121 w 211"/>
                <a:gd name="T27" fmla="*/ 20 h 212"/>
                <a:gd name="T28" fmla="*/ 111 w 211"/>
                <a:gd name="T29" fmla="*/ 1 h 212"/>
                <a:gd name="T30" fmla="*/ 91 w 211"/>
                <a:gd name="T31" fmla="*/ 2 h 212"/>
                <a:gd name="T32" fmla="*/ 76 w 211"/>
                <a:gd name="T33" fmla="*/ 24 h 212"/>
                <a:gd name="T34" fmla="*/ 58 w 211"/>
                <a:gd name="T35" fmla="*/ 12 h 212"/>
                <a:gd name="T36" fmla="*/ 41 w 211"/>
                <a:gd name="T37" fmla="*/ 23 h 212"/>
                <a:gd name="T38" fmla="*/ 41 w 211"/>
                <a:gd name="T39" fmla="*/ 48 h 212"/>
                <a:gd name="T40" fmla="*/ 19 w 211"/>
                <a:gd name="T41" fmla="*/ 43 h 212"/>
                <a:gd name="T42" fmla="*/ 10 w 211"/>
                <a:gd name="T43" fmla="*/ 61 h 212"/>
                <a:gd name="T44" fmla="*/ 23 w 211"/>
                <a:gd name="T45" fmla="*/ 77 h 212"/>
                <a:gd name="T46" fmla="*/ 0 w 211"/>
                <a:gd name="T47" fmla="*/ 95 h 212"/>
                <a:gd name="T48" fmla="*/ 1 w 211"/>
                <a:gd name="T49" fmla="*/ 115 h 212"/>
                <a:gd name="T50" fmla="*/ 20 w 211"/>
                <a:gd name="T51" fmla="*/ 122 h 212"/>
                <a:gd name="T52" fmla="*/ 8 w 211"/>
                <a:gd name="T53" fmla="*/ 149 h 212"/>
                <a:gd name="T54" fmla="*/ 19 w 211"/>
                <a:gd name="T55" fmla="*/ 166 h 212"/>
                <a:gd name="T56" fmla="*/ 39 w 211"/>
                <a:gd name="T57" fmla="*/ 163 h 212"/>
                <a:gd name="T58" fmla="*/ 42 w 211"/>
                <a:gd name="T59" fmla="*/ 192 h 212"/>
                <a:gd name="T60" fmla="*/ 60 w 211"/>
                <a:gd name="T61" fmla="*/ 201 h 212"/>
                <a:gd name="T62" fmla="*/ 76 w 211"/>
                <a:gd name="T63" fmla="*/ 189 h 212"/>
                <a:gd name="T64" fmla="*/ 94 w 211"/>
                <a:gd name="T65" fmla="*/ 212 h 212"/>
                <a:gd name="T66" fmla="*/ 114 w 211"/>
                <a:gd name="T67" fmla="*/ 211 h 212"/>
                <a:gd name="T68" fmla="*/ 121 w 211"/>
                <a:gd name="T69" fmla="*/ 192 h 212"/>
                <a:gd name="T70" fmla="*/ 116 w 211"/>
                <a:gd name="T71" fmla="*/ 167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1" h="212">
                  <a:moveTo>
                    <a:pt x="116" y="167"/>
                  </a:moveTo>
                  <a:cubicBezTo>
                    <a:pt x="113" y="167"/>
                    <a:pt x="111" y="167"/>
                    <a:pt x="108" y="167"/>
                  </a:cubicBezTo>
                  <a:cubicBezTo>
                    <a:pt x="75" y="169"/>
                    <a:pt x="46" y="143"/>
                    <a:pt x="45" y="109"/>
                  </a:cubicBezTo>
                  <a:cubicBezTo>
                    <a:pt x="44" y="93"/>
                    <a:pt x="49" y="77"/>
                    <a:pt x="60" y="65"/>
                  </a:cubicBezTo>
                  <a:cubicBezTo>
                    <a:pt x="71" y="53"/>
                    <a:pt x="86" y="46"/>
                    <a:pt x="102" y="45"/>
                  </a:cubicBezTo>
                  <a:cubicBezTo>
                    <a:pt x="103" y="45"/>
                    <a:pt x="104" y="45"/>
                    <a:pt x="105" y="45"/>
                  </a:cubicBezTo>
                  <a:cubicBezTo>
                    <a:pt x="137" y="45"/>
                    <a:pt x="164" y="70"/>
                    <a:pt x="166" y="103"/>
                  </a:cubicBezTo>
                  <a:cubicBezTo>
                    <a:pt x="166" y="107"/>
                    <a:pt x="166" y="111"/>
                    <a:pt x="165" y="115"/>
                  </a:cubicBezTo>
                  <a:cubicBezTo>
                    <a:pt x="187" y="136"/>
                    <a:pt x="187" y="136"/>
                    <a:pt x="187" y="136"/>
                  </a:cubicBezTo>
                  <a:cubicBezTo>
                    <a:pt x="188" y="132"/>
                    <a:pt x="190" y="127"/>
                    <a:pt x="191" y="122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1" y="112"/>
                    <a:pt x="211" y="112"/>
                    <a:pt x="211" y="112"/>
                  </a:cubicBezTo>
                  <a:cubicBezTo>
                    <a:pt x="210" y="97"/>
                    <a:pt x="210" y="97"/>
                    <a:pt x="210" y="97"/>
                  </a:cubicBezTo>
                  <a:cubicBezTo>
                    <a:pt x="209" y="92"/>
                    <a:pt x="209" y="92"/>
                    <a:pt x="209" y="92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90" y="85"/>
                    <a:pt x="188" y="81"/>
                    <a:pt x="187" y="77"/>
                  </a:cubicBezTo>
                  <a:cubicBezTo>
                    <a:pt x="202" y="63"/>
                    <a:pt x="202" y="63"/>
                    <a:pt x="202" y="63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88" y="42"/>
                    <a:pt x="188" y="42"/>
                    <a:pt x="188" y="42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68" y="46"/>
                    <a:pt x="165" y="43"/>
                    <a:pt x="162" y="40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3" y="18"/>
                    <a:pt x="163" y="18"/>
                    <a:pt x="163" y="18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0" y="22"/>
                    <a:pt x="125" y="21"/>
                    <a:pt x="121" y="2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4" y="21"/>
                    <a:pt x="80" y="22"/>
                    <a:pt x="76" y="24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6" y="42"/>
                    <a:pt x="43" y="45"/>
                    <a:pt x="41" y="48"/>
                  </a:cubicBezTo>
                  <a:cubicBezTo>
                    <a:pt x="40" y="48"/>
                    <a:pt x="39" y="49"/>
                    <a:pt x="39" y="50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2" y="82"/>
                    <a:pt x="21" y="86"/>
                    <a:pt x="20" y="9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1" y="127"/>
                    <a:pt x="22" y="131"/>
                    <a:pt x="23" y="135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11" y="154"/>
                    <a:pt x="11" y="154"/>
                    <a:pt x="11" y="154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2" y="166"/>
                    <a:pt x="45" y="170"/>
                    <a:pt x="49" y="173"/>
                  </a:cubicBezTo>
                  <a:cubicBezTo>
                    <a:pt x="42" y="192"/>
                    <a:pt x="42" y="192"/>
                    <a:pt x="42" y="192"/>
                  </a:cubicBezTo>
                  <a:cubicBezTo>
                    <a:pt x="47" y="194"/>
                    <a:pt x="47" y="194"/>
                    <a:pt x="47" y="194"/>
                  </a:cubicBezTo>
                  <a:cubicBezTo>
                    <a:pt x="60" y="201"/>
                    <a:pt x="60" y="201"/>
                    <a:pt x="60" y="201"/>
                  </a:cubicBezTo>
                  <a:cubicBezTo>
                    <a:pt x="65" y="204"/>
                    <a:pt x="65" y="204"/>
                    <a:pt x="65" y="204"/>
                  </a:cubicBezTo>
                  <a:cubicBezTo>
                    <a:pt x="76" y="189"/>
                    <a:pt x="76" y="189"/>
                    <a:pt x="76" y="189"/>
                  </a:cubicBezTo>
                  <a:cubicBezTo>
                    <a:pt x="81" y="190"/>
                    <a:pt x="85" y="191"/>
                    <a:pt x="90" y="192"/>
                  </a:cubicBezTo>
                  <a:cubicBezTo>
                    <a:pt x="94" y="212"/>
                    <a:pt x="94" y="212"/>
                    <a:pt x="94" y="212"/>
                  </a:cubicBezTo>
                  <a:cubicBezTo>
                    <a:pt x="99" y="211"/>
                    <a:pt x="99" y="211"/>
                    <a:pt x="99" y="211"/>
                  </a:cubicBezTo>
                  <a:cubicBezTo>
                    <a:pt x="114" y="211"/>
                    <a:pt x="114" y="211"/>
                    <a:pt x="114" y="211"/>
                  </a:cubicBezTo>
                  <a:cubicBezTo>
                    <a:pt x="120" y="210"/>
                    <a:pt x="120" y="210"/>
                    <a:pt x="120" y="210"/>
                  </a:cubicBezTo>
                  <a:cubicBezTo>
                    <a:pt x="121" y="192"/>
                    <a:pt x="121" y="192"/>
                    <a:pt x="121" y="192"/>
                  </a:cubicBezTo>
                  <a:cubicBezTo>
                    <a:pt x="127" y="191"/>
                    <a:pt x="132" y="190"/>
                    <a:pt x="136" y="188"/>
                  </a:cubicBezTo>
                  <a:lnTo>
                    <a:pt x="116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37"/>
            <p:cNvSpPr>
              <a:spLocks/>
            </p:cNvSpPr>
            <p:nvPr/>
          </p:nvSpPr>
          <p:spPr bwMode="auto">
            <a:xfrm>
              <a:off x="8453346" y="5870257"/>
              <a:ext cx="329259" cy="329259"/>
            </a:xfrm>
            <a:custGeom>
              <a:avLst/>
              <a:gdLst>
                <a:gd name="T0" fmla="*/ 158 w 158"/>
                <a:gd name="T1" fmla="*/ 131 h 158"/>
                <a:gd name="T2" fmla="*/ 154 w 158"/>
                <a:gd name="T3" fmla="*/ 121 h 158"/>
                <a:gd name="T4" fmla="*/ 86 w 158"/>
                <a:gd name="T5" fmla="*/ 55 h 158"/>
                <a:gd name="T6" fmla="*/ 75 w 158"/>
                <a:gd name="T7" fmla="*/ 16 h 158"/>
                <a:gd name="T8" fmla="*/ 29 w 158"/>
                <a:gd name="T9" fmla="*/ 7 h 158"/>
                <a:gd name="T10" fmla="*/ 53 w 158"/>
                <a:gd name="T11" fmla="*/ 30 h 158"/>
                <a:gd name="T12" fmla="*/ 53 w 158"/>
                <a:gd name="T13" fmla="*/ 37 h 158"/>
                <a:gd name="T14" fmla="*/ 37 w 158"/>
                <a:gd name="T15" fmla="*/ 53 h 158"/>
                <a:gd name="T16" fmla="*/ 29 w 158"/>
                <a:gd name="T17" fmla="*/ 53 h 158"/>
                <a:gd name="T18" fmla="*/ 6 w 158"/>
                <a:gd name="T19" fmla="*/ 30 h 158"/>
                <a:gd name="T20" fmla="*/ 15 w 158"/>
                <a:gd name="T21" fmla="*/ 75 h 158"/>
                <a:gd name="T22" fmla="*/ 55 w 158"/>
                <a:gd name="T23" fmla="*/ 86 h 158"/>
                <a:gd name="T24" fmla="*/ 121 w 158"/>
                <a:gd name="T25" fmla="*/ 155 h 158"/>
                <a:gd name="T26" fmla="*/ 131 w 158"/>
                <a:gd name="T27" fmla="*/ 158 h 158"/>
                <a:gd name="T28" fmla="*/ 158 w 158"/>
                <a:gd name="T29" fmla="*/ 13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" h="158">
                  <a:moveTo>
                    <a:pt x="158" y="131"/>
                  </a:moveTo>
                  <a:cubicBezTo>
                    <a:pt x="158" y="128"/>
                    <a:pt x="156" y="123"/>
                    <a:pt x="154" y="121"/>
                  </a:cubicBezTo>
                  <a:cubicBezTo>
                    <a:pt x="132" y="99"/>
                    <a:pt x="109" y="77"/>
                    <a:pt x="86" y="55"/>
                  </a:cubicBezTo>
                  <a:cubicBezTo>
                    <a:pt x="89" y="42"/>
                    <a:pt x="86" y="26"/>
                    <a:pt x="75" y="16"/>
                  </a:cubicBezTo>
                  <a:cubicBezTo>
                    <a:pt x="63" y="3"/>
                    <a:pt x="45" y="0"/>
                    <a:pt x="29" y="7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5" y="32"/>
                    <a:pt x="55" y="35"/>
                    <a:pt x="53" y="37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5" y="55"/>
                    <a:pt x="31" y="55"/>
                    <a:pt x="29" y="5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5"/>
                    <a:pt x="3" y="63"/>
                    <a:pt x="15" y="75"/>
                  </a:cubicBezTo>
                  <a:cubicBezTo>
                    <a:pt x="26" y="86"/>
                    <a:pt x="41" y="90"/>
                    <a:pt x="55" y="86"/>
                  </a:cubicBezTo>
                  <a:cubicBezTo>
                    <a:pt x="77" y="109"/>
                    <a:pt x="99" y="132"/>
                    <a:pt x="121" y="155"/>
                  </a:cubicBezTo>
                  <a:cubicBezTo>
                    <a:pt x="123" y="157"/>
                    <a:pt x="127" y="158"/>
                    <a:pt x="131" y="158"/>
                  </a:cubicBezTo>
                  <a:cubicBezTo>
                    <a:pt x="144" y="156"/>
                    <a:pt x="155" y="144"/>
                    <a:pt x="158" y="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2786361" y="583258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产品迭代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604795" y="587583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期刊资源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收录情况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481506" y="5860147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竞品资源对比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299048" y="5924152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期刊资源加工现状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35"/>
          <p:cNvGrpSpPr>
            <a:grpSpLocks/>
          </p:cNvGrpSpPr>
          <p:nvPr/>
        </p:nvGrpSpPr>
        <p:grpSpPr bwMode="auto">
          <a:xfrm>
            <a:off x="4920835" y="4840824"/>
            <a:ext cx="597045" cy="509805"/>
            <a:chOff x="0" y="0"/>
            <a:chExt cx="695313" cy="594335"/>
          </a:xfrm>
        </p:grpSpPr>
        <p:sp>
          <p:nvSpPr>
            <p:cNvPr id="60" name="Freeform 131"/>
            <p:cNvSpPr>
              <a:spLocks noChangeArrowheads="1"/>
            </p:cNvSpPr>
            <p:nvPr/>
          </p:nvSpPr>
          <p:spPr bwMode="auto">
            <a:xfrm>
              <a:off x="0" y="505617"/>
              <a:ext cx="695313" cy="88718"/>
            </a:xfrm>
            <a:custGeom>
              <a:avLst/>
              <a:gdLst>
                <a:gd name="T0" fmla="*/ 1112344014 w 408"/>
                <a:gd name="T1" fmla="*/ 0 h 52"/>
                <a:gd name="T2" fmla="*/ 1054258111 w 408"/>
                <a:gd name="T3" fmla="*/ 0 h 52"/>
                <a:gd name="T4" fmla="*/ 1054258111 w 408"/>
                <a:gd name="T5" fmla="*/ 49484171 h 52"/>
                <a:gd name="T6" fmla="*/ 821914500 w 408"/>
                <a:gd name="T7" fmla="*/ 49484171 h 52"/>
                <a:gd name="T8" fmla="*/ 821914500 w 408"/>
                <a:gd name="T9" fmla="*/ 0 h 52"/>
                <a:gd name="T10" fmla="*/ 691221219 w 408"/>
                <a:gd name="T11" fmla="*/ 0 h 52"/>
                <a:gd name="T12" fmla="*/ 691221219 w 408"/>
                <a:gd name="T13" fmla="*/ 40752272 h 52"/>
                <a:gd name="T14" fmla="*/ 458877609 w 408"/>
                <a:gd name="T15" fmla="*/ 40752272 h 52"/>
                <a:gd name="T16" fmla="*/ 458877609 w 408"/>
                <a:gd name="T17" fmla="*/ 0 h 52"/>
                <a:gd name="T18" fmla="*/ 333993940 w 408"/>
                <a:gd name="T19" fmla="*/ 0 h 52"/>
                <a:gd name="T20" fmla="*/ 333993940 w 408"/>
                <a:gd name="T21" fmla="*/ 43662905 h 52"/>
                <a:gd name="T22" fmla="*/ 101650330 w 408"/>
                <a:gd name="T23" fmla="*/ 43662905 h 52"/>
                <a:gd name="T24" fmla="*/ 101650330 w 408"/>
                <a:gd name="T25" fmla="*/ 0 h 52"/>
                <a:gd name="T26" fmla="*/ 75511333 w 408"/>
                <a:gd name="T27" fmla="*/ 0 h 52"/>
                <a:gd name="T28" fmla="*/ 0 w 408"/>
                <a:gd name="T29" fmla="*/ 75681572 h 52"/>
                <a:gd name="T30" fmla="*/ 0 w 408"/>
                <a:gd name="T31" fmla="*/ 78592205 h 52"/>
                <a:gd name="T32" fmla="*/ 75511333 w 408"/>
                <a:gd name="T33" fmla="*/ 151363145 h 52"/>
                <a:gd name="T34" fmla="*/ 1112344014 w 408"/>
                <a:gd name="T35" fmla="*/ 151363145 h 52"/>
                <a:gd name="T36" fmla="*/ 1184951392 w 408"/>
                <a:gd name="T37" fmla="*/ 78592205 h 52"/>
                <a:gd name="T38" fmla="*/ 1184951392 w 408"/>
                <a:gd name="T39" fmla="*/ 75681572 h 52"/>
                <a:gd name="T40" fmla="*/ 1112344014 w 408"/>
                <a:gd name="T41" fmla="*/ 0 h 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8"/>
                <a:gd name="T64" fmla="*/ 0 h 52"/>
                <a:gd name="T65" fmla="*/ 408 w 408"/>
                <a:gd name="T66" fmla="*/ 52 h 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8" h="52">
                  <a:moveTo>
                    <a:pt x="383" y="0"/>
                  </a:moveTo>
                  <a:cubicBezTo>
                    <a:pt x="363" y="0"/>
                    <a:pt x="363" y="0"/>
                    <a:pt x="363" y="0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283" y="17"/>
                    <a:pt x="283" y="17"/>
                    <a:pt x="283" y="17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14"/>
                    <a:pt x="238" y="14"/>
                    <a:pt x="238" y="14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97" y="52"/>
                    <a:pt x="408" y="41"/>
                    <a:pt x="408" y="27"/>
                  </a:cubicBezTo>
                  <a:cubicBezTo>
                    <a:pt x="408" y="26"/>
                    <a:pt x="408" y="26"/>
                    <a:pt x="408" y="26"/>
                  </a:cubicBezTo>
                  <a:cubicBezTo>
                    <a:pt x="408" y="12"/>
                    <a:pt x="397" y="0"/>
                    <a:pt x="3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Rectangle 132"/>
            <p:cNvSpPr>
              <a:spLocks noChangeArrowheads="1"/>
            </p:cNvSpPr>
            <p:nvPr/>
          </p:nvSpPr>
          <p:spPr bwMode="auto">
            <a:xfrm>
              <a:off x="482537" y="0"/>
              <a:ext cx="136322" cy="5056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" name="Rectangle 133"/>
            <p:cNvSpPr>
              <a:spLocks noChangeArrowheads="1"/>
            </p:cNvSpPr>
            <p:nvPr/>
          </p:nvSpPr>
          <p:spPr bwMode="auto">
            <a:xfrm>
              <a:off x="269759" y="147862"/>
              <a:ext cx="136322" cy="357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" name="Rectangle 134"/>
            <p:cNvSpPr>
              <a:spLocks noChangeArrowheads="1"/>
            </p:cNvSpPr>
            <p:nvPr/>
          </p:nvSpPr>
          <p:spPr bwMode="auto">
            <a:xfrm>
              <a:off x="59867" y="274086"/>
              <a:ext cx="136322" cy="231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111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5"/>
          <p:cNvSpPr>
            <a:spLocks noChangeArrowheads="1"/>
          </p:cNvSpPr>
          <p:nvPr/>
        </p:nvSpPr>
        <p:spPr bwMode="auto">
          <a:xfrm>
            <a:off x="1484229" y="1135809"/>
            <a:ext cx="3898944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1989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创建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中文科技期刊篇名数据库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1991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年推出第一张中文数据光盘，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1994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年该数据库增加文摘字段，正式更名为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中文科技期刊数据库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年数据库全文版投放市场，并建立维普期刊网。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矩形 16"/>
          <p:cNvSpPr>
            <a:spLocks noChangeArrowheads="1"/>
          </p:cNvSpPr>
          <p:nvPr/>
        </p:nvSpPr>
        <p:spPr bwMode="auto">
          <a:xfrm>
            <a:off x="6744822" y="1205509"/>
            <a:ext cx="4122523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维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普中文期刊服务平台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V7.0)</a:t>
            </a:r>
          </a:p>
          <a:p>
            <a:pPr>
              <a:lnSpc>
                <a:spcPct val="120000"/>
              </a:lnSpc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专注于期刊和期刊文献保障的平台；</a:t>
            </a:r>
            <a:endParaRPr lang="en-US" altLang="zh-CN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作者、机构等对象化分析；</a:t>
            </a:r>
            <a:endParaRPr lang="en-US" altLang="zh-CN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" name="矩形 17"/>
          <p:cNvSpPr>
            <a:spLocks noChangeArrowheads="1"/>
          </p:cNvSpPr>
          <p:nvPr/>
        </p:nvSpPr>
        <p:spPr bwMode="auto">
          <a:xfrm>
            <a:off x="3563802" y="4482199"/>
            <a:ext cx="4311427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维普期刊资源整合平台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(V6.3~V6.5)</a:t>
            </a:r>
          </a:p>
          <a:p>
            <a:pPr>
              <a:lnSpc>
                <a:spcPct val="120000"/>
              </a:lnSpc>
            </a:pP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国内最大的文摘和引文索引数据库；</a:t>
            </a:r>
            <a:endParaRPr lang="en-US" altLang="zh-CN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国内唯一动态揭示学科趋势分析平台；</a:t>
            </a:r>
            <a:endParaRPr lang="en-US" altLang="zh-CN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高级检索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/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各字段检索行业领先。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" name="矩形 18"/>
          <p:cNvSpPr>
            <a:spLocks noChangeArrowheads="1"/>
          </p:cNvSpPr>
          <p:nvPr/>
        </p:nvSpPr>
        <p:spPr bwMode="auto">
          <a:xfrm>
            <a:off x="8339355" y="4482199"/>
            <a:ext cx="4077235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维普中文期刊服务平台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V8.0)</a:t>
            </a:r>
          </a:p>
          <a:p>
            <a:pPr>
              <a:lnSpc>
                <a:spcPct val="120000"/>
              </a:lnSpc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全新用户界面体验；</a:t>
            </a:r>
            <a:endParaRPr lang="en-US" altLang="zh-CN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检索系统优化；全文保障能力提升；</a:t>
            </a:r>
            <a:endParaRPr lang="en-US" altLang="zh-CN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2021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年，检索系统完全替换为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ES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。</a:t>
            </a:r>
            <a:endParaRPr lang="en-US" altLang="zh-CN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文本框 44"/>
          <p:cNvSpPr>
            <a:spLocks noChangeArrowheads="1"/>
          </p:cNvSpPr>
          <p:nvPr/>
        </p:nvSpPr>
        <p:spPr bwMode="auto">
          <a:xfrm>
            <a:off x="385855" y="136065"/>
            <a:ext cx="15183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产品迭代</a:t>
            </a:r>
            <a:endParaRPr lang="zh-CN" altLang="en-US" sz="2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839788" y="3816350"/>
            <a:ext cx="10512425" cy="1588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9" name="组合 6"/>
          <p:cNvGrpSpPr>
            <a:grpSpLocks/>
          </p:cNvGrpSpPr>
          <p:nvPr/>
        </p:nvGrpSpPr>
        <p:grpSpPr bwMode="auto">
          <a:xfrm>
            <a:off x="5665788" y="1727200"/>
            <a:ext cx="819150" cy="2090738"/>
            <a:chOff x="0" y="0"/>
            <a:chExt cx="819030" cy="2090312"/>
          </a:xfrm>
        </p:grpSpPr>
        <p:sp>
          <p:nvSpPr>
            <p:cNvPr id="10" name="MH_Other_5"/>
            <p:cNvSpPr>
              <a:spLocks noChangeShapeType="1"/>
            </p:cNvSpPr>
            <p:nvPr/>
          </p:nvSpPr>
          <p:spPr bwMode="auto">
            <a:xfrm>
              <a:off x="415108" y="712361"/>
              <a:ext cx="1" cy="1316038"/>
            </a:xfrm>
            <a:prstGeom prst="line">
              <a:avLst/>
            </a:prstGeom>
            <a:noFill/>
            <a:ln w="6350">
              <a:solidFill>
                <a:srgbClr val="F69E75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椭圆 52"/>
            <p:cNvSpPr>
              <a:spLocks noChangeArrowheads="1"/>
            </p:cNvSpPr>
            <p:nvPr/>
          </p:nvSpPr>
          <p:spPr bwMode="auto">
            <a:xfrm>
              <a:off x="0" y="0"/>
              <a:ext cx="819030" cy="819030"/>
            </a:xfrm>
            <a:prstGeom prst="ellipse">
              <a:avLst/>
            </a:prstGeom>
            <a:gradFill rotWithShape="1">
              <a:gsLst>
                <a:gs pos="0">
                  <a:srgbClr val="D0CECE"/>
                </a:gs>
                <a:gs pos="4999">
                  <a:srgbClr val="D0CECE"/>
                </a:gs>
                <a:gs pos="100000">
                  <a:srgbClr val="FFFFFF"/>
                </a:gs>
              </a:gsLst>
              <a:lin ang="2700000" scaled="1"/>
            </a:gradFill>
            <a:ln w="28575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MH_Other_4"/>
            <p:cNvSpPr>
              <a:spLocks noChangeArrowheads="1"/>
            </p:cNvSpPr>
            <p:nvPr/>
          </p:nvSpPr>
          <p:spPr bwMode="auto">
            <a:xfrm>
              <a:off x="132533" y="147211"/>
              <a:ext cx="565150" cy="565150"/>
            </a:xfrm>
            <a:prstGeom prst="ellipse">
              <a:avLst/>
            </a:prstGeom>
            <a:solidFill>
              <a:srgbClr val="F59E75"/>
            </a:solidFill>
            <a:ln w="12700">
              <a:solidFill>
                <a:srgbClr val="F69E75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MH_Other_14"/>
            <p:cNvSpPr>
              <a:spLocks noChangeArrowheads="1"/>
            </p:cNvSpPr>
            <p:nvPr/>
          </p:nvSpPr>
          <p:spPr bwMode="auto">
            <a:xfrm>
              <a:off x="362403" y="2004587"/>
              <a:ext cx="101600" cy="85725"/>
            </a:xfrm>
            <a:prstGeom prst="triangle">
              <a:avLst>
                <a:gd name="adj" fmla="val 50000"/>
              </a:avLst>
            </a:prstGeom>
            <a:solidFill>
              <a:srgbClr val="F69E75"/>
            </a:solidFill>
            <a:ln w="12700">
              <a:solidFill>
                <a:srgbClr val="F69E75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5" name="组合 5"/>
          <p:cNvGrpSpPr>
            <a:grpSpLocks/>
          </p:cNvGrpSpPr>
          <p:nvPr/>
        </p:nvGrpSpPr>
        <p:grpSpPr bwMode="auto">
          <a:xfrm>
            <a:off x="638175" y="1730375"/>
            <a:ext cx="819150" cy="2081213"/>
            <a:chOff x="0" y="0"/>
            <a:chExt cx="819030" cy="2081392"/>
          </a:xfrm>
        </p:grpSpPr>
        <p:sp>
          <p:nvSpPr>
            <p:cNvPr id="16" name="MH_Other_8"/>
            <p:cNvSpPr>
              <a:spLocks noChangeShapeType="1"/>
            </p:cNvSpPr>
            <p:nvPr/>
          </p:nvSpPr>
          <p:spPr bwMode="auto">
            <a:xfrm>
              <a:off x="414233" y="703441"/>
              <a:ext cx="1" cy="1316038"/>
            </a:xfrm>
            <a:prstGeom prst="line">
              <a:avLst/>
            </a:prstGeom>
            <a:noFill/>
            <a:ln w="6350">
              <a:solidFill>
                <a:srgbClr val="DA4F67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椭圆 37"/>
            <p:cNvSpPr>
              <a:spLocks noChangeArrowheads="1"/>
            </p:cNvSpPr>
            <p:nvPr/>
          </p:nvSpPr>
          <p:spPr bwMode="auto">
            <a:xfrm>
              <a:off x="0" y="0"/>
              <a:ext cx="819030" cy="819030"/>
            </a:xfrm>
            <a:prstGeom prst="ellipse">
              <a:avLst/>
            </a:prstGeom>
            <a:gradFill rotWithShape="1">
              <a:gsLst>
                <a:gs pos="0">
                  <a:srgbClr val="D0CECE"/>
                </a:gs>
                <a:gs pos="4999">
                  <a:srgbClr val="D0CECE"/>
                </a:gs>
                <a:gs pos="100000">
                  <a:srgbClr val="FFFFFF"/>
                </a:gs>
              </a:gsLst>
              <a:lin ang="2700000" scaled="1"/>
            </a:gradFill>
            <a:ln w="28575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MH_Other_7"/>
            <p:cNvSpPr>
              <a:spLocks noChangeArrowheads="1"/>
            </p:cNvSpPr>
            <p:nvPr/>
          </p:nvSpPr>
          <p:spPr bwMode="auto">
            <a:xfrm>
              <a:off x="139597" y="138291"/>
              <a:ext cx="566737" cy="565150"/>
            </a:xfrm>
            <a:prstGeom prst="ellipse">
              <a:avLst/>
            </a:prstGeom>
            <a:solidFill>
              <a:srgbClr val="DA4F67"/>
            </a:solidFill>
            <a:ln w="12700">
              <a:solidFill>
                <a:srgbClr val="DA4F67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MH_Other_15"/>
            <p:cNvSpPr>
              <a:spLocks noChangeArrowheads="1"/>
            </p:cNvSpPr>
            <p:nvPr/>
          </p:nvSpPr>
          <p:spPr bwMode="auto">
            <a:xfrm>
              <a:off x="365338" y="1995667"/>
              <a:ext cx="101600" cy="85725"/>
            </a:xfrm>
            <a:prstGeom prst="triangle">
              <a:avLst>
                <a:gd name="adj" fmla="val 50000"/>
              </a:avLst>
            </a:prstGeom>
            <a:solidFill>
              <a:srgbClr val="DA4F67"/>
            </a:solidFill>
            <a:ln w="12700">
              <a:solidFill>
                <a:srgbClr val="DA4F67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" name="组合 8"/>
          <p:cNvGrpSpPr>
            <a:grpSpLocks/>
          </p:cNvGrpSpPr>
          <p:nvPr/>
        </p:nvGrpSpPr>
        <p:grpSpPr bwMode="auto">
          <a:xfrm>
            <a:off x="2743203" y="3817938"/>
            <a:ext cx="819150" cy="2012950"/>
            <a:chOff x="0" y="0"/>
            <a:chExt cx="819030" cy="2013685"/>
          </a:xfrm>
        </p:grpSpPr>
        <p:sp>
          <p:nvSpPr>
            <p:cNvPr id="22" name="MH_Other_2"/>
            <p:cNvSpPr>
              <a:spLocks noChangeShapeType="1"/>
            </p:cNvSpPr>
            <p:nvPr/>
          </p:nvSpPr>
          <p:spPr bwMode="auto">
            <a:xfrm rot="10800000">
              <a:off x="411310" y="61913"/>
              <a:ext cx="1" cy="1316038"/>
            </a:xfrm>
            <a:prstGeom prst="line">
              <a:avLst/>
            </a:prstGeom>
            <a:noFill/>
            <a:ln w="6350">
              <a:solidFill>
                <a:srgbClr val="53B0EA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椭圆 53"/>
            <p:cNvSpPr>
              <a:spLocks noChangeArrowheads="1"/>
            </p:cNvSpPr>
            <p:nvPr/>
          </p:nvSpPr>
          <p:spPr bwMode="auto">
            <a:xfrm>
              <a:off x="0" y="1194655"/>
              <a:ext cx="819030" cy="819030"/>
            </a:xfrm>
            <a:prstGeom prst="ellipse">
              <a:avLst/>
            </a:prstGeom>
            <a:gradFill rotWithShape="1">
              <a:gsLst>
                <a:gs pos="0">
                  <a:srgbClr val="D0CECE"/>
                </a:gs>
                <a:gs pos="4999">
                  <a:srgbClr val="D0CECE"/>
                </a:gs>
                <a:gs pos="100000">
                  <a:srgbClr val="FFFFFF"/>
                </a:gs>
              </a:gsLst>
              <a:lin ang="2700000" scaled="1"/>
            </a:gradFill>
            <a:ln w="28575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MH_Other_3"/>
            <p:cNvSpPr>
              <a:spLocks noChangeArrowheads="1"/>
            </p:cNvSpPr>
            <p:nvPr/>
          </p:nvSpPr>
          <p:spPr bwMode="auto">
            <a:xfrm rot="10800000">
              <a:off x="273196" y="1566862"/>
              <a:ext cx="276225" cy="195263"/>
            </a:xfrm>
            <a:custGeom>
              <a:avLst/>
              <a:gdLst>
                <a:gd name="T0" fmla="*/ 120143 w 2509838"/>
                <a:gd name="T1" fmla="*/ 175664 h 1787526"/>
                <a:gd name="T2" fmla="*/ 150192 w 2509838"/>
                <a:gd name="T3" fmla="*/ 179653 h 1787526"/>
                <a:gd name="T4" fmla="*/ 156231 w 2509838"/>
                <a:gd name="T5" fmla="*/ 175123 h 1787526"/>
                <a:gd name="T6" fmla="*/ 268364 w 2509838"/>
                <a:gd name="T7" fmla="*/ 171232 h 1787526"/>
                <a:gd name="T8" fmla="*/ 273804 w 2509838"/>
                <a:gd name="T9" fmla="*/ 173916 h 1787526"/>
                <a:gd name="T10" fmla="*/ 276200 w 2509838"/>
                <a:gd name="T11" fmla="*/ 179210 h 1787526"/>
                <a:gd name="T12" fmla="*/ 274653 w 2509838"/>
                <a:gd name="T13" fmla="*/ 191496 h 1787526"/>
                <a:gd name="T14" fmla="*/ 269686 w 2509838"/>
                <a:gd name="T15" fmla="*/ 194869 h 1787526"/>
                <a:gd name="T16" fmla="*/ 6115 w 2509838"/>
                <a:gd name="T17" fmla="*/ 194746 h 1787526"/>
                <a:gd name="T18" fmla="*/ 1373 w 2509838"/>
                <a:gd name="T19" fmla="*/ 191176 h 1787526"/>
                <a:gd name="T20" fmla="*/ 75 w 2509838"/>
                <a:gd name="T21" fmla="*/ 178791 h 1787526"/>
                <a:gd name="T22" fmla="*/ 2720 w 2509838"/>
                <a:gd name="T23" fmla="*/ 173645 h 1787526"/>
                <a:gd name="T24" fmla="*/ 8336 w 2509838"/>
                <a:gd name="T25" fmla="*/ 171183 h 1787526"/>
                <a:gd name="T26" fmla="*/ 102738 w 2509838"/>
                <a:gd name="T27" fmla="*/ 81828 h 1787526"/>
                <a:gd name="T28" fmla="*/ 102590 w 2509838"/>
                <a:gd name="T29" fmla="*/ 126813 h 1787526"/>
                <a:gd name="T30" fmla="*/ 91332 w 2509838"/>
                <a:gd name="T31" fmla="*/ 127582 h 1787526"/>
                <a:gd name="T32" fmla="*/ 89629 w 2509838"/>
                <a:gd name="T33" fmla="*/ 83069 h 1787526"/>
                <a:gd name="T34" fmla="*/ 92122 w 2509838"/>
                <a:gd name="T35" fmla="*/ 80637 h 1787526"/>
                <a:gd name="T36" fmla="*/ 155874 w 2509838"/>
                <a:gd name="T37" fmla="*/ 74988 h 1787526"/>
                <a:gd name="T38" fmla="*/ 155404 w 2509838"/>
                <a:gd name="T39" fmla="*/ 126889 h 1787526"/>
                <a:gd name="T40" fmla="*/ 144027 w 2509838"/>
                <a:gd name="T41" fmla="*/ 127434 h 1787526"/>
                <a:gd name="T42" fmla="*/ 142642 w 2509838"/>
                <a:gd name="T43" fmla="*/ 75830 h 1787526"/>
                <a:gd name="T44" fmla="*/ 108782 w 2509838"/>
                <a:gd name="T45" fmla="*/ 73354 h 1787526"/>
                <a:gd name="T46" fmla="*/ 119804 w 2509838"/>
                <a:gd name="T47" fmla="*/ 75260 h 1787526"/>
                <a:gd name="T48" fmla="*/ 119002 w 2509838"/>
                <a:gd name="T49" fmla="*/ 127087 h 1787526"/>
                <a:gd name="T50" fmla="*/ 107479 w 2509838"/>
                <a:gd name="T51" fmla="*/ 127285 h 1787526"/>
                <a:gd name="T52" fmla="*/ 106352 w 2509838"/>
                <a:gd name="T53" fmla="*/ 75533 h 1787526"/>
                <a:gd name="T54" fmla="*/ 170163 w 2509838"/>
                <a:gd name="T55" fmla="*/ 64510 h 1787526"/>
                <a:gd name="T56" fmla="*/ 172918 w 2509838"/>
                <a:gd name="T57" fmla="*/ 67410 h 1787526"/>
                <a:gd name="T58" fmla="*/ 171490 w 2509838"/>
                <a:gd name="T59" fmla="*/ 127359 h 1787526"/>
                <a:gd name="T60" fmla="*/ 159967 w 2509838"/>
                <a:gd name="T61" fmla="*/ 126739 h 1787526"/>
                <a:gd name="T62" fmla="*/ 159516 w 2509838"/>
                <a:gd name="T63" fmla="*/ 66419 h 1787526"/>
                <a:gd name="T64" fmla="*/ 135295 w 2509838"/>
                <a:gd name="T65" fmla="*/ 64534 h 1787526"/>
                <a:gd name="T66" fmla="*/ 137850 w 2509838"/>
                <a:gd name="T67" fmla="*/ 67757 h 1787526"/>
                <a:gd name="T68" fmla="*/ 136122 w 2509838"/>
                <a:gd name="T69" fmla="*/ 127533 h 1787526"/>
                <a:gd name="T70" fmla="*/ 124674 w 2509838"/>
                <a:gd name="T71" fmla="*/ 126491 h 1787526"/>
                <a:gd name="T72" fmla="*/ 124524 w 2509838"/>
                <a:gd name="T73" fmla="*/ 66121 h 1787526"/>
                <a:gd name="T74" fmla="*/ 188535 w 2509838"/>
                <a:gd name="T75" fmla="*/ 55566 h 1787526"/>
                <a:gd name="T76" fmla="*/ 190789 w 2509838"/>
                <a:gd name="T77" fmla="*/ 59628 h 1787526"/>
                <a:gd name="T78" fmla="*/ 188835 w 2509838"/>
                <a:gd name="T79" fmla="*/ 127607 h 1787526"/>
                <a:gd name="T80" fmla="*/ 177488 w 2509838"/>
                <a:gd name="T81" fmla="*/ 125997 h 1787526"/>
                <a:gd name="T82" fmla="*/ 177638 w 2509838"/>
                <a:gd name="T83" fmla="*/ 57003 h 1787526"/>
                <a:gd name="T84" fmla="*/ 190789 w 2509838"/>
                <a:gd name="T85" fmla="*/ 50709 h 1787526"/>
                <a:gd name="T86" fmla="*/ 165256 w 2509838"/>
                <a:gd name="T87" fmla="*/ 41416 h 1787526"/>
                <a:gd name="T88" fmla="*/ 20716 w 2509838"/>
                <a:gd name="T89" fmla="*/ 11272 h 1787526"/>
                <a:gd name="T90" fmla="*/ 17496 w 2509838"/>
                <a:gd name="T91" fmla="*/ 15260 h 1787526"/>
                <a:gd name="T92" fmla="*/ 17621 w 2509838"/>
                <a:gd name="T93" fmla="*/ 147872 h 1787526"/>
                <a:gd name="T94" fmla="*/ 21066 w 2509838"/>
                <a:gd name="T95" fmla="*/ 151736 h 1787526"/>
                <a:gd name="T96" fmla="*/ 251815 w 2509838"/>
                <a:gd name="T97" fmla="*/ 152777 h 1787526"/>
                <a:gd name="T98" fmla="*/ 256757 w 2509838"/>
                <a:gd name="T99" fmla="*/ 150621 h 1787526"/>
                <a:gd name="T100" fmla="*/ 259078 w 2509838"/>
                <a:gd name="T101" fmla="*/ 146063 h 1787526"/>
                <a:gd name="T102" fmla="*/ 257955 w 2509838"/>
                <a:gd name="T103" fmla="*/ 13600 h 1787526"/>
                <a:gd name="T104" fmla="*/ 253786 w 2509838"/>
                <a:gd name="T105" fmla="*/ 10454 h 1787526"/>
                <a:gd name="T106" fmla="*/ 268188 w 2509838"/>
                <a:gd name="T107" fmla="*/ 74 h 1787526"/>
                <a:gd name="T108" fmla="*/ 273654 w 2509838"/>
                <a:gd name="T109" fmla="*/ 2775 h 1787526"/>
                <a:gd name="T110" fmla="*/ 276050 w 2509838"/>
                <a:gd name="T111" fmla="*/ 8101 h 1787526"/>
                <a:gd name="T112" fmla="*/ 274478 w 2509838"/>
                <a:gd name="T113" fmla="*/ 159044 h 1787526"/>
                <a:gd name="T114" fmla="*/ 269561 w 2509838"/>
                <a:gd name="T115" fmla="*/ 162438 h 1787526"/>
                <a:gd name="T116" fmla="*/ 6290 w 2509838"/>
                <a:gd name="T117" fmla="*/ 162290 h 1787526"/>
                <a:gd name="T118" fmla="*/ 1522 w 2509838"/>
                <a:gd name="T119" fmla="*/ 158698 h 1787526"/>
                <a:gd name="T120" fmla="*/ 225 w 2509838"/>
                <a:gd name="T121" fmla="*/ 7680 h 1787526"/>
                <a:gd name="T122" fmla="*/ 2895 w 2509838"/>
                <a:gd name="T123" fmla="*/ 2502 h 1787526"/>
                <a:gd name="T124" fmla="*/ 8511 w 2509838"/>
                <a:gd name="T125" fmla="*/ 25 h 17875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09838"/>
                <a:gd name="T190" fmla="*/ 0 h 1787526"/>
                <a:gd name="T191" fmla="*/ 2509838 w 2509838"/>
                <a:gd name="T192" fmla="*/ 1787526 h 17875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09838" h="1787526">
                  <a:moveTo>
                    <a:pt x="80048" y="1566863"/>
                  </a:moveTo>
                  <a:lnTo>
                    <a:pt x="84357" y="1566863"/>
                  </a:lnTo>
                  <a:lnTo>
                    <a:pt x="1096637" y="1566863"/>
                  </a:lnTo>
                  <a:lnTo>
                    <a:pt x="1094823" y="1569568"/>
                  </a:lnTo>
                  <a:lnTo>
                    <a:pt x="1093235" y="1572498"/>
                  </a:lnTo>
                  <a:lnTo>
                    <a:pt x="1092102" y="1575879"/>
                  </a:lnTo>
                  <a:lnTo>
                    <a:pt x="1090968" y="1579035"/>
                  </a:lnTo>
                  <a:lnTo>
                    <a:pt x="1090287" y="1582415"/>
                  </a:lnTo>
                  <a:lnTo>
                    <a:pt x="1089607" y="1585571"/>
                  </a:lnTo>
                  <a:lnTo>
                    <a:pt x="1089380" y="1589177"/>
                  </a:lnTo>
                  <a:lnTo>
                    <a:pt x="1089154" y="1592558"/>
                  </a:lnTo>
                  <a:lnTo>
                    <a:pt x="1089380" y="1597968"/>
                  </a:lnTo>
                  <a:lnTo>
                    <a:pt x="1090287" y="1603152"/>
                  </a:lnTo>
                  <a:lnTo>
                    <a:pt x="1091648" y="1608111"/>
                  </a:lnTo>
                  <a:lnTo>
                    <a:pt x="1093689" y="1612844"/>
                  </a:lnTo>
                  <a:lnTo>
                    <a:pt x="1095957" y="1617352"/>
                  </a:lnTo>
                  <a:lnTo>
                    <a:pt x="1098678" y="1621634"/>
                  </a:lnTo>
                  <a:lnTo>
                    <a:pt x="1101853" y="1625692"/>
                  </a:lnTo>
                  <a:lnTo>
                    <a:pt x="1105481" y="1629523"/>
                  </a:lnTo>
                  <a:lnTo>
                    <a:pt x="1109563" y="1632679"/>
                  </a:lnTo>
                  <a:lnTo>
                    <a:pt x="1113871" y="1635834"/>
                  </a:lnTo>
                  <a:lnTo>
                    <a:pt x="1118633" y="1638314"/>
                  </a:lnTo>
                  <a:lnTo>
                    <a:pt x="1123395" y="1640568"/>
                  </a:lnTo>
                  <a:lnTo>
                    <a:pt x="1128611" y="1642371"/>
                  </a:lnTo>
                  <a:lnTo>
                    <a:pt x="1134053" y="1643498"/>
                  </a:lnTo>
                  <a:lnTo>
                    <a:pt x="1139496" y="1644174"/>
                  </a:lnTo>
                  <a:lnTo>
                    <a:pt x="1145391" y="1644625"/>
                  </a:lnTo>
                  <a:lnTo>
                    <a:pt x="1364673" y="1644625"/>
                  </a:lnTo>
                  <a:lnTo>
                    <a:pt x="1370343" y="1644174"/>
                  </a:lnTo>
                  <a:lnTo>
                    <a:pt x="1376012" y="1643498"/>
                  </a:lnTo>
                  <a:lnTo>
                    <a:pt x="1381227" y="1642371"/>
                  </a:lnTo>
                  <a:lnTo>
                    <a:pt x="1386443" y="1640568"/>
                  </a:lnTo>
                  <a:lnTo>
                    <a:pt x="1391432" y="1638314"/>
                  </a:lnTo>
                  <a:lnTo>
                    <a:pt x="1396194" y="1635834"/>
                  </a:lnTo>
                  <a:lnTo>
                    <a:pt x="1400502" y="1632679"/>
                  </a:lnTo>
                  <a:lnTo>
                    <a:pt x="1404357" y="1629523"/>
                  </a:lnTo>
                  <a:lnTo>
                    <a:pt x="1407986" y="1625692"/>
                  </a:lnTo>
                  <a:lnTo>
                    <a:pt x="1411160" y="1621634"/>
                  </a:lnTo>
                  <a:lnTo>
                    <a:pt x="1414108" y="1617352"/>
                  </a:lnTo>
                  <a:lnTo>
                    <a:pt x="1416376" y="1612844"/>
                  </a:lnTo>
                  <a:lnTo>
                    <a:pt x="1418417" y="1608111"/>
                  </a:lnTo>
                  <a:lnTo>
                    <a:pt x="1419551" y="1603152"/>
                  </a:lnTo>
                  <a:lnTo>
                    <a:pt x="1420684" y="1597968"/>
                  </a:lnTo>
                  <a:lnTo>
                    <a:pt x="1420911" y="1592558"/>
                  </a:lnTo>
                  <a:lnTo>
                    <a:pt x="1420684" y="1589177"/>
                  </a:lnTo>
                  <a:lnTo>
                    <a:pt x="1420231" y="1585571"/>
                  </a:lnTo>
                  <a:lnTo>
                    <a:pt x="1419551" y="1582415"/>
                  </a:lnTo>
                  <a:lnTo>
                    <a:pt x="1418870" y="1579035"/>
                  </a:lnTo>
                  <a:lnTo>
                    <a:pt x="1417737" y="1575879"/>
                  </a:lnTo>
                  <a:lnTo>
                    <a:pt x="1416603" y="1572498"/>
                  </a:lnTo>
                  <a:lnTo>
                    <a:pt x="1415015" y="1569568"/>
                  </a:lnTo>
                  <a:lnTo>
                    <a:pt x="1413201" y="1566863"/>
                  </a:lnTo>
                  <a:lnTo>
                    <a:pt x="2425481" y="1566863"/>
                  </a:lnTo>
                  <a:lnTo>
                    <a:pt x="2429790" y="1566863"/>
                  </a:lnTo>
                  <a:lnTo>
                    <a:pt x="2434099" y="1567089"/>
                  </a:lnTo>
                  <a:lnTo>
                    <a:pt x="2438407" y="1567539"/>
                  </a:lnTo>
                  <a:lnTo>
                    <a:pt x="2442489" y="1568216"/>
                  </a:lnTo>
                  <a:lnTo>
                    <a:pt x="2446571" y="1569117"/>
                  </a:lnTo>
                  <a:lnTo>
                    <a:pt x="2450426" y="1570244"/>
                  </a:lnTo>
                  <a:lnTo>
                    <a:pt x="2454507" y="1571596"/>
                  </a:lnTo>
                  <a:lnTo>
                    <a:pt x="2458362" y="1572723"/>
                  </a:lnTo>
                  <a:lnTo>
                    <a:pt x="2462217" y="1574301"/>
                  </a:lnTo>
                  <a:lnTo>
                    <a:pt x="2465619" y="1576104"/>
                  </a:lnTo>
                  <a:lnTo>
                    <a:pt x="2469247" y="1578133"/>
                  </a:lnTo>
                  <a:lnTo>
                    <a:pt x="2472422" y="1580162"/>
                  </a:lnTo>
                  <a:lnTo>
                    <a:pt x="2476050" y="1581965"/>
                  </a:lnTo>
                  <a:lnTo>
                    <a:pt x="2478998" y="1584669"/>
                  </a:lnTo>
                  <a:lnTo>
                    <a:pt x="2482173" y="1586923"/>
                  </a:lnTo>
                  <a:lnTo>
                    <a:pt x="2485121" y="1589628"/>
                  </a:lnTo>
                  <a:lnTo>
                    <a:pt x="2487842" y="1592108"/>
                  </a:lnTo>
                  <a:lnTo>
                    <a:pt x="2490336" y="1595038"/>
                  </a:lnTo>
                  <a:lnTo>
                    <a:pt x="2492831" y="1597968"/>
                  </a:lnTo>
                  <a:lnTo>
                    <a:pt x="2495552" y="1601123"/>
                  </a:lnTo>
                  <a:lnTo>
                    <a:pt x="2497366" y="1604054"/>
                  </a:lnTo>
                  <a:lnTo>
                    <a:pt x="2499407" y="1607434"/>
                  </a:lnTo>
                  <a:lnTo>
                    <a:pt x="2501448" y="1610815"/>
                  </a:lnTo>
                  <a:lnTo>
                    <a:pt x="2503035" y="1614196"/>
                  </a:lnTo>
                  <a:lnTo>
                    <a:pt x="2504623" y="1618028"/>
                  </a:lnTo>
                  <a:lnTo>
                    <a:pt x="2505983" y="1621409"/>
                  </a:lnTo>
                  <a:lnTo>
                    <a:pt x="2507117" y="1625241"/>
                  </a:lnTo>
                  <a:lnTo>
                    <a:pt x="2508024" y="1629073"/>
                  </a:lnTo>
                  <a:lnTo>
                    <a:pt x="2508704" y="1632679"/>
                  </a:lnTo>
                  <a:lnTo>
                    <a:pt x="2509385" y="1636736"/>
                  </a:lnTo>
                  <a:lnTo>
                    <a:pt x="2509611" y="1640568"/>
                  </a:lnTo>
                  <a:lnTo>
                    <a:pt x="2509838" y="1644625"/>
                  </a:lnTo>
                  <a:lnTo>
                    <a:pt x="2509838" y="1709764"/>
                  </a:lnTo>
                  <a:lnTo>
                    <a:pt x="2509611" y="1713822"/>
                  </a:lnTo>
                  <a:lnTo>
                    <a:pt x="2509385" y="1717428"/>
                  </a:lnTo>
                  <a:lnTo>
                    <a:pt x="2508704" y="1721485"/>
                  </a:lnTo>
                  <a:lnTo>
                    <a:pt x="2508024" y="1725317"/>
                  </a:lnTo>
                  <a:lnTo>
                    <a:pt x="2507117" y="1729148"/>
                  </a:lnTo>
                  <a:lnTo>
                    <a:pt x="2505983" y="1732755"/>
                  </a:lnTo>
                  <a:lnTo>
                    <a:pt x="2504623" y="1736361"/>
                  </a:lnTo>
                  <a:lnTo>
                    <a:pt x="2503035" y="1740193"/>
                  </a:lnTo>
                  <a:lnTo>
                    <a:pt x="2501448" y="1743348"/>
                  </a:lnTo>
                  <a:lnTo>
                    <a:pt x="2499407" y="1746955"/>
                  </a:lnTo>
                  <a:lnTo>
                    <a:pt x="2497366" y="1750110"/>
                  </a:lnTo>
                  <a:lnTo>
                    <a:pt x="2495552" y="1753040"/>
                  </a:lnTo>
                  <a:lnTo>
                    <a:pt x="2492831" y="1756421"/>
                  </a:lnTo>
                  <a:lnTo>
                    <a:pt x="2490336" y="1759126"/>
                  </a:lnTo>
                  <a:lnTo>
                    <a:pt x="2487842" y="1762282"/>
                  </a:lnTo>
                  <a:lnTo>
                    <a:pt x="2485121" y="1764761"/>
                  </a:lnTo>
                  <a:lnTo>
                    <a:pt x="2482173" y="1767466"/>
                  </a:lnTo>
                  <a:lnTo>
                    <a:pt x="2478998" y="1769720"/>
                  </a:lnTo>
                  <a:lnTo>
                    <a:pt x="2476050" y="1772199"/>
                  </a:lnTo>
                  <a:lnTo>
                    <a:pt x="2472422" y="1774228"/>
                  </a:lnTo>
                  <a:lnTo>
                    <a:pt x="2469247" y="1776256"/>
                  </a:lnTo>
                  <a:lnTo>
                    <a:pt x="2465619" y="1778285"/>
                  </a:lnTo>
                  <a:lnTo>
                    <a:pt x="2462217" y="1780088"/>
                  </a:lnTo>
                  <a:lnTo>
                    <a:pt x="2458362" y="1781440"/>
                  </a:lnTo>
                  <a:lnTo>
                    <a:pt x="2454507" y="1782793"/>
                  </a:lnTo>
                  <a:lnTo>
                    <a:pt x="2450426" y="1783920"/>
                  </a:lnTo>
                  <a:lnTo>
                    <a:pt x="2446571" y="1785272"/>
                  </a:lnTo>
                  <a:lnTo>
                    <a:pt x="2442489" y="1785948"/>
                  </a:lnTo>
                  <a:lnTo>
                    <a:pt x="2438407" y="1786850"/>
                  </a:lnTo>
                  <a:lnTo>
                    <a:pt x="2434099" y="1787301"/>
                  </a:lnTo>
                  <a:lnTo>
                    <a:pt x="2429790" y="1787526"/>
                  </a:lnTo>
                  <a:lnTo>
                    <a:pt x="2425481" y="1787526"/>
                  </a:lnTo>
                  <a:lnTo>
                    <a:pt x="84357" y="1787526"/>
                  </a:lnTo>
                  <a:lnTo>
                    <a:pt x="80048" y="1787526"/>
                  </a:lnTo>
                  <a:lnTo>
                    <a:pt x="75740" y="1787301"/>
                  </a:lnTo>
                  <a:lnTo>
                    <a:pt x="71431" y="1786850"/>
                  </a:lnTo>
                  <a:lnTo>
                    <a:pt x="67349" y="1785948"/>
                  </a:lnTo>
                  <a:lnTo>
                    <a:pt x="63494" y="1785272"/>
                  </a:lnTo>
                  <a:lnTo>
                    <a:pt x="59413" y="1783920"/>
                  </a:lnTo>
                  <a:lnTo>
                    <a:pt x="55558" y="1782793"/>
                  </a:lnTo>
                  <a:lnTo>
                    <a:pt x="51476" y="1781440"/>
                  </a:lnTo>
                  <a:lnTo>
                    <a:pt x="48074" y="1780088"/>
                  </a:lnTo>
                  <a:lnTo>
                    <a:pt x="44219" y="1778285"/>
                  </a:lnTo>
                  <a:lnTo>
                    <a:pt x="40591" y="1776256"/>
                  </a:lnTo>
                  <a:lnTo>
                    <a:pt x="37416" y="1774228"/>
                  </a:lnTo>
                  <a:lnTo>
                    <a:pt x="33788" y="1772199"/>
                  </a:lnTo>
                  <a:lnTo>
                    <a:pt x="30840" y="1769720"/>
                  </a:lnTo>
                  <a:lnTo>
                    <a:pt x="27892" y="1767466"/>
                  </a:lnTo>
                  <a:lnTo>
                    <a:pt x="24717" y="1764761"/>
                  </a:lnTo>
                  <a:lnTo>
                    <a:pt x="21996" y="1762282"/>
                  </a:lnTo>
                  <a:lnTo>
                    <a:pt x="19502" y="1759126"/>
                  </a:lnTo>
                  <a:lnTo>
                    <a:pt x="17007" y="1756421"/>
                  </a:lnTo>
                  <a:lnTo>
                    <a:pt x="14513" y="1753040"/>
                  </a:lnTo>
                  <a:lnTo>
                    <a:pt x="12472" y="1750110"/>
                  </a:lnTo>
                  <a:lnTo>
                    <a:pt x="10431" y="1746955"/>
                  </a:lnTo>
                  <a:lnTo>
                    <a:pt x="8390" y="1743348"/>
                  </a:lnTo>
                  <a:lnTo>
                    <a:pt x="6803" y="1740193"/>
                  </a:lnTo>
                  <a:lnTo>
                    <a:pt x="5442" y="1736361"/>
                  </a:lnTo>
                  <a:lnTo>
                    <a:pt x="3855" y="1732755"/>
                  </a:lnTo>
                  <a:lnTo>
                    <a:pt x="2948" y="1729148"/>
                  </a:lnTo>
                  <a:lnTo>
                    <a:pt x="1814" y="1725317"/>
                  </a:lnTo>
                  <a:lnTo>
                    <a:pt x="1134" y="1721485"/>
                  </a:lnTo>
                  <a:lnTo>
                    <a:pt x="680" y="1717428"/>
                  </a:lnTo>
                  <a:lnTo>
                    <a:pt x="227" y="1713822"/>
                  </a:lnTo>
                  <a:lnTo>
                    <a:pt x="0" y="1709764"/>
                  </a:lnTo>
                  <a:lnTo>
                    <a:pt x="0" y="1644625"/>
                  </a:lnTo>
                  <a:lnTo>
                    <a:pt x="227" y="1640568"/>
                  </a:lnTo>
                  <a:lnTo>
                    <a:pt x="680" y="1636736"/>
                  </a:lnTo>
                  <a:lnTo>
                    <a:pt x="1134" y="1632679"/>
                  </a:lnTo>
                  <a:lnTo>
                    <a:pt x="1814" y="1629073"/>
                  </a:lnTo>
                  <a:lnTo>
                    <a:pt x="2948" y="1625241"/>
                  </a:lnTo>
                  <a:lnTo>
                    <a:pt x="3855" y="1621409"/>
                  </a:lnTo>
                  <a:lnTo>
                    <a:pt x="5442" y="1618028"/>
                  </a:lnTo>
                  <a:lnTo>
                    <a:pt x="6803" y="1614196"/>
                  </a:lnTo>
                  <a:lnTo>
                    <a:pt x="8390" y="1610815"/>
                  </a:lnTo>
                  <a:lnTo>
                    <a:pt x="10431" y="1607434"/>
                  </a:lnTo>
                  <a:lnTo>
                    <a:pt x="12472" y="1604054"/>
                  </a:lnTo>
                  <a:lnTo>
                    <a:pt x="14513" y="1601123"/>
                  </a:lnTo>
                  <a:lnTo>
                    <a:pt x="17007" y="1597968"/>
                  </a:lnTo>
                  <a:lnTo>
                    <a:pt x="19502" y="1595038"/>
                  </a:lnTo>
                  <a:lnTo>
                    <a:pt x="21996" y="1592108"/>
                  </a:lnTo>
                  <a:lnTo>
                    <a:pt x="24717" y="1589628"/>
                  </a:lnTo>
                  <a:lnTo>
                    <a:pt x="27892" y="1586923"/>
                  </a:lnTo>
                  <a:lnTo>
                    <a:pt x="30840" y="1584669"/>
                  </a:lnTo>
                  <a:lnTo>
                    <a:pt x="33788" y="1581965"/>
                  </a:lnTo>
                  <a:lnTo>
                    <a:pt x="37416" y="1580162"/>
                  </a:lnTo>
                  <a:lnTo>
                    <a:pt x="40591" y="1578133"/>
                  </a:lnTo>
                  <a:lnTo>
                    <a:pt x="44219" y="1576104"/>
                  </a:lnTo>
                  <a:lnTo>
                    <a:pt x="48074" y="1574301"/>
                  </a:lnTo>
                  <a:lnTo>
                    <a:pt x="51476" y="1572723"/>
                  </a:lnTo>
                  <a:lnTo>
                    <a:pt x="55558" y="1571596"/>
                  </a:lnTo>
                  <a:lnTo>
                    <a:pt x="59413" y="1570244"/>
                  </a:lnTo>
                  <a:lnTo>
                    <a:pt x="63494" y="1569117"/>
                  </a:lnTo>
                  <a:lnTo>
                    <a:pt x="67349" y="1568216"/>
                  </a:lnTo>
                  <a:lnTo>
                    <a:pt x="71431" y="1567539"/>
                  </a:lnTo>
                  <a:lnTo>
                    <a:pt x="75740" y="1567089"/>
                  </a:lnTo>
                  <a:lnTo>
                    <a:pt x="80048" y="1566863"/>
                  </a:lnTo>
                  <a:close/>
                  <a:moveTo>
                    <a:pt x="837043" y="738188"/>
                  </a:moveTo>
                  <a:lnTo>
                    <a:pt x="839735" y="738188"/>
                  </a:lnTo>
                  <a:lnTo>
                    <a:pt x="912639" y="738188"/>
                  </a:lnTo>
                  <a:lnTo>
                    <a:pt x="915107" y="738188"/>
                  </a:lnTo>
                  <a:lnTo>
                    <a:pt x="917575" y="738870"/>
                  </a:lnTo>
                  <a:lnTo>
                    <a:pt x="920042" y="739324"/>
                  </a:lnTo>
                  <a:lnTo>
                    <a:pt x="922285" y="740232"/>
                  </a:lnTo>
                  <a:lnTo>
                    <a:pt x="924529" y="741368"/>
                  </a:lnTo>
                  <a:lnTo>
                    <a:pt x="926772" y="742504"/>
                  </a:lnTo>
                  <a:lnTo>
                    <a:pt x="928791" y="743867"/>
                  </a:lnTo>
                  <a:lnTo>
                    <a:pt x="930585" y="745684"/>
                  </a:lnTo>
                  <a:lnTo>
                    <a:pt x="932155" y="747047"/>
                  </a:lnTo>
                  <a:lnTo>
                    <a:pt x="933501" y="749091"/>
                  </a:lnTo>
                  <a:lnTo>
                    <a:pt x="934847" y="751135"/>
                  </a:lnTo>
                  <a:lnTo>
                    <a:pt x="936193" y="753407"/>
                  </a:lnTo>
                  <a:lnTo>
                    <a:pt x="936866" y="755678"/>
                  </a:lnTo>
                  <a:lnTo>
                    <a:pt x="937315" y="757950"/>
                  </a:lnTo>
                  <a:lnTo>
                    <a:pt x="937763" y="760448"/>
                  </a:lnTo>
                  <a:lnTo>
                    <a:pt x="938212" y="762947"/>
                  </a:lnTo>
                  <a:lnTo>
                    <a:pt x="938212" y="1145229"/>
                  </a:lnTo>
                  <a:lnTo>
                    <a:pt x="937763" y="1147728"/>
                  </a:lnTo>
                  <a:lnTo>
                    <a:pt x="937315" y="1150227"/>
                  </a:lnTo>
                  <a:lnTo>
                    <a:pt x="936866" y="1152498"/>
                  </a:lnTo>
                  <a:lnTo>
                    <a:pt x="936193" y="1154770"/>
                  </a:lnTo>
                  <a:lnTo>
                    <a:pt x="934847" y="1157041"/>
                  </a:lnTo>
                  <a:lnTo>
                    <a:pt x="933501" y="1159085"/>
                  </a:lnTo>
                  <a:lnTo>
                    <a:pt x="932155" y="1160902"/>
                  </a:lnTo>
                  <a:lnTo>
                    <a:pt x="930585" y="1162720"/>
                  </a:lnTo>
                  <a:lnTo>
                    <a:pt x="928791" y="1164537"/>
                  </a:lnTo>
                  <a:lnTo>
                    <a:pt x="926772" y="1165672"/>
                  </a:lnTo>
                  <a:lnTo>
                    <a:pt x="924529" y="1167035"/>
                  </a:lnTo>
                  <a:lnTo>
                    <a:pt x="922285" y="1167944"/>
                  </a:lnTo>
                  <a:lnTo>
                    <a:pt x="920042" y="1168852"/>
                  </a:lnTo>
                  <a:lnTo>
                    <a:pt x="917575" y="1169534"/>
                  </a:lnTo>
                  <a:lnTo>
                    <a:pt x="915107" y="1169761"/>
                  </a:lnTo>
                  <a:lnTo>
                    <a:pt x="912639" y="1169988"/>
                  </a:lnTo>
                  <a:lnTo>
                    <a:pt x="839735" y="1169988"/>
                  </a:lnTo>
                  <a:lnTo>
                    <a:pt x="837043" y="1169761"/>
                  </a:lnTo>
                  <a:lnTo>
                    <a:pt x="834576" y="1169534"/>
                  </a:lnTo>
                  <a:lnTo>
                    <a:pt x="832108" y="1168852"/>
                  </a:lnTo>
                  <a:lnTo>
                    <a:pt x="829865" y="1167944"/>
                  </a:lnTo>
                  <a:lnTo>
                    <a:pt x="827622" y="1167035"/>
                  </a:lnTo>
                  <a:lnTo>
                    <a:pt x="825603" y="1165672"/>
                  </a:lnTo>
                  <a:lnTo>
                    <a:pt x="823584" y="1164537"/>
                  </a:lnTo>
                  <a:lnTo>
                    <a:pt x="821790" y="1162720"/>
                  </a:lnTo>
                  <a:lnTo>
                    <a:pt x="819995" y="1160902"/>
                  </a:lnTo>
                  <a:lnTo>
                    <a:pt x="818649" y="1159085"/>
                  </a:lnTo>
                  <a:lnTo>
                    <a:pt x="817303" y="1157041"/>
                  </a:lnTo>
                  <a:lnTo>
                    <a:pt x="816406" y="1154770"/>
                  </a:lnTo>
                  <a:lnTo>
                    <a:pt x="815284" y="1152498"/>
                  </a:lnTo>
                  <a:lnTo>
                    <a:pt x="814836" y="1150227"/>
                  </a:lnTo>
                  <a:lnTo>
                    <a:pt x="814387" y="1147728"/>
                  </a:lnTo>
                  <a:lnTo>
                    <a:pt x="814387" y="1145229"/>
                  </a:lnTo>
                  <a:lnTo>
                    <a:pt x="814387" y="762947"/>
                  </a:lnTo>
                  <a:lnTo>
                    <a:pt x="814387" y="760448"/>
                  </a:lnTo>
                  <a:lnTo>
                    <a:pt x="814836" y="757950"/>
                  </a:lnTo>
                  <a:lnTo>
                    <a:pt x="815284" y="755678"/>
                  </a:lnTo>
                  <a:lnTo>
                    <a:pt x="816406" y="753407"/>
                  </a:lnTo>
                  <a:lnTo>
                    <a:pt x="817303" y="751135"/>
                  </a:lnTo>
                  <a:lnTo>
                    <a:pt x="818649" y="749091"/>
                  </a:lnTo>
                  <a:lnTo>
                    <a:pt x="819995" y="747047"/>
                  </a:lnTo>
                  <a:lnTo>
                    <a:pt x="821790" y="745684"/>
                  </a:lnTo>
                  <a:lnTo>
                    <a:pt x="823584" y="743867"/>
                  </a:lnTo>
                  <a:lnTo>
                    <a:pt x="825603" y="742504"/>
                  </a:lnTo>
                  <a:lnTo>
                    <a:pt x="827622" y="741368"/>
                  </a:lnTo>
                  <a:lnTo>
                    <a:pt x="829865" y="740232"/>
                  </a:lnTo>
                  <a:lnTo>
                    <a:pt x="832108" y="739324"/>
                  </a:lnTo>
                  <a:lnTo>
                    <a:pt x="834576" y="738870"/>
                  </a:lnTo>
                  <a:lnTo>
                    <a:pt x="837043" y="738188"/>
                  </a:lnTo>
                  <a:close/>
                  <a:moveTo>
                    <a:pt x="1318322" y="671513"/>
                  </a:moveTo>
                  <a:lnTo>
                    <a:pt x="1320794" y="671513"/>
                  </a:lnTo>
                  <a:lnTo>
                    <a:pt x="1394056" y="671513"/>
                  </a:lnTo>
                  <a:lnTo>
                    <a:pt x="1396528" y="671513"/>
                  </a:lnTo>
                  <a:lnTo>
                    <a:pt x="1399000" y="671966"/>
                  </a:lnTo>
                  <a:lnTo>
                    <a:pt x="1401472" y="672873"/>
                  </a:lnTo>
                  <a:lnTo>
                    <a:pt x="1403719" y="673553"/>
                  </a:lnTo>
                  <a:lnTo>
                    <a:pt x="1405966" y="674913"/>
                  </a:lnTo>
                  <a:lnTo>
                    <a:pt x="1408213" y="676273"/>
                  </a:lnTo>
                  <a:lnTo>
                    <a:pt x="1410011" y="677860"/>
                  </a:lnTo>
                  <a:lnTo>
                    <a:pt x="1412034" y="679900"/>
                  </a:lnTo>
                  <a:lnTo>
                    <a:pt x="1413607" y="681941"/>
                  </a:lnTo>
                  <a:lnTo>
                    <a:pt x="1414955" y="683981"/>
                  </a:lnTo>
                  <a:lnTo>
                    <a:pt x="1416304" y="686474"/>
                  </a:lnTo>
                  <a:lnTo>
                    <a:pt x="1417203" y="688968"/>
                  </a:lnTo>
                  <a:lnTo>
                    <a:pt x="1418326" y="691461"/>
                  </a:lnTo>
                  <a:lnTo>
                    <a:pt x="1418776" y="694181"/>
                  </a:lnTo>
                  <a:lnTo>
                    <a:pt x="1419225" y="696902"/>
                  </a:lnTo>
                  <a:lnTo>
                    <a:pt x="1419225" y="699848"/>
                  </a:lnTo>
                  <a:lnTo>
                    <a:pt x="1419225" y="1141426"/>
                  </a:lnTo>
                  <a:lnTo>
                    <a:pt x="1419225" y="1144373"/>
                  </a:lnTo>
                  <a:lnTo>
                    <a:pt x="1418776" y="1147320"/>
                  </a:lnTo>
                  <a:lnTo>
                    <a:pt x="1418326" y="1149813"/>
                  </a:lnTo>
                  <a:lnTo>
                    <a:pt x="1417203" y="1152534"/>
                  </a:lnTo>
                  <a:lnTo>
                    <a:pt x="1416304" y="1155254"/>
                  </a:lnTo>
                  <a:lnTo>
                    <a:pt x="1414955" y="1157521"/>
                  </a:lnTo>
                  <a:lnTo>
                    <a:pt x="1413607" y="1159787"/>
                  </a:lnTo>
                  <a:lnTo>
                    <a:pt x="1412034" y="1161601"/>
                  </a:lnTo>
                  <a:lnTo>
                    <a:pt x="1410011" y="1163414"/>
                  </a:lnTo>
                  <a:lnTo>
                    <a:pt x="1408213" y="1165228"/>
                  </a:lnTo>
                  <a:lnTo>
                    <a:pt x="1405966" y="1166588"/>
                  </a:lnTo>
                  <a:lnTo>
                    <a:pt x="1403719" y="1167721"/>
                  </a:lnTo>
                  <a:lnTo>
                    <a:pt x="1401472" y="1168855"/>
                  </a:lnTo>
                  <a:lnTo>
                    <a:pt x="1399000" y="1169535"/>
                  </a:lnTo>
                  <a:lnTo>
                    <a:pt x="1396528" y="1169761"/>
                  </a:lnTo>
                  <a:lnTo>
                    <a:pt x="1394056" y="1169988"/>
                  </a:lnTo>
                  <a:lnTo>
                    <a:pt x="1320794" y="1169988"/>
                  </a:lnTo>
                  <a:lnTo>
                    <a:pt x="1318322" y="1169761"/>
                  </a:lnTo>
                  <a:lnTo>
                    <a:pt x="1315850" y="1169535"/>
                  </a:lnTo>
                  <a:lnTo>
                    <a:pt x="1313154" y="1168855"/>
                  </a:lnTo>
                  <a:lnTo>
                    <a:pt x="1310906" y="1167721"/>
                  </a:lnTo>
                  <a:lnTo>
                    <a:pt x="1308659" y="1166588"/>
                  </a:lnTo>
                  <a:lnTo>
                    <a:pt x="1306861" y="1165228"/>
                  </a:lnTo>
                  <a:lnTo>
                    <a:pt x="1304839" y="1163414"/>
                  </a:lnTo>
                  <a:lnTo>
                    <a:pt x="1303041" y="1161601"/>
                  </a:lnTo>
                  <a:lnTo>
                    <a:pt x="1301243" y="1159787"/>
                  </a:lnTo>
                  <a:lnTo>
                    <a:pt x="1299670" y="1157521"/>
                  </a:lnTo>
                  <a:lnTo>
                    <a:pt x="1298546" y="1155254"/>
                  </a:lnTo>
                  <a:lnTo>
                    <a:pt x="1297423" y="1152534"/>
                  </a:lnTo>
                  <a:lnTo>
                    <a:pt x="1296524" y="1149813"/>
                  </a:lnTo>
                  <a:lnTo>
                    <a:pt x="1296074" y="1147320"/>
                  </a:lnTo>
                  <a:lnTo>
                    <a:pt x="1295400" y="1144373"/>
                  </a:lnTo>
                  <a:lnTo>
                    <a:pt x="1295400" y="1141426"/>
                  </a:lnTo>
                  <a:lnTo>
                    <a:pt x="1295400" y="699848"/>
                  </a:lnTo>
                  <a:lnTo>
                    <a:pt x="1295400" y="696902"/>
                  </a:lnTo>
                  <a:lnTo>
                    <a:pt x="1296074" y="694181"/>
                  </a:lnTo>
                  <a:lnTo>
                    <a:pt x="1296524" y="691461"/>
                  </a:lnTo>
                  <a:lnTo>
                    <a:pt x="1297423" y="688968"/>
                  </a:lnTo>
                  <a:lnTo>
                    <a:pt x="1298546" y="686474"/>
                  </a:lnTo>
                  <a:lnTo>
                    <a:pt x="1299670" y="683981"/>
                  </a:lnTo>
                  <a:lnTo>
                    <a:pt x="1301243" y="681941"/>
                  </a:lnTo>
                  <a:lnTo>
                    <a:pt x="1303041" y="679900"/>
                  </a:lnTo>
                  <a:lnTo>
                    <a:pt x="1304839" y="677860"/>
                  </a:lnTo>
                  <a:lnTo>
                    <a:pt x="1306861" y="676273"/>
                  </a:lnTo>
                  <a:lnTo>
                    <a:pt x="1308659" y="674913"/>
                  </a:lnTo>
                  <a:lnTo>
                    <a:pt x="1310906" y="673553"/>
                  </a:lnTo>
                  <a:lnTo>
                    <a:pt x="1313154" y="672873"/>
                  </a:lnTo>
                  <a:lnTo>
                    <a:pt x="1315850" y="671966"/>
                  </a:lnTo>
                  <a:lnTo>
                    <a:pt x="1318322" y="671513"/>
                  </a:lnTo>
                  <a:close/>
                  <a:moveTo>
                    <a:pt x="988416" y="671513"/>
                  </a:moveTo>
                  <a:lnTo>
                    <a:pt x="990920" y="671513"/>
                  </a:lnTo>
                  <a:lnTo>
                    <a:pt x="1065121" y="671513"/>
                  </a:lnTo>
                  <a:lnTo>
                    <a:pt x="1067624" y="671513"/>
                  </a:lnTo>
                  <a:lnTo>
                    <a:pt x="1070128" y="671966"/>
                  </a:lnTo>
                  <a:lnTo>
                    <a:pt x="1072632" y="672873"/>
                  </a:lnTo>
                  <a:lnTo>
                    <a:pt x="1074908" y="673553"/>
                  </a:lnTo>
                  <a:lnTo>
                    <a:pt x="1077184" y="674913"/>
                  </a:lnTo>
                  <a:lnTo>
                    <a:pt x="1079460" y="676273"/>
                  </a:lnTo>
                  <a:lnTo>
                    <a:pt x="1081281" y="677860"/>
                  </a:lnTo>
                  <a:lnTo>
                    <a:pt x="1083330" y="679900"/>
                  </a:lnTo>
                  <a:lnTo>
                    <a:pt x="1084923" y="681941"/>
                  </a:lnTo>
                  <a:lnTo>
                    <a:pt x="1086288" y="683981"/>
                  </a:lnTo>
                  <a:lnTo>
                    <a:pt x="1087654" y="686474"/>
                  </a:lnTo>
                  <a:lnTo>
                    <a:pt x="1088565" y="688968"/>
                  </a:lnTo>
                  <a:lnTo>
                    <a:pt x="1089703" y="691461"/>
                  </a:lnTo>
                  <a:lnTo>
                    <a:pt x="1090158" y="694181"/>
                  </a:lnTo>
                  <a:lnTo>
                    <a:pt x="1090613" y="696902"/>
                  </a:lnTo>
                  <a:lnTo>
                    <a:pt x="1090613" y="699848"/>
                  </a:lnTo>
                  <a:lnTo>
                    <a:pt x="1090613" y="1141426"/>
                  </a:lnTo>
                  <a:lnTo>
                    <a:pt x="1090613" y="1144373"/>
                  </a:lnTo>
                  <a:lnTo>
                    <a:pt x="1090158" y="1147320"/>
                  </a:lnTo>
                  <a:lnTo>
                    <a:pt x="1089703" y="1149813"/>
                  </a:lnTo>
                  <a:lnTo>
                    <a:pt x="1088565" y="1152534"/>
                  </a:lnTo>
                  <a:lnTo>
                    <a:pt x="1087654" y="1155254"/>
                  </a:lnTo>
                  <a:lnTo>
                    <a:pt x="1086288" y="1157521"/>
                  </a:lnTo>
                  <a:lnTo>
                    <a:pt x="1084923" y="1159787"/>
                  </a:lnTo>
                  <a:lnTo>
                    <a:pt x="1083330" y="1161601"/>
                  </a:lnTo>
                  <a:lnTo>
                    <a:pt x="1081281" y="1163414"/>
                  </a:lnTo>
                  <a:lnTo>
                    <a:pt x="1079460" y="1165228"/>
                  </a:lnTo>
                  <a:lnTo>
                    <a:pt x="1077184" y="1166588"/>
                  </a:lnTo>
                  <a:lnTo>
                    <a:pt x="1074908" y="1167721"/>
                  </a:lnTo>
                  <a:lnTo>
                    <a:pt x="1072632" y="1168855"/>
                  </a:lnTo>
                  <a:lnTo>
                    <a:pt x="1070128" y="1169535"/>
                  </a:lnTo>
                  <a:lnTo>
                    <a:pt x="1067624" y="1169761"/>
                  </a:lnTo>
                  <a:lnTo>
                    <a:pt x="1065121" y="1169988"/>
                  </a:lnTo>
                  <a:lnTo>
                    <a:pt x="990920" y="1169988"/>
                  </a:lnTo>
                  <a:lnTo>
                    <a:pt x="988416" y="1169761"/>
                  </a:lnTo>
                  <a:lnTo>
                    <a:pt x="985685" y="1169535"/>
                  </a:lnTo>
                  <a:lnTo>
                    <a:pt x="983181" y="1168855"/>
                  </a:lnTo>
                  <a:lnTo>
                    <a:pt x="980905" y="1167721"/>
                  </a:lnTo>
                  <a:lnTo>
                    <a:pt x="978629" y="1166588"/>
                  </a:lnTo>
                  <a:lnTo>
                    <a:pt x="976581" y="1165228"/>
                  </a:lnTo>
                  <a:lnTo>
                    <a:pt x="974532" y="1163414"/>
                  </a:lnTo>
                  <a:lnTo>
                    <a:pt x="972939" y="1161601"/>
                  </a:lnTo>
                  <a:lnTo>
                    <a:pt x="971118" y="1159787"/>
                  </a:lnTo>
                  <a:lnTo>
                    <a:pt x="969525" y="1157521"/>
                  </a:lnTo>
                  <a:lnTo>
                    <a:pt x="968387" y="1155254"/>
                  </a:lnTo>
                  <a:lnTo>
                    <a:pt x="967249" y="1152534"/>
                  </a:lnTo>
                  <a:lnTo>
                    <a:pt x="966338" y="1149813"/>
                  </a:lnTo>
                  <a:lnTo>
                    <a:pt x="965883" y="1147320"/>
                  </a:lnTo>
                  <a:lnTo>
                    <a:pt x="965200" y="1144373"/>
                  </a:lnTo>
                  <a:lnTo>
                    <a:pt x="965200" y="1141426"/>
                  </a:lnTo>
                  <a:lnTo>
                    <a:pt x="965200" y="699848"/>
                  </a:lnTo>
                  <a:lnTo>
                    <a:pt x="965200" y="696902"/>
                  </a:lnTo>
                  <a:lnTo>
                    <a:pt x="965883" y="694181"/>
                  </a:lnTo>
                  <a:lnTo>
                    <a:pt x="966338" y="691461"/>
                  </a:lnTo>
                  <a:lnTo>
                    <a:pt x="967249" y="688968"/>
                  </a:lnTo>
                  <a:lnTo>
                    <a:pt x="968387" y="686474"/>
                  </a:lnTo>
                  <a:lnTo>
                    <a:pt x="969525" y="683981"/>
                  </a:lnTo>
                  <a:lnTo>
                    <a:pt x="971118" y="681941"/>
                  </a:lnTo>
                  <a:lnTo>
                    <a:pt x="972939" y="679900"/>
                  </a:lnTo>
                  <a:lnTo>
                    <a:pt x="974532" y="677860"/>
                  </a:lnTo>
                  <a:lnTo>
                    <a:pt x="976581" y="676273"/>
                  </a:lnTo>
                  <a:lnTo>
                    <a:pt x="978629" y="674913"/>
                  </a:lnTo>
                  <a:lnTo>
                    <a:pt x="980905" y="673553"/>
                  </a:lnTo>
                  <a:lnTo>
                    <a:pt x="983181" y="672873"/>
                  </a:lnTo>
                  <a:lnTo>
                    <a:pt x="985685" y="671966"/>
                  </a:lnTo>
                  <a:lnTo>
                    <a:pt x="988416" y="671513"/>
                  </a:lnTo>
                  <a:close/>
                  <a:moveTo>
                    <a:pt x="1471932" y="590550"/>
                  </a:moveTo>
                  <a:lnTo>
                    <a:pt x="1546133" y="590550"/>
                  </a:lnTo>
                  <a:lnTo>
                    <a:pt x="1548636" y="590777"/>
                  </a:lnTo>
                  <a:lnTo>
                    <a:pt x="1551140" y="591231"/>
                  </a:lnTo>
                  <a:lnTo>
                    <a:pt x="1553644" y="592139"/>
                  </a:lnTo>
                  <a:lnTo>
                    <a:pt x="1555920" y="593274"/>
                  </a:lnTo>
                  <a:lnTo>
                    <a:pt x="1558196" y="594635"/>
                  </a:lnTo>
                  <a:lnTo>
                    <a:pt x="1560472" y="596451"/>
                  </a:lnTo>
                  <a:lnTo>
                    <a:pt x="1562293" y="598267"/>
                  </a:lnTo>
                  <a:lnTo>
                    <a:pt x="1564342" y="600537"/>
                  </a:lnTo>
                  <a:lnTo>
                    <a:pt x="1565707" y="602806"/>
                  </a:lnTo>
                  <a:lnTo>
                    <a:pt x="1567300" y="605303"/>
                  </a:lnTo>
                  <a:lnTo>
                    <a:pt x="1568666" y="608026"/>
                  </a:lnTo>
                  <a:lnTo>
                    <a:pt x="1569577" y="610750"/>
                  </a:lnTo>
                  <a:lnTo>
                    <a:pt x="1570487" y="613927"/>
                  </a:lnTo>
                  <a:lnTo>
                    <a:pt x="1571170" y="617105"/>
                  </a:lnTo>
                  <a:lnTo>
                    <a:pt x="1571625" y="620282"/>
                  </a:lnTo>
                  <a:lnTo>
                    <a:pt x="1571625" y="623687"/>
                  </a:lnTo>
                  <a:lnTo>
                    <a:pt x="1571625" y="1136851"/>
                  </a:lnTo>
                  <a:lnTo>
                    <a:pt x="1571625" y="1140256"/>
                  </a:lnTo>
                  <a:lnTo>
                    <a:pt x="1571170" y="1143433"/>
                  </a:lnTo>
                  <a:lnTo>
                    <a:pt x="1570487" y="1146838"/>
                  </a:lnTo>
                  <a:lnTo>
                    <a:pt x="1569577" y="1149788"/>
                  </a:lnTo>
                  <a:lnTo>
                    <a:pt x="1568666" y="1152512"/>
                  </a:lnTo>
                  <a:lnTo>
                    <a:pt x="1567300" y="1155462"/>
                  </a:lnTo>
                  <a:lnTo>
                    <a:pt x="1565707" y="1157959"/>
                  </a:lnTo>
                  <a:lnTo>
                    <a:pt x="1564342" y="1160229"/>
                  </a:lnTo>
                  <a:lnTo>
                    <a:pt x="1562293" y="1162498"/>
                  </a:lnTo>
                  <a:lnTo>
                    <a:pt x="1560472" y="1164314"/>
                  </a:lnTo>
                  <a:lnTo>
                    <a:pt x="1558196" y="1165903"/>
                  </a:lnTo>
                  <a:lnTo>
                    <a:pt x="1555920" y="1167492"/>
                  </a:lnTo>
                  <a:lnTo>
                    <a:pt x="1553644" y="1168399"/>
                  </a:lnTo>
                  <a:lnTo>
                    <a:pt x="1551140" y="1169307"/>
                  </a:lnTo>
                  <a:lnTo>
                    <a:pt x="1548636" y="1169761"/>
                  </a:lnTo>
                  <a:lnTo>
                    <a:pt x="1546133" y="1169988"/>
                  </a:lnTo>
                  <a:lnTo>
                    <a:pt x="1471932" y="1169988"/>
                  </a:lnTo>
                  <a:lnTo>
                    <a:pt x="1469201" y="1169761"/>
                  </a:lnTo>
                  <a:lnTo>
                    <a:pt x="1466697" y="1169307"/>
                  </a:lnTo>
                  <a:lnTo>
                    <a:pt x="1464193" y="1168399"/>
                  </a:lnTo>
                  <a:lnTo>
                    <a:pt x="1461917" y="1167492"/>
                  </a:lnTo>
                  <a:lnTo>
                    <a:pt x="1459641" y="1165903"/>
                  </a:lnTo>
                  <a:lnTo>
                    <a:pt x="1457593" y="1164314"/>
                  </a:lnTo>
                  <a:lnTo>
                    <a:pt x="1455544" y="1162498"/>
                  </a:lnTo>
                  <a:lnTo>
                    <a:pt x="1453496" y="1160229"/>
                  </a:lnTo>
                  <a:lnTo>
                    <a:pt x="1452130" y="1157959"/>
                  </a:lnTo>
                  <a:lnTo>
                    <a:pt x="1450537" y="1155462"/>
                  </a:lnTo>
                  <a:lnTo>
                    <a:pt x="1449399" y="1152512"/>
                  </a:lnTo>
                  <a:lnTo>
                    <a:pt x="1448261" y="1149788"/>
                  </a:lnTo>
                  <a:lnTo>
                    <a:pt x="1447350" y="1146838"/>
                  </a:lnTo>
                  <a:lnTo>
                    <a:pt x="1446667" y="1143433"/>
                  </a:lnTo>
                  <a:lnTo>
                    <a:pt x="1446212" y="1140256"/>
                  </a:lnTo>
                  <a:lnTo>
                    <a:pt x="1446212" y="1136851"/>
                  </a:lnTo>
                  <a:lnTo>
                    <a:pt x="1446212" y="623687"/>
                  </a:lnTo>
                  <a:lnTo>
                    <a:pt x="1446212" y="620282"/>
                  </a:lnTo>
                  <a:lnTo>
                    <a:pt x="1446667" y="617105"/>
                  </a:lnTo>
                  <a:lnTo>
                    <a:pt x="1447350" y="613927"/>
                  </a:lnTo>
                  <a:lnTo>
                    <a:pt x="1448261" y="610750"/>
                  </a:lnTo>
                  <a:lnTo>
                    <a:pt x="1449399" y="608026"/>
                  </a:lnTo>
                  <a:lnTo>
                    <a:pt x="1450537" y="605303"/>
                  </a:lnTo>
                  <a:lnTo>
                    <a:pt x="1452130" y="602806"/>
                  </a:lnTo>
                  <a:lnTo>
                    <a:pt x="1453496" y="600537"/>
                  </a:lnTo>
                  <a:lnTo>
                    <a:pt x="1455544" y="598267"/>
                  </a:lnTo>
                  <a:lnTo>
                    <a:pt x="1457593" y="596451"/>
                  </a:lnTo>
                  <a:lnTo>
                    <a:pt x="1459641" y="594635"/>
                  </a:lnTo>
                  <a:lnTo>
                    <a:pt x="1461917" y="593274"/>
                  </a:lnTo>
                  <a:lnTo>
                    <a:pt x="1464193" y="592139"/>
                  </a:lnTo>
                  <a:lnTo>
                    <a:pt x="1466697" y="591231"/>
                  </a:lnTo>
                  <a:lnTo>
                    <a:pt x="1469201" y="590777"/>
                  </a:lnTo>
                  <a:lnTo>
                    <a:pt x="1471932" y="590550"/>
                  </a:lnTo>
                  <a:close/>
                  <a:moveTo>
                    <a:pt x="1152617" y="590550"/>
                  </a:moveTo>
                  <a:lnTo>
                    <a:pt x="1226818" y="590550"/>
                  </a:lnTo>
                  <a:lnTo>
                    <a:pt x="1229322" y="590777"/>
                  </a:lnTo>
                  <a:lnTo>
                    <a:pt x="1232053" y="591231"/>
                  </a:lnTo>
                  <a:lnTo>
                    <a:pt x="1234557" y="592139"/>
                  </a:lnTo>
                  <a:lnTo>
                    <a:pt x="1236833" y="593274"/>
                  </a:lnTo>
                  <a:lnTo>
                    <a:pt x="1239109" y="594635"/>
                  </a:lnTo>
                  <a:lnTo>
                    <a:pt x="1241158" y="596451"/>
                  </a:lnTo>
                  <a:lnTo>
                    <a:pt x="1242978" y="598267"/>
                  </a:lnTo>
                  <a:lnTo>
                    <a:pt x="1244799" y="600537"/>
                  </a:lnTo>
                  <a:lnTo>
                    <a:pt x="1246620" y="602806"/>
                  </a:lnTo>
                  <a:lnTo>
                    <a:pt x="1248213" y="605303"/>
                  </a:lnTo>
                  <a:lnTo>
                    <a:pt x="1249352" y="608026"/>
                  </a:lnTo>
                  <a:lnTo>
                    <a:pt x="1250490" y="610750"/>
                  </a:lnTo>
                  <a:lnTo>
                    <a:pt x="1251400" y="613927"/>
                  </a:lnTo>
                  <a:lnTo>
                    <a:pt x="1251855" y="617105"/>
                  </a:lnTo>
                  <a:lnTo>
                    <a:pt x="1252538" y="620282"/>
                  </a:lnTo>
                  <a:lnTo>
                    <a:pt x="1252538" y="623687"/>
                  </a:lnTo>
                  <a:lnTo>
                    <a:pt x="1252538" y="1136851"/>
                  </a:lnTo>
                  <a:lnTo>
                    <a:pt x="1252538" y="1140256"/>
                  </a:lnTo>
                  <a:lnTo>
                    <a:pt x="1251855" y="1143433"/>
                  </a:lnTo>
                  <a:lnTo>
                    <a:pt x="1251400" y="1146838"/>
                  </a:lnTo>
                  <a:lnTo>
                    <a:pt x="1250490" y="1149788"/>
                  </a:lnTo>
                  <a:lnTo>
                    <a:pt x="1249352" y="1152512"/>
                  </a:lnTo>
                  <a:lnTo>
                    <a:pt x="1248213" y="1155462"/>
                  </a:lnTo>
                  <a:lnTo>
                    <a:pt x="1246620" y="1157959"/>
                  </a:lnTo>
                  <a:lnTo>
                    <a:pt x="1244799" y="1160229"/>
                  </a:lnTo>
                  <a:lnTo>
                    <a:pt x="1242978" y="1162498"/>
                  </a:lnTo>
                  <a:lnTo>
                    <a:pt x="1241158" y="1164314"/>
                  </a:lnTo>
                  <a:lnTo>
                    <a:pt x="1239109" y="1165903"/>
                  </a:lnTo>
                  <a:lnTo>
                    <a:pt x="1236833" y="1167492"/>
                  </a:lnTo>
                  <a:lnTo>
                    <a:pt x="1234557" y="1168399"/>
                  </a:lnTo>
                  <a:lnTo>
                    <a:pt x="1232053" y="1169307"/>
                  </a:lnTo>
                  <a:lnTo>
                    <a:pt x="1229322" y="1169761"/>
                  </a:lnTo>
                  <a:lnTo>
                    <a:pt x="1226818" y="1169988"/>
                  </a:lnTo>
                  <a:lnTo>
                    <a:pt x="1152617" y="1169988"/>
                  </a:lnTo>
                  <a:lnTo>
                    <a:pt x="1150114" y="1169761"/>
                  </a:lnTo>
                  <a:lnTo>
                    <a:pt x="1147610" y="1169307"/>
                  </a:lnTo>
                  <a:lnTo>
                    <a:pt x="1145106" y="1168399"/>
                  </a:lnTo>
                  <a:lnTo>
                    <a:pt x="1142830" y="1167492"/>
                  </a:lnTo>
                  <a:lnTo>
                    <a:pt x="1140554" y="1165903"/>
                  </a:lnTo>
                  <a:lnTo>
                    <a:pt x="1138278" y="1164314"/>
                  </a:lnTo>
                  <a:lnTo>
                    <a:pt x="1136457" y="1162498"/>
                  </a:lnTo>
                  <a:lnTo>
                    <a:pt x="1134409" y="1160229"/>
                  </a:lnTo>
                  <a:lnTo>
                    <a:pt x="1132815" y="1157959"/>
                  </a:lnTo>
                  <a:lnTo>
                    <a:pt x="1131450" y="1155462"/>
                  </a:lnTo>
                  <a:lnTo>
                    <a:pt x="1130084" y="1152512"/>
                  </a:lnTo>
                  <a:lnTo>
                    <a:pt x="1129174" y="1149788"/>
                  </a:lnTo>
                  <a:lnTo>
                    <a:pt x="1128036" y="1146838"/>
                  </a:lnTo>
                  <a:lnTo>
                    <a:pt x="1127580" y="1143433"/>
                  </a:lnTo>
                  <a:lnTo>
                    <a:pt x="1127125" y="1140256"/>
                  </a:lnTo>
                  <a:lnTo>
                    <a:pt x="1127125" y="1136851"/>
                  </a:lnTo>
                  <a:lnTo>
                    <a:pt x="1127125" y="623687"/>
                  </a:lnTo>
                  <a:lnTo>
                    <a:pt x="1127125" y="620282"/>
                  </a:lnTo>
                  <a:lnTo>
                    <a:pt x="1127580" y="617105"/>
                  </a:lnTo>
                  <a:lnTo>
                    <a:pt x="1128036" y="613927"/>
                  </a:lnTo>
                  <a:lnTo>
                    <a:pt x="1129174" y="610750"/>
                  </a:lnTo>
                  <a:lnTo>
                    <a:pt x="1130084" y="608026"/>
                  </a:lnTo>
                  <a:lnTo>
                    <a:pt x="1131450" y="605303"/>
                  </a:lnTo>
                  <a:lnTo>
                    <a:pt x="1132815" y="602806"/>
                  </a:lnTo>
                  <a:lnTo>
                    <a:pt x="1134409" y="600537"/>
                  </a:lnTo>
                  <a:lnTo>
                    <a:pt x="1136457" y="598267"/>
                  </a:lnTo>
                  <a:lnTo>
                    <a:pt x="1138278" y="596451"/>
                  </a:lnTo>
                  <a:lnTo>
                    <a:pt x="1140554" y="594635"/>
                  </a:lnTo>
                  <a:lnTo>
                    <a:pt x="1142830" y="593274"/>
                  </a:lnTo>
                  <a:lnTo>
                    <a:pt x="1145106" y="592139"/>
                  </a:lnTo>
                  <a:lnTo>
                    <a:pt x="1147610" y="591231"/>
                  </a:lnTo>
                  <a:lnTo>
                    <a:pt x="1150114" y="590777"/>
                  </a:lnTo>
                  <a:lnTo>
                    <a:pt x="1152617" y="590550"/>
                  </a:lnTo>
                  <a:close/>
                  <a:moveTo>
                    <a:pt x="1633857" y="508000"/>
                  </a:moveTo>
                  <a:lnTo>
                    <a:pt x="1707830" y="508000"/>
                  </a:lnTo>
                  <a:lnTo>
                    <a:pt x="1710561" y="508227"/>
                  </a:lnTo>
                  <a:lnTo>
                    <a:pt x="1713065" y="508680"/>
                  </a:lnTo>
                  <a:lnTo>
                    <a:pt x="1715797" y="509814"/>
                  </a:lnTo>
                  <a:lnTo>
                    <a:pt x="1718073" y="510947"/>
                  </a:lnTo>
                  <a:lnTo>
                    <a:pt x="1720349" y="512534"/>
                  </a:lnTo>
                  <a:lnTo>
                    <a:pt x="1722170" y="514575"/>
                  </a:lnTo>
                  <a:lnTo>
                    <a:pt x="1724218" y="516842"/>
                  </a:lnTo>
                  <a:lnTo>
                    <a:pt x="1726039" y="519109"/>
                  </a:lnTo>
                  <a:lnTo>
                    <a:pt x="1727860" y="521829"/>
                  </a:lnTo>
                  <a:lnTo>
                    <a:pt x="1729453" y="524550"/>
                  </a:lnTo>
                  <a:lnTo>
                    <a:pt x="1730591" y="527950"/>
                  </a:lnTo>
                  <a:lnTo>
                    <a:pt x="1731729" y="531124"/>
                  </a:lnTo>
                  <a:lnTo>
                    <a:pt x="1732640" y="534752"/>
                  </a:lnTo>
                  <a:lnTo>
                    <a:pt x="1733095" y="538152"/>
                  </a:lnTo>
                  <a:lnTo>
                    <a:pt x="1733550" y="542006"/>
                  </a:lnTo>
                  <a:lnTo>
                    <a:pt x="1733550" y="545860"/>
                  </a:lnTo>
                  <a:lnTo>
                    <a:pt x="1733550" y="1132128"/>
                  </a:lnTo>
                  <a:lnTo>
                    <a:pt x="1733550" y="1135982"/>
                  </a:lnTo>
                  <a:lnTo>
                    <a:pt x="1733095" y="1139836"/>
                  </a:lnTo>
                  <a:lnTo>
                    <a:pt x="1732640" y="1143463"/>
                  </a:lnTo>
                  <a:lnTo>
                    <a:pt x="1731729" y="1146864"/>
                  </a:lnTo>
                  <a:lnTo>
                    <a:pt x="1730591" y="1150038"/>
                  </a:lnTo>
                  <a:lnTo>
                    <a:pt x="1729453" y="1153438"/>
                  </a:lnTo>
                  <a:lnTo>
                    <a:pt x="1727860" y="1156159"/>
                  </a:lnTo>
                  <a:lnTo>
                    <a:pt x="1726039" y="1158879"/>
                  </a:lnTo>
                  <a:lnTo>
                    <a:pt x="1724218" y="1161373"/>
                  </a:lnTo>
                  <a:lnTo>
                    <a:pt x="1722170" y="1163414"/>
                  </a:lnTo>
                  <a:lnTo>
                    <a:pt x="1720349" y="1165454"/>
                  </a:lnTo>
                  <a:lnTo>
                    <a:pt x="1718073" y="1167041"/>
                  </a:lnTo>
                  <a:lnTo>
                    <a:pt x="1715797" y="1168174"/>
                  </a:lnTo>
                  <a:lnTo>
                    <a:pt x="1713065" y="1169308"/>
                  </a:lnTo>
                  <a:lnTo>
                    <a:pt x="1710561" y="1169761"/>
                  </a:lnTo>
                  <a:lnTo>
                    <a:pt x="1707830" y="1169988"/>
                  </a:lnTo>
                  <a:lnTo>
                    <a:pt x="1633857" y="1169988"/>
                  </a:lnTo>
                  <a:lnTo>
                    <a:pt x="1631353" y="1169761"/>
                  </a:lnTo>
                  <a:lnTo>
                    <a:pt x="1628850" y="1169308"/>
                  </a:lnTo>
                  <a:lnTo>
                    <a:pt x="1626346" y="1168174"/>
                  </a:lnTo>
                  <a:lnTo>
                    <a:pt x="1624070" y="1167041"/>
                  </a:lnTo>
                  <a:lnTo>
                    <a:pt x="1621794" y="1165454"/>
                  </a:lnTo>
                  <a:lnTo>
                    <a:pt x="1619518" y="1163414"/>
                  </a:lnTo>
                  <a:lnTo>
                    <a:pt x="1617469" y="1161373"/>
                  </a:lnTo>
                  <a:lnTo>
                    <a:pt x="1615648" y="1158879"/>
                  </a:lnTo>
                  <a:lnTo>
                    <a:pt x="1614055" y="1156159"/>
                  </a:lnTo>
                  <a:lnTo>
                    <a:pt x="1612689" y="1153438"/>
                  </a:lnTo>
                  <a:lnTo>
                    <a:pt x="1611324" y="1150038"/>
                  </a:lnTo>
                  <a:lnTo>
                    <a:pt x="1610186" y="1146864"/>
                  </a:lnTo>
                  <a:lnTo>
                    <a:pt x="1609275" y="1143463"/>
                  </a:lnTo>
                  <a:lnTo>
                    <a:pt x="1608820" y="1139836"/>
                  </a:lnTo>
                  <a:lnTo>
                    <a:pt x="1608365" y="1135982"/>
                  </a:lnTo>
                  <a:lnTo>
                    <a:pt x="1608137" y="1132128"/>
                  </a:lnTo>
                  <a:lnTo>
                    <a:pt x="1608137" y="545860"/>
                  </a:lnTo>
                  <a:lnTo>
                    <a:pt x="1608365" y="542006"/>
                  </a:lnTo>
                  <a:lnTo>
                    <a:pt x="1608820" y="538152"/>
                  </a:lnTo>
                  <a:lnTo>
                    <a:pt x="1609275" y="534752"/>
                  </a:lnTo>
                  <a:lnTo>
                    <a:pt x="1610186" y="531124"/>
                  </a:lnTo>
                  <a:lnTo>
                    <a:pt x="1611324" y="527950"/>
                  </a:lnTo>
                  <a:lnTo>
                    <a:pt x="1612689" y="524550"/>
                  </a:lnTo>
                  <a:lnTo>
                    <a:pt x="1614055" y="521829"/>
                  </a:lnTo>
                  <a:lnTo>
                    <a:pt x="1615648" y="519109"/>
                  </a:lnTo>
                  <a:lnTo>
                    <a:pt x="1617469" y="516842"/>
                  </a:lnTo>
                  <a:lnTo>
                    <a:pt x="1619518" y="514575"/>
                  </a:lnTo>
                  <a:lnTo>
                    <a:pt x="1621794" y="512534"/>
                  </a:lnTo>
                  <a:lnTo>
                    <a:pt x="1624070" y="510947"/>
                  </a:lnTo>
                  <a:lnTo>
                    <a:pt x="1626346" y="509814"/>
                  </a:lnTo>
                  <a:lnTo>
                    <a:pt x="1628850" y="508680"/>
                  </a:lnTo>
                  <a:lnTo>
                    <a:pt x="1631353" y="508227"/>
                  </a:lnTo>
                  <a:lnTo>
                    <a:pt x="1633857" y="508000"/>
                  </a:lnTo>
                  <a:close/>
                  <a:moveTo>
                    <a:pt x="1501548" y="319088"/>
                  </a:moveTo>
                  <a:lnTo>
                    <a:pt x="1733323" y="319088"/>
                  </a:lnTo>
                  <a:lnTo>
                    <a:pt x="1733323" y="319316"/>
                  </a:lnTo>
                  <a:lnTo>
                    <a:pt x="1733550" y="319316"/>
                  </a:lnTo>
                  <a:lnTo>
                    <a:pt x="1733550" y="464215"/>
                  </a:lnTo>
                  <a:lnTo>
                    <a:pt x="1637620" y="464215"/>
                  </a:lnTo>
                  <a:lnTo>
                    <a:pt x="1637620" y="418038"/>
                  </a:lnTo>
                  <a:lnTo>
                    <a:pt x="1318759" y="617303"/>
                  </a:lnTo>
                  <a:lnTo>
                    <a:pt x="1250723" y="574766"/>
                  </a:lnTo>
                  <a:lnTo>
                    <a:pt x="1253444" y="573174"/>
                  </a:lnTo>
                  <a:lnTo>
                    <a:pt x="1146628" y="506525"/>
                  </a:lnTo>
                  <a:lnTo>
                    <a:pt x="844096" y="695326"/>
                  </a:lnTo>
                  <a:lnTo>
                    <a:pt x="776287" y="653016"/>
                  </a:lnTo>
                  <a:lnTo>
                    <a:pt x="1147082" y="421450"/>
                  </a:lnTo>
                  <a:lnTo>
                    <a:pt x="1215118" y="463533"/>
                  </a:lnTo>
                  <a:lnTo>
                    <a:pt x="1214437" y="464215"/>
                  </a:lnTo>
                  <a:lnTo>
                    <a:pt x="1321253" y="530637"/>
                  </a:lnTo>
                  <a:lnTo>
                    <a:pt x="1564368" y="379141"/>
                  </a:lnTo>
                  <a:lnTo>
                    <a:pt x="1501548" y="379141"/>
                  </a:lnTo>
                  <a:lnTo>
                    <a:pt x="1501548" y="319088"/>
                  </a:lnTo>
                  <a:close/>
                  <a:moveTo>
                    <a:pt x="229507" y="91395"/>
                  </a:moveTo>
                  <a:lnTo>
                    <a:pt x="225651" y="91621"/>
                  </a:lnTo>
                  <a:lnTo>
                    <a:pt x="221796" y="91848"/>
                  </a:lnTo>
                  <a:lnTo>
                    <a:pt x="218394" y="92075"/>
                  </a:lnTo>
                  <a:lnTo>
                    <a:pt x="214539" y="92755"/>
                  </a:lnTo>
                  <a:lnTo>
                    <a:pt x="210910" y="93662"/>
                  </a:lnTo>
                  <a:lnTo>
                    <a:pt x="207509" y="94570"/>
                  </a:lnTo>
                  <a:lnTo>
                    <a:pt x="204107" y="95704"/>
                  </a:lnTo>
                  <a:lnTo>
                    <a:pt x="200705" y="96837"/>
                  </a:lnTo>
                  <a:lnTo>
                    <a:pt x="197303" y="98198"/>
                  </a:lnTo>
                  <a:lnTo>
                    <a:pt x="194355" y="99559"/>
                  </a:lnTo>
                  <a:lnTo>
                    <a:pt x="191407" y="101373"/>
                  </a:lnTo>
                  <a:lnTo>
                    <a:pt x="188232" y="103187"/>
                  </a:lnTo>
                  <a:lnTo>
                    <a:pt x="185284" y="105002"/>
                  </a:lnTo>
                  <a:lnTo>
                    <a:pt x="182562" y="107270"/>
                  </a:lnTo>
                  <a:lnTo>
                    <a:pt x="179614" y="109311"/>
                  </a:lnTo>
                  <a:lnTo>
                    <a:pt x="177119" y="111579"/>
                  </a:lnTo>
                  <a:lnTo>
                    <a:pt x="174851" y="114073"/>
                  </a:lnTo>
                  <a:lnTo>
                    <a:pt x="172357" y="116568"/>
                  </a:lnTo>
                  <a:lnTo>
                    <a:pt x="170316" y="119062"/>
                  </a:lnTo>
                  <a:lnTo>
                    <a:pt x="168275" y="121784"/>
                  </a:lnTo>
                  <a:lnTo>
                    <a:pt x="166460" y="124505"/>
                  </a:lnTo>
                  <a:lnTo>
                    <a:pt x="164646" y="127454"/>
                  </a:lnTo>
                  <a:lnTo>
                    <a:pt x="162832" y="130402"/>
                  </a:lnTo>
                  <a:lnTo>
                    <a:pt x="161471" y="133350"/>
                  </a:lnTo>
                  <a:lnTo>
                    <a:pt x="160110" y="136525"/>
                  </a:lnTo>
                  <a:lnTo>
                    <a:pt x="158976" y="139700"/>
                  </a:lnTo>
                  <a:lnTo>
                    <a:pt x="158069" y="143102"/>
                  </a:lnTo>
                  <a:lnTo>
                    <a:pt x="156935" y="146277"/>
                  </a:lnTo>
                  <a:lnTo>
                    <a:pt x="156482" y="149679"/>
                  </a:lnTo>
                  <a:lnTo>
                    <a:pt x="156028" y="153080"/>
                  </a:lnTo>
                  <a:lnTo>
                    <a:pt x="155801" y="156709"/>
                  </a:lnTo>
                  <a:lnTo>
                    <a:pt x="155801" y="160111"/>
                  </a:lnTo>
                  <a:lnTo>
                    <a:pt x="155801" y="1330098"/>
                  </a:lnTo>
                  <a:lnTo>
                    <a:pt x="155801" y="1333500"/>
                  </a:lnTo>
                  <a:lnTo>
                    <a:pt x="156028" y="1337129"/>
                  </a:lnTo>
                  <a:lnTo>
                    <a:pt x="156482" y="1340531"/>
                  </a:lnTo>
                  <a:lnTo>
                    <a:pt x="156935" y="1343932"/>
                  </a:lnTo>
                  <a:lnTo>
                    <a:pt x="158069" y="1347561"/>
                  </a:lnTo>
                  <a:lnTo>
                    <a:pt x="158976" y="1350509"/>
                  </a:lnTo>
                  <a:lnTo>
                    <a:pt x="160110" y="1353684"/>
                  </a:lnTo>
                  <a:lnTo>
                    <a:pt x="161471" y="1357086"/>
                  </a:lnTo>
                  <a:lnTo>
                    <a:pt x="162832" y="1360034"/>
                  </a:lnTo>
                  <a:lnTo>
                    <a:pt x="164646" y="1362756"/>
                  </a:lnTo>
                  <a:lnTo>
                    <a:pt x="166460" y="1365931"/>
                  </a:lnTo>
                  <a:lnTo>
                    <a:pt x="168275" y="1368652"/>
                  </a:lnTo>
                  <a:lnTo>
                    <a:pt x="170316" y="1371373"/>
                  </a:lnTo>
                  <a:lnTo>
                    <a:pt x="172357" y="1373868"/>
                  </a:lnTo>
                  <a:lnTo>
                    <a:pt x="174851" y="1376590"/>
                  </a:lnTo>
                  <a:lnTo>
                    <a:pt x="177119" y="1378857"/>
                  </a:lnTo>
                  <a:lnTo>
                    <a:pt x="179614" y="1381125"/>
                  </a:lnTo>
                  <a:lnTo>
                    <a:pt x="182562" y="1383393"/>
                  </a:lnTo>
                  <a:lnTo>
                    <a:pt x="185284" y="1385207"/>
                  </a:lnTo>
                  <a:lnTo>
                    <a:pt x="188232" y="1387248"/>
                  </a:lnTo>
                  <a:lnTo>
                    <a:pt x="191407" y="1389063"/>
                  </a:lnTo>
                  <a:lnTo>
                    <a:pt x="194355" y="1390650"/>
                  </a:lnTo>
                  <a:lnTo>
                    <a:pt x="197303" y="1392238"/>
                  </a:lnTo>
                  <a:lnTo>
                    <a:pt x="200705" y="1393598"/>
                  </a:lnTo>
                  <a:lnTo>
                    <a:pt x="204107" y="1394959"/>
                  </a:lnTo>
                  <a:lnTo>
                    <a:pt x="207509" y="1395866"/>
                  </a:lnTo>
                  <a:lnTo>
                    <a:pt x="210910" y="1397000"/>
                  </a:lnTo>
                  <a:lnTo>
                    <a:pt x="214539" y="1397681"/>
                  </a:lnTo>
                  <a:lnTo>
                    <a:pt x="218394" y="1398134"/>
                  </a:lnTo>
                  <a:lnTo>
                    <a:pt x="221796" y="1398588"/>
                  </a:lnTo>
                  <a:lnTo>
                    <a:pt x="225651" y="1399041"/>
                  </a:lnTo>
                  <a:lnTo>
                    <a:pt x="229507" y="1399041"/>
                  </a:lnTo>
                  <a:lnTo>
                    <a:pt x="2280330" y="1399041"/>
                  </a:lnTo>
                  <a:lnTo>
                    <a:pt x="2284186" y="1399041"/>
                  </a:lnTo>
                  <a:lnTo>
                    <a:pt x="2288041" y="1398588"/>
                  </a:lnTo>
                  <a:lnTo>
                    <a:pt x="2291670" y="1398134"/>
                  </a:lnTo>
                  <a:lnTo>
                    <a:pt x="2295298" y="1397681"/>
                  </a:lnTo>
                  <a:lnTo>
                    <a:pt x="2299154" y="1397000"/>
                  </a:lnTo>
                  <a:lnTo>
                    <a:pt x="2302555" y="1395866"/>
                  </a:lnTo>
                  <a:lnTo>
                    <a:pt x="2305957" y="1394959"/>
                  </a:lnTo>
                  <a:lnTo>
                    <a:pt x="2309359" y="1393598"/>
                  </a:lnTo>
                  <a:lnTo>
                    <a:pt x="2312534" y="1392238"/>
                  </a:lnTo>
                  <a:lnTo>
                    <a:pt x="2315709" y="1390650"/>
                  </a:lnTo>
                  <a:lnTo>
                    <a:pt x="2318884" y="1389063"/>
                  </a:lnTo>
                  <a:lnTo>
                    <a:pt x="2321832" y="1387248"/>
                  </a:lnTo>
                  <a:lnTo>
                    <a:pt x="2324780" y="1385207"/>
                  </a:lnTo>
                  <a:lnTo>
                    <a:pt x="2327502" y="1383393"/>
                  </a:lnTo>
                  <a:lnTo>
                    <a:pt x="2330223" y="1381125"/>
                  </a:lnTo>
                  <a:lnTo>
                    <a:pt x="2332945" y="1378857"/>
                  </a:lnTo>
                  <a:lnTo>
                    <a:pt x="2335213" y="1376590"/>
                  </a:lnTo>
                  <a:lnTo>
                    <a:pt x="2337707" y="1373868"/>
                  </a:lnTo>
                  <a:lnTo>
                    <a:pt x="2339748" y="1371373"/>
                  </a:lnTo>
                  <a:lnTo>
                    <a:pt x="2341789" y="1368652"/>
                  </a:lnTo>
                  <a:lnTo>
                    <a:pt x="2343830" y="1365931"/>
                  </a:lnTo>
                  <a:lnTo>
                    <a:pt x="2345418" y="1362756"/>
                  </a:lnTo>
                  <a:lnTo>
                    <a:pt x="2347232" y="1360034"/>
                  </a:lnTo>
                  <a:lnTo>
                    <a:pt x="2348593" y="1357086"/>
                  </a:lnTo>
                  <a:lnTo>
                    <a:pt x="2350180" y="1353684"/>
                  </a:lnTo>
                  <a:lnTo>
                    <a:pt x="2351088" y="1350509"/>
                  </a:lnTo>
                  <a:lnTo>
                    <a:pt x="2351995" y="1347561"/>
                  </a:lnTo>
                  <a:lnTo>
                    <a:pt x="2352902" y="1343932"/>
                  </a:lnTo>
                  <a:lnTo>
                    <a:pt x="2353582" y="1340531"/>
                  </a:lnTo>
                  <a:lnTo>
                    <a:pt x="2354036" y="1337129"/>
                  </a:lnTo>
                  <a:lnTo>
                    <a:pt x="2354263" y="1333500"/>
                  </a:lnTo>
                  <a:lnTo>
                    <a:pt x="2354263" y="1330098"/>
                  </a:lnTo>
                  <a:lnTo>
                    <a:pt x="2354263" y="160111"/>
                  </a:lnTo>
                  <a:lnTo>
                    <a:pt x="2354263" y="156709"/>
                  </a:lnTo>
                  <a:lnTo>
                    <a:pt x="2354036" y="153080"/>
                  </a:lnTo>
                  <a:lnTo>
                    <a:pt x="2353582" y="149679"/>
                  </a:lnTo>
                  <a:lnTo>
                    <a:pt x="2352902" y="146277"/>
                  </a:lnTo>
                  <a:lnTo>
                    <a:pt x="2351995" y="143102"/>
                  </a:lnTo>
                  <a:lnTo>
                    <a:pt x="2351088" y="139700"/>
                  </a:lnTo>
                  <a:lnTo>
                    <a:pt x="2350180" y="136525"/>
                  </a:lnTo>
                  <a:lnTo>
                    <a:pt x="2348593" y="133350"/>
                  </a:lnTo>
                  <a:lnTo>
                    <a:pt x="2347232" y="130402"/>
                  </a:lnTo>
                  <a:lnTo>
                    <a:pt x="2345418" y="127454"/>
                  </a:lnTo>
                  <a:lnTo>
                    <a:pt x="2343830" y="124505"/>
                  </a:lnTo>
                  <a:lnTo>
                    <a:pt x="2341789" y="121784"/>
                  </a:lnTo>
                  <a:lnTo>
                    <a:pt x="2339748" y="119062"/>
                  </a:lnTo>
                  <a:lnTo>
                    <a:pt x="2337707" y="116568"/>
                  </a:lnTo>
                  <a:lnTo>
                    <a:pt x="2335213" y="114073"/>
                  </a:lnTo>
                  <a:lnTo>
                    <a:pt x="2332945" y="111579"/>
                  </a:lnTo>
                  <a:lnTo>
                    <a:pt x="2330223" y="109311"/>
                  </a:lnTo>
                  <a:lnTo>
                    <a:pt x="2327502" y="107270"/>
                  </a:lnTo>
                  <a:lnTo>
                    <a:pt x="2324780" y="105002"/>
                  </a:lnTo>
                  <a:lnTo>
                    <a:pt x="2321832" y="103187"/>
                  </a:lnTo>
                  <a:lnTo>
                    <a:pt x="2318884" y="101373"/>
                  </a:lnTo>
                  <a:lnTo>
                    <a:pt x="2315709" y="99559"/>
                  </a:lnTo>
                  <a:lnTo>
                    <a:pt x="2312534" y="98198"/>
                  </a:lnTo>
                  <a:lnTo>
                    <a:pt x="2309359" y="96837"/>
                  </a:lnTo>
                  <a:lnTo>
                    <a:pt x="2305957" y="95704"/>
                  </a:lnTo>
                  <a:lnTo>
                    <a:pt x="2302555" y="94570"/>
                  </a:lnTo>
                  <a:lnTo>
                    <a:pt x="2299154" y="93662"/>
                  </a:lnTo>
                  <a:lnTo>
                    <a:pt x="2295298" y="92755"/>
                  </a:lnTo>
                  <a:lnTo>
                    <a:pt x="2291670" y="92075"/>
                  </a:lnTo>
                  <a:lnTo>
                    <a:pt x="2288041" y="91848"/>
                  </a:lnTo>
                  <a:lnTo>
                    <a:pt x="2284186" y="91621"/>
                  </a:lnTo>
                  <a:lnTo>
                    <a:pt x="2280330" y="91395"/>
                  </a:lnTo>
                  <a:lnTo>
                    <a:pt x="229507" y="91395"/>
                  </a:lnTo>
                  <a:close/>
                  <a:moveTo>
                    <a:pt x="81642" y="0"/>
                  </a:moveTo>
                  <a:lnTo>
                    <a:pt x="86178" y="0"/>
                  </a:lnTo>
                  <a:lnTo>
                    <a:pt x="2424113" y="0"/>
                  </a:lnTo>
                  <a:lnTo>
                    <a:pt x="2428648" y="0"/>
                  </a:lnTo>
                  <a:lnTo>
                    <a:pt x="2432730" y="227"/>
                  </a:lnTo>
                  <a:lnTo>
                    <a:pt x="2436813" y="680"/>
                  </a:lnTo>
                  <a:lnTo>
                    <a:pt x="2441122" y="1361"/>
                  </a:lnTo>
                  <a:lnTo>
                    <a:pt x="2445204" y="2268"/>
                  </a:lnTo>
                  <a:lnTo>
                    <a:pt x="2449286" y="3402"/>
                  </a:lnTo>
                  <a:lnTo>
                    <a:pt x="2452914" y="4536"/>
                  </a:lnTo>
                  <a:lnTo>
                    <a:pt x="2456770" y="5896"/>
                  </a:lnTo>
                  <a:lnTo>
                    <a:pt x="2460625" y="7484"/>
                  </a:lnTo>
                  <a:lnTo>
                    <a:pt x="2464480" y="9298"/>
                  </a:lnTo>
                  <a:lnTo>
                    <a:pt x="2467882" y="11339"/>
                  </a:lnTo>
                  <a:lnTo>
                    <a:pt x="2471284" y="13380"/>
                  </a:lnTo>
                  <a:lnTo>
                    <a:pt x="2474459" y="15421"/>
                  </a:lnTo>
                  <a:lnTo>
                    <a:pt x="2477861" y="17916"/>
                  </a:lnTo>
                  <a:lnTo>
                    <a:pt x="2480809" y="20184"/>
                  </a:lnTo>
                  <a:lnTo>
                    <a:pt x="2483757" y="22905"/>
                  </a:lnTo>
                  <a:lnTo>
                    <a:pt x="2486479" y="25400"/>
                  </a:lnTo>
                  <a:lnTo>
                    <a:pt x="2489200" y="28348"/>
                  </a:lnTo>
                  <a:lnTo>
                    <a:pt x="2491695" y="31296"/>
                  </a:lnTo>
                  <a:lnTo>
                    <a:pt x="2493963" y="34471"/>
                  </a:lnTo>
                  <a:lnTo>
                    <a:pt x="2496230" y="37646"/>
                  </a:lnTo>
                  <a:lnTo>
                    <a:pt x="2498272" y="40821"/>
                  </a:lnTo>
                  <a:lnTo>
                    <a:pt x="2499859" y="44450"/>
                  </a:lnTo>
                  <a:lnTo>
                    <a:pt x="2501673" y="47625"/>
                  </a:lnTo>
                  <a:lnTo>
                    <a:pt x="2503261" y="51480"/>
                  </a:lnTo>
                  <a:lnTo>
                    <a:pt x="2504395" y="54882"/>
                  </a:lnTo>
                  <a:lnTo>
                    <a:pt x="2505755" y="58737"/>
                  </a:lnTo>
                  <a:lnTo>
                    <a:pt x="2506663" y="62593"/>
                  </a:lnTo>
                  <a:lnTo>
                    <a:pt x="2507343" y="66221"/>
                  </a:lnTo>
                  <a:lnTo>
                    <a:pt x="2508023" y="70304"/>
                  </a:lnTo>
                  <a:lnTo>
                    <a:pt x="2508250" y="74159"/>
                  </a:lnTo>
                  <a:lnTo>
                    <a:pt x="2508250" y="78241"/>
                  </a:lnTo>
                  <a:lnTo>
                    <a:pt x="2508250" y="1411968"/>
                  </a:lnTo>
                  <a:lnTo>
                    <a:pt x="2508250" y="1416050"/>
                  </a:lnTo>
                  <a:lnTo>
                    <a:pt x="2508023" y="1420132"/>
                  </a:lnTo>
                  <a:lnTo>
                    <a:pt x="2507343" y="1423988"/>
                  </a:lnTo>
                  <a:lnTo>
                    <a:pt x="2506663" y="1427616"/>
                  </a:lnTo>
                  <a:lnTo>
                    <a:pt x="2505755" y="1431472"/>
                  </a:lnTo>
                  <a:lnTo>
                    <a:pt x="2504395" y="1435327"/>
                  </a:lnTo>
                  <a:lnTo>
                    <a:pt x="2503261" y="1439182"/>
                  </a:lnTo>
                  <a:lnTo>
                    <a:pt x="2501673" y="1442584"/>
                  </a:lnTo>
                  <a:lnTo>
                    <a:pt x="2499859" y="1446213"/>
                  </a:lnTo>
                  <a:lnTo>
                    <a:pt x="2498272" y="1449388"/>
                  </a:lnTo>
                  <a:lnTo>
                    <a:pt x="2496230" y="1452790"/>
                  </a:lnTo>
                  <a:lnTo>
                    <a:pt x="2493963" y="1455965"/>
                  </a:lnTo>
                  <a:lnTo>
                    <a:pt x="2491695" y="1458913"/>
                  </a:lnTo>
                  <a:lnTo>
                    <a:pt x="2489200" y="1462088"/>
                  </a:lnTo>
                  <a:lnTo>
                    <a:pt x="2486479" y="1464809"/>
                  </a:lnTo>
                  <a:lnTo>
                    <a:pt x="2483757" y="1467531"/>
                  </a:lnTo>
                  <a:lnTo>
                    <a:pt x="2480809" y="1470025"/>
                  </a:lnTo>
                  <a:lnTo>
                    <a:pt x="2477861" y="1472747"/>
                  </a:lnTo>
                  <a:lnTo>
                    <a:pt x="2474459" y="1475015"/>
                  </a:lnTo>
                  <a:lnTo>
                    <a:pt x="2471284" y="1477282"/>
                  </a:lnTo>
                  <a:lnTo>
                    <a:pt x="2467882" y="1479097"/>
                  </a:lnTo>
                  <a:lnTo>
                    <a:pt x="2464480" y="1480911"/>
                  </a:lnTo>
                  <a:lnTo>
                    <a:pt x="2460625" y="1482725"/>
                  </a:lnTo>
                  <a:lnTo>
                    <a:pt x="2456770" y="1484313"/>
                  </a:lnTo>
                  <a:lnTo>
                    <a:pt x="2452914" y="1485674"/>
                  </a:lnTo>
                  <a:lnTo>
                    <a:pt x="2449286" y="1487034"/>
                  </a:lnTo>
                  <a:lnTo>
                    <a:pt x="2445204" y="1487941"/>
                  </a:lnTo>
                  <a:lnTo>
                    <a:pt x="2441122" y="1488849"/>
                  </a:lnTo>
                  <a:lnTo>
                    <a:pt x="2436813" y="1489529"/>
                  </a:lnTo>
                  <a:lnTo>
                    <a:pt x="2432730" y="1489982"/>
                  </a:lnTo>
                  <a:lnTo>
                    <a:pt x="2428648" y="1490209"/>
                  </a:lnTo>
                  <a:lnTo>
                    <a:pt x="2424113" y="1490663"/>
                  </a:lnTo>
                  <a:lnTo>
                    <a:pt x="86178" y="1490663"/>
                  </a:lnTo>
                  <a:lnTo>
                    <a:pt x="81642" y="1490209"/>
                  </a:lnTo>
                  <a:lnTo>
                    <a:pt x="77333" y="1489982"/>
                  </a:lnTo>
                  <a:lnTo>
                    <a:pt x="73251" y="1489529"/>
                  </a:lnTo>
                  <a:lnTo>
                    <a:pt x="68942" y="1488849"/>
                  </a:lnTo>
                  <a:lnTo>
                    <a:pt x="64860" y="1487941"/>
                  </a:lnTo>
                  <a:lnTo>
                    <a:pt x="60778" y="1487034"/>
                  </a:lnTo>
                  <a:lnTo>
                    <a:pt x="57150" y="1485674"/>
                  </a:lnTo>
                  <a:lnTo>
                    <a:pt x="53294" y="1484313"/>
                  </a:lnTo>
                  <a:lnTo>
                    <a:pt x="49439" y="1482725"/>
                  </a:lnTo>
                  <a:lnTo>
                    <a:pt x="45810" y="1480911"/>
                  </a:lnTo>
                  <a:lnTo>
                    <a:pt x="42182" y="1479097"/>
                  </a:lnTo>
                  <a:lnTo>
                    <a:pt x="39007" y="1477282"/>
                  </a:lnTo>
                  <a:lnTo>
                    <a:pt x="35605" y="1475015"/>
                  </a:lnTo>
                  <a:lnTo>
                    <a:pt x="32430" y="1472747"/>
                  </a:lnTo>
                  <a:lnTo>
                    <a:pt x="29255" y="1470025"/>
                  </a:lnTo>
                  <a:lnTo>
                    <a:pt x="26307" y="1467531"/>
                  </a:lnTo>
                  <a:lnTo>
                    <a:pt x="23585" y="1464809"/>
                  </a:lnTo>
                  <a:lnTo>
                    <a:pt x="21091" y="1462088"/>
                  </a:lnTo>
                  <a:lnTo>
                    <a:pt x="18596" y="1458913"/>
                  </a:lnTo>
                  <a:lnTo>
                    <a:pt x="16101" y="1455965"/>
                  </a:lnTo>
                  <a:lnTo>
                    <a:pt x="13833" y="1452790"/>
                  </a:lnTo>
                  <a:lnTo>
                    <a:pt x="12019" y="1449388"/>
                  </a:lnTo>
                  <a:lnTo>
                    <a:pt x="9978" y="1446213"/>
                  </a:lnTo>
                  <a:lnTo>
                    <a:pt x="8391" y="1442584"/>
                  </a:lnTo>
                  <a:lnTo>
                    <a:pt x="6803" y="1439182"/>
                  </a:lnTo>
                  <a:lnTo>
                    <a:pt x="5442" y="1435327"/>
                  </a:lnTo>
                  <a:lnTo>
                    <a:pt x="4308" y="1431472"/>
                  </a:lnTo>
                  <a:lnTo>
                    <a:pt x="3401" y="1427616"/>
                  </a:lnTo>
                  <a:lnTo>
                    <a:pt x="2494" y="1423988"/>
                  </a:lnTo>
                  <a:lnTo>
                    <a:pt x="2041" y="1420132"/>
                  </a:lnTo>
                  <a:lnTo>
                    <a:pt x="1814" y="1416050"/>
                  </a:lnTo>
                  <a:lnTo>
                    <a:pt x="1587" y="1411968"/>
                  </a:lnTo>
                  <a:lnTo>
                    <a:pt x="1587" y="78241"/>
                  </a:lnTo>
                  <a:lnTo>
                    <a:pt x="1814" y="74159"/>
                  </a:lnTo>
                  <a:lnTo>
                    <a:pt x="2041" y="70304"/>
                  </a:lnTo>
                  <a:lnTo>
                    <a:pt x="2494" y="66221"/>
                  </a:lnTo>
                  <a:lnTo>
                    <a:pt x="3401" y="62593"/>
                  </a:lnTo>
                  <a:lnTo>
                    <a:pt x="4308" y="58737"/>
                  </a:lnTo>
                  <a:lnTo>
                    <a:pt x="5442" y="54882"/>
                  </a:lnTo>
                  <a:lnTo>
                    <a:pt x="6803" y="51480"/>
                  </a:lnTo>
                  <a:lnTo>
                    <a:pt x="8391" y="47625"/>
                  </a:lnTo>
                  <a:lnTo>
                    <a:pt x="9978" y="44450"/>
                  </a:lnTo>
                  <a:lnTo>
                    <a:pt x="12019" y="40821"/>
                  </a:lnTo>
                  <a:lnTo>
                    <a:pt x="13833" y="37646"/>
                  </a:lnTo>
                  <a:lnTo>
                    <a:pt x="16101" y="34471"/>
                  </a:lnTo>
                  <a:lnTo>
                    <a:pt x="18596" y="31296"/>
                  </a:lnTo>
                  <a:lnTo>
                    <a:pt x="21091" y="28348"/>
                  </a:lnTo>
                  <a:lnTo>
                    <a:pt x="23585" y="25400"/>
                  </a:lnTo>
                  <a:lnTo>
                    <a:pt x="26307" y="22905"/>
                  </a:lnTo>
                  <a:lnTo>
                    <a:pt x="29255" y="20184"/>
                  </a:lnTo>
                  <a:lnTo>
                    <a:pt x="32430" y="17916"/>
                  </a:lnTo>
                  <a:lnTo>
                    <a:pt x="35605" y="15421"/>
                  </a:lnTo>
                  <a:lnTo>
                    <a:pt x="39007" y="13380"/>
                  </a:lnTo>
                  <a:lnTo>
                    <a:pt x="42182" y="11339"/>
                  </a:lnTo>
                  <a:lnTo>
                    <a:pt x="45810" y="9298"/>
                  </a:lnTo>
                  <a:lnTo>
                    <a:pt x="49439" y="7484"/>
                  </a:lnTo>
                  <a:lnTo>
                    <a:pt x="53294" y="5896"/>
                  </a:lnTo>
                  <a:lnTo>
                    <a:pt x="57150" y="4536"/>
                  </a:lnTo>
                  <a:lnTo>
                    <a:pt x="60778" y="3402"/>
                  </a:lnTo>
                  <a:lnTo>
                    <a:pt x="64860" y="2268"/>
                  </a:lnTo>
                  <a:lnTo>
                    <a:pt x="68942" y="1361"/>
                  </a:lnTo>
                  <a:lnTo>
                    <a:pt x="73251" y="680"/>
                  </a:lnTo>
                  <a:lnTo>
                    <a:pt x="77333" y="227"/>
                  </a:lnTo>
                  <a:lnTo>
                    <a:pt x="81642" y="0"/>
                  </a:lnTo>
                  <a:close/>
                </a:path>
              </a:pathLst>
            </a:custGeom>
            <a:solidFill>
              <a:srgbClr val="FFFFFF"/>
            </a:solidFill>
            <a:ln w="9525" cmpd="sng">
              <a:solidFill>
                <a:srgbClr val="53B0EA"/>
              </a:solidFill>
              <a:bevel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5" name="MH_Other_13"/>
            <p:cNvSpPr>
              <a:spLocks noChangeArrowheads="1"/>
            </p:cNvSpPr>
            <p:nvPr/>
          </p:nvSpPr>
          <p:spPr bwMode="auto">
            <a:xfrm rot="10800000">
              <a:off x="370035" y="0"/>
              <a:ext cx="100012" cy="85725"/>
            </a:xfrm>
            <a:prstGeom prst="triangle">
              <a:avLst>
                <a:gd name="adj" fmla="val 50000"/>
              </a:avLst>
            </a:prstGeom>
            <a:solidFill>
              <a:srgbClr val="51B0EA"/>
            </a:solidFill>
            <a:ln w="12700">
              <a:solidFill>
                <a:srgbClr val="53B0EA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MH_Other_1"/>
            <p:cNvSpPr>
              <a:spLocks noChangeArrowheads="1"/>
            </p:cNvSpPr>
            <p:nvPr/>
          </p:nvSpPr>
          <p:spPr bwMode="auto">
            <a:xfrm>
              <a:off x="141661" y="1330552"/>
              <a:ext cx="566738" cy="565150"/>
            </a:xfrm>
            <a:prstGeom prst="ellipse">
              <a:avLst/>
            </a:prstGeom>
            <a:solidFill>
              <a:srgbClr val="51B0EA"/>
            </a:solidFill>
            <a:ln w="12700">
              <a:solidFill>
                <a:srgbClr val="53B0EA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8" name="组合 9"/>
          <p:cNvGrpSpPr>
            <a:grpSpLocks/>
          </p:cNvGrpSpPr>
          <p:nvPr/>
        </p:nvGrpSpPr>
        <p:grpSpPr bwMode="auto">
          <a:xfrm>
            <a:off x="7511830" y="3817938"/>
            <a:ext cx="819150" cy="2055813"/>
            <a:chOff x="0" y="0"/>
            <a:chExt cx="819030" cy="2055802"/>
          </a:xfrm>
        </p:grpSpPr>
        <p:sp>
          <p:nvSpPr>
            <p:cNvPr id="29" name="MH_Other_11"/>
            <p:cNvSpPr>
              <a:spLocks noChangeShapeType="1"/>
            </p:cNvSpPr>
            <p:nvPr/>
          </p:nvSpPr>
          <p:spPr bwMode="auto">
            <a:xfrm rot="10800000">
              <a:off x="414148" y="61913"/>
              <a:ext cx="1" cy="1316038"/>
            </a:xfrm>
            <a:prstGeom prst="line">
              <a:avLst/>
            </a:prstGeom>
            <a:noFill/>
            <a:ln w="6350">
              <a:solidFill>
                <a:srgbClr val="94CFA9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椭圆 54"/>
            <p:cNvSpPr>
              <a:spLocks noChangeArrowheads="1"/>
            </p:cNvSpPr>
            <p:nvPr/>
          </p:nvSpPr>
          <p:spPr bwMode="auto">
            <a:xfrm>
              <a:off x="0" y="1236772"/>
              <a:ext cx="819030" cy="819030"/>
            </a:xfrm>
            <a:prstGeom prst="ellipse">
              <a:avLst/>
            </a:prstGeom>
            <a:gradFill rotWithShape="1">
              <a:gsLst>
                <a:gs pos="0">
                  <a:srgbClr val="D0CECE"/>
                </a:gs>
                <a:gs pos="4999">
                  <a:srgbClr val="D0CECE"/>
                </a:gs>
                <a:gs pos="100000">
                  <a:srgbClr val="FFFFFF"/>
                </a:gs>
              </a:gsLst>
              <a:lin ang="2700000" scaled="1"/>
            </a:gradFill>
            <a:ln w="28575">
              <a:solidFill>
                <a:srgbClr val="F2F2F2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" name="MH_Other_12"/>
            <p:cNvSpPr>
              <a:spLocks noChangeArrowheads="1"/>
            </p:cNvSpPr>
            <p:nvPr/>
          </p:nvSpPr>
          <p:spPr bwMode="auto">
            <a:xfrm rot="10800000">
              <a:off x="303022" y="1546226"/>
              <a:ext cx="250825" cy="247650"/>
            </a:xfrm>
            <a:custGeom>
              <a:avLst/>
              <a:gdLst>
                <a:gd name="T0" fmla="*/ 2147483646 w 6140"/>
                <a:gd name="T1" fmla="*/ 2147483646 h 6040"/>
                <a:gd name="T2" fmla="*/ 2147483646 w 6140"/>
                <a:gd name="T3" fmla="*/ 2147483646 h 6040"/>
                <a:gd name="T4" fmla="*/ 2147483646 w 6140"/>
                <a:gd name="T5" fmla="*/ 2147483646 h 6040"/>
                <a:gd name="T6" fmla="*/ 2147483646 w 6140"/>
                <a:gd name="T7" fmla="*/ 2147483646 h 6040"/>
                <a:gd name="T8" fmla="*/ 2147483646 w 6140"/>
                <a:gd name="T9" fmla="*/ 2147483646 h 6040"/>
                <a:gd name="T10" fmla="*/ 2147483646 w 6140"/>
                <a:gd name="T11" fmla="*/ 2147483646 h 6040"/>
                <a:gd name="T12" fmla="*/ 2147483646 w 6140"/>
                <a:gd name="T13" fmla="*/ 2147483646 h 6040"/>
                <a:gd name="T14" fmla="*/ 2147483646 w 6140"/>
                <a:gd name="T15" fmla="*/ 2147483646 h 6040"/>
                <a:gd name="T16" fmla="*/ 2147483646 w 6140"/>
                <a:gd name="T17" fmla="*/ 2147483646 h 6040"/>
                <a:gd name="T18" fmla="*/ 2147483646 w 6140"/>
                <a:gd name="T19" fmla="*/ 2147483646 h 6040"/>
                <a:gd name="T20" fmla="*/ 2147483646 w 6140"/>
                <a:gd name="T21" fmla="*/ 2147483646 h 6040"/>
                <a:gd name="T22" fmla="*/ 2147483646 w 6140"/>
                <a:gd name="T23" fmla="*/ 2147483646 h 6040"/>
                <a:gd name="T24" fmla="*/ 2147483646 w 6140"/>
                <a:gd name="T25" fmla="*/ 2147483646 h 6040"/>
                <a:gd name="T26" fmla="*/ 2147483646 w 6140"/>
                <a:gd name="T27" fmla="*/ 2147483646 h 6040"/>
                <a:gd name="T28" fmla="*/ 2147483646 w 6140"/>
                <a:gd name="T29" fmla="*/ 2147483646 h 6040"/>
                <a:gd name="T30" fmla="*/ 2147483646 w 6140"/>
                <a:gd name="T31" fmla="*/ 2147483646 h 6040"/>
                <a:gd name="T32" fmla="*/ 2147483646 w 6140"/>
                <a:gd name="T33" fmla="*/ 2147483646 h 6040"/>
                <a:gd name="T34" fmla="*/ 2147483646 w 6140"/>
                <a:gd name="T35" fmla="*/ 2147483646 h 6040"/>
                <a:gd name="T36" fmla="*/ 2147483646 w 6140"/>
                <a:gd name="T37" fmla="*/ 2147483646 h 6040"/>
                <a:gd name="T38" fmla="*/ 2147483646 w 6140"/>
                <a:gd name="T39" fmla="*/ 2147483646 h 6040"/>
                <a:gd name="T40" fmla="*/ 2147483646 w 6140"/>
                <a:gd name="T41" fmla="*/ 2147483646 h 6040"/>
                <a:gd name="T42" fmla="*/ 2147483646 w 6140"/>
                <a:gd name="T43" fmla="*/ 2147483646 h 6040"/>
                <a:gd name="T44" fmla="*/ 2147483646 w 6140"/>
                <a:gd name="T45" fmla="*/ 2147483646 h 6040"/>
                <a:gd name="T46" fmla="*/ 2147483646 w 6140"/>
                <a:gd name="T47" fmla="*/ 2147483646 h 6040"/>
                <a:gd name="T48" fmla="*/ 2147483646 w 6140"/>
                <a:gd name="T49" fmla="*/ 2147483646 h 6040"/>
                <a:gd name="T50" fmla="*/ 2147483646 w 6140"/>
                <a:gd name="T51" fmla="*/ 2147483646 h 6040"/>
                <a:gd name="T52" fmla="*/ 2147483646 w 6140"/>
                <a:gd name="T53" fmla="*/ 2147483646 h 6040"/>
                <a:gd name="T54" fmla="*/ 2147483646 w 6140"/>
                <a:gd name="T55" fmla="*/ 2147483646 h 6040"/>
                <a:gd name="T56" fmla="*/ 2147483646 w 6140"/>
                <a:gd name="T57" fmla="*/ 2147483646 h 6040"/>
                <a:gd name="T58" fmla="*/ 2147483646 w 6140"/>
                <a:gd name="T59" fmla="*/ 2147483646 h 6040"/>
                <a:gd name="T60" fmla="*/ 2147483646 w 6140"/>
                <a:gd name="T61" fmla="*/ 2147483646 h 6040"/>
                <a:gd name="T62" fmla="*/ 2147483646 w 6140"/>
                <a:gd name="T63" fmla="*/ 2147483646 h 6040"/>
                <a:gd name="T64" fmla="*/ 2147483646 w 6140"/>
                <a:gd name="T65" fmla="*/ 2147483646 h 6040"/>
                <a:gd name="T66" fmla="*/ 2147483646 w 6140"/>
                <a:gd name="T67" fmla="*/ 2147483646 h 6040"/>
                <a:gd name="T68" fmla="*/ 2147483646 w 6140"/>
                <a:gd name="T69" fmla="*/ 2147483646 h 6040"/>
                <a:gd name="T70" fmla="*/ 2147483646 w 6140"/>
                <a:gd name="T71" fmla="*/ 2147483646 h 6040"/>
                <a:gd name="T72" fmla="*/ 2147483646 w 6140"/>
                <a:gd name="T73" fmla="*/ 2147483646 h 6040"/>
                <a:gd name="T74" fmla="*/ 2147483646 w 6140"/>
                <a:gd name="T75" fmla="*/ 2147483646 h 6040"/>
                <a:gd name="T76" fmla="*/ 2147483646 w 6140"/>
                <a:gd name="T77" fmla="*/ 2147483646 h 6040"/>
                <a:gd name="T78" fmla="*/ 2147483646 w 6140"/>
                <a:gd name="T79" fmla="*/ 2147483646 h 6040"/>
                <a:gd name="T80" fmla="*/ 2147483646 w 6140"/>
                <a:gd name="T81" fmla="*/ 2147483646 h 6040"/>
                <a:gd name="T82" fmla="*/ 2147483646 w 6140"/>
                <a:gd name="T83" fmla="*/ 2147483646 h 6040"/>
                <a:gd name="T84" fmla="*/ 2147483646 w 6140"/>
                <a:gd name="T85" fmla="*/ 2147483646 h 6040"/>
                <a:gd name="T86" fmla="*/ 2147483646 w 6140"/>
                <a:gd name="T87" fmla="*/ 2147483646 h 6040"/>
                <a:gd name="T88" fmla="*/ 2147483646 w 6140"/>
                <a:gd name="T89" fmla="*/ 2147483646 h 6040"/>
                <a:gd name="T90" fmla="*/ 2147483646 w 6140"/>
                <a:gd name="T91" fmla="*/ 2147483646 h 6040"/>
                <a:gd name="T92" fmla="*/ 2147483646 w 6140"/>
                <a:gd name="T93" fmla="*/ 2147483646 h 6040"/>
                <a:gd name="T94" fmla="*/ 2147483646 w 6140"/>
                <a:gd name="T95" fmla="*/ 2147483646 h 6040"/>
                <a:gd name="T96" fmla="*/ 2147483646 w 6140"/>
                <a:gd name="T97" fmla="*/ 2147483646 h 6040"/>
                <a:gd name="T98" fmla="*/ 2147483646 w 6140"/>
                <a:gd name="T99" fmla="*/ 2147483646 h 6040"/>
                <a:gd name="T100" fmla="*/ 2147483646 w 6140"/>
                <a:gd name="T101" fmla="*/ 2147483646 h 6040"/>
                <a:gd name="T102" fmla="*/ 2147483646 w 6140"/>
                <a:gd name="T103" fmla="*/ 2147483646 h 6040"/>
                <a:gd name="T104" fmla="*/ 2147483646 w 6140"/>
                <a:gd name="T105" fmla="*/ 2147483646 h 6040"/>
                <a:gd name="T106" fmla="*/ 2147483646 w 6140"/>
                <a:gd name="T107" fmla="*/ 2147483646 h 6040"/>
                <a:gd name="T108" fmla="*/ 2147483646 w 6140"/>
                <a:gd name="T109" fmla="*/ 2147483646 h 6040"/>
                <a:gd name="T110" fmla="*/ 2147483646 w 6140"/>
                <a:gd name="T111" fmla="*/ 2147483646 h 6040"/>
                <a:gd name="T112" fmla="*/ 2147483646 w 6140"/>
                <a:gd name="T113" fmla="*/ 2147483646 h 6040"/>
                <a:gd name="T114" fmla="*/ 2147483646 w 6140"/>
                <a:gd name="T115" fmla="*/ 2147483646 h 6040"/>
                <a:gd name="T116" fmla="*/ 2147483646 w 6140"/>
                <a:gd name="T117" fmla="*/ 2147483646 h 6040"/>
                <a:gd name="T118" fmla="*/ 2147483646 w 6140"/>
                <a:gd name="T119" fmla="*/ 2147483646 h 60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140"/>
                <a:gd name="T181" fmla="*/ 0 h 6040"/>
                <a:gd name="T182" fmla="*/ 6140 w 6140"/>
                <a:gd name="T183" fmla="*/ 6040 h 60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140" h="6040">
                  <a:moveTo>
                    <a:pt x="3011" y="554"/>
                  </a:moveTo>
                  <a:lnTo>
                    <a:pt x="5433" y="554"/>
                  </a:lnTo>
                  <a:lnTo>
                    <a:pt x="5469" y="555"/>
                  </a:lnTo>
                  <a:lnTo>
                    <a:pt x="5505" y="557"/>
                  </a:lnTo>
                  <a:lnTo>
                    <a:pt x="5540" y="562"/>
                  </a:lnTo>
                  <a:lnTo>
                    <a:pt x="5575" y="567"/>
                  </a:lnTo>
                  <a:lnTo>
                    <a:pt x="5608" y="576"/>
                  </a:lnTo>
                  <a:lnTo>
                    <a:pt x="5642" y="586"/>
                  </a:lnTo>
                  <a:lnTo>
                    <a:pt x="5676" y="597"/>
                  </a:lnTo>
                  <a:lnTo>
                    <a:pt x="5707" y="609"/>
                  </a:lnTo>
                  <a:lnTo>
                    <a:pt x="5738" y="623"/>
                  </a:lnTo>
                  <a:lnTo>
                    <a:pt x="5768" y="639"/>
                  </a:lnTo>
                  <a:lnTo>
                    <a:pt x="5799" y="656"/>
                  </a:lnTo>
                  <a:lnTo>
                    <a:pt x="5828" y="674"/>
                  </a:lnTo>
                  <a:lnTo>
                    <a:pt x="5854" y="694"/>
                  </a:lnTo>
                  <a:lnTo>
                    <a:pt x="5881" y="716"/>
                  </a:lnTo>
                  <a:lnTo>
                    <a:pt x="5908" y="738"/>
                  </a:lnTo>
                  <a:lnTo>
                    <a:pt x="5932" y="761"/>
                  </a:lnTo>
                  <a:lnTo>
                    <a:pt x="5955" y="786"/>
                  </a:lnTo>
                  <a:lnTo>
                    <a:pt x="5977" y="811"/>
                  </a:lnTo>
                  <a:lnTo>
                    <a:pt x="5998" y="838"/>
                  </a:lnTo>
                  <a:lnTo>
                    <a:pt x="6018" y="866"/>
                  </a:lnTo>
                  <a:lnTo>
                    <a:pt x="6037" y="895"/>
                  </a:lnTo>
                  <a:lnTo>
                    <a:pt x="6054" y="924"/>
                  </a:lnTo>
                  <a:lnTo>
                    <a:pt x="6069" y="955"/>
                  </a:lnTo>
                  <a:lnTo>
                    <a:pt x="6084" y="987"/>
                  </a:lnTo>
                  <a:lnTo>
                    <a:pt x="6097" y="1018"/>
                  </a:lnTo>
                  <a:lnTo>
                    <a:pt x="6107" y="1051"/>
                  </a:lnTo>
                  <a:lnTo>
                    <a:pt x="6117" y="1084"/>
                  </a:lnTo>
                  <a:lnTo>
                    <a:pt x="6125" y="1119"/>
                  </a:lnTo>
                  <a:lnTo>
                    <a:pt x="6132" y="1154"/>
                  </a:lnTo>
                  <a:lnTo>
                    <a:pt x="6136" y="1189"/>
                  </a:lnTo>
                  <a:lnTo>
                    <a:pt x="6139" y="1225"/>
                  </a:lnTo>
                  <a:lnTo>
                    <a:pt x="6140" y="1261"/>
                  </a:lnTo>
                  <a:lnTo>
                    <a:pt x="6140" y="5331"/>
                  </a:lnTo>
                  <a:lnTo>
                    <a:pt x="6139" y="5369"/>
                  </a:lnTo>
                  <a:lnTo>
                    <a:pt x="6136" y="5405"/>
                  </a:lnTo>
                  <a:lnTo>
                    <a:pt x="6132" y="5439"/>
                  </a:lnTo>
                  <a:lnTo>
                    <a:pt x="6125" y="5474"/>
                  </a:lnTo>
                  <a:lnTo>
                    <a:pt x="6117" y="5508"/>
                  </a:lnTo>
                  <a:lnTo>
                    <a:pt x="6107" y="5542"/>
                  </a:lnTo>
                  <a:lnTo>
                    <a:pt x="6097" y="5574"/>
                  </a:lnTo>
                  <a:lnTo>
                    <a:pt x="6084" y="5607"/>
                  </a:lnTo>
                  <a:lnTo>
                    <a:pt x="6069" y="5638"/>
                  </a:lnTo>
                  <a:lnTo>
                    <a:pt x="6054" y="5668"/>
                  </a:lnTo>
                  <a:lnTo>
                    <a:pt x="6037" y="5698"/>
                  </a:lnTo>
                  <a:lnTo>
                    <a:pt x="6018" y="5726"/>
                  </a:lnTo>
                  <a:lnTo>
                    <a:pt x="5998" y="5754"/>
                  </a:lnTo>
                  <a:lnTo>
                    <a:pt x="5977" y="5781"/>
                  </a:lnTo>
                  <a:lnTo>
                    <a:pt x="5955" y="5806"/>
                  </a:lnTo>
                  <a:lnTo>
                    <a:pt x="5932" y="5832"/>
                  </a:lnTo>
                  <a:lnTo>
                    <a:pt x="5908" y="5855"/>
                  </a:lnTo>
                  <a:lnTo>
                    <a:pt x="5881" y="5877"/>
                  </a:lnTo>
                  <a:lnTo>
                    <a:pt x="5854" y="5898"/>
                  </a:lnTo>
                  <a:lnTo>
                    <a:pt x="5828" y="5918"/>
                  </a:lnTo>
                  <a:lnTo>
                    <a:pt x="5799" y="5936"/>
                  </a:lnTo>
                  <a:lnTo>
                    <a:pt x="5768" y="5954"/>
                  </a:lnTo>
                  <a:lnTo>
                    <a:pt x="5738" y="5969"/>
                  </a:lnTo>
                  <a:lnTo>
                    <a:pt x="5707" y="5983"/>
                  </a:lnTo>
                  <a:lnTo>
                    <a:pt x="5676" y="5996"/>
                  </a:lnTo>
                  <a:lnTo>
                    <a:pt x="5642" y="6007"/>
                  </a:lnTo>
                  <a:lnTo>
                    <a:pt x="5608" y="6016"/>
                  </a:lnTo>
                  <a:lnTo>
                    <a:pt x="5575" y="6025"/>
                  </a:lnTo>
                  <a:lnTo>
                    <a:pt x="5540" y="6030"/>
                  </a:lnTo>
                  <a:lnTo>
                    <a:pt x="5505" y="6035"/>
                  </a:lnTo>
                  <a:lnTo>
                    <a:pt x="5469" y="6039"/>
                  </a:lnTo>
                  <a:lnTo>
                    <a:pt x="5433" y="6040"/>
                  </a:lnTo>
                  <a:lnTo>
                    <a:pt x="3011" y="6040"/>
                  </a:lnTo>
                  <a:lnTo>
                    <a:pt x="2981" y="6039"/>
                  </a:lnTo>
                  <a:lnTo>
                    <a:pt x="2951" y="6036"/>
                  </a:lnTo>
                  <a:lnTo>
                    <a:pt x="2921" y="6033"/>
                  </a:lnTo>
                  <a:lnTo>
                    <a:pt x="2892" y="6029"/>
                  </a:lnTo>
                  <a:lnTo>
                    <a:pt x="2863" y="6023"/>
                  </a:lnTo>
                  <a:lnTo>
                    <a:pt x="2834" y="6016"/>
                  </a:lnTo>
                  <a:lnTo>
                    <a:pt x="2806" y="6008"/>
                  </a:lnTo>
                  <a:lnTo>
                    <a:pt x="2778" y="5999"/>
                  </a:lnTo>
                  <a:lnTo>
                    <a:pt x="2750" y="5989"/>
                  </a:lnTo>
                  <a:lnTo>
                    <a:pt x="2723" y="5978"/>
                  </a:lnTo>
                  <a:lnTo>
                    <a:pt x="2698" y="5965"/>
                  </a:lnTo>
                  <a:lnTo>
                    <a:pt x="2672" y="5951"/>
                  </a:lnTo>
                  <a:lnTo>
                    <a:pt x="2647" y="5938"/>
                  </a:lnTo>
                  <a:lnTo>
                    <a:pt x="2623" y="5922"/>
                  </a:lnTo>
                  <a:lnTo>
                    <a:pt x="2599" y="5906"/>
                  </a:lnTo>
                  <a:lnTo>
                    <a:pt x="2577" y="5889"/>
                  </a:lnTo>
                  <a:lnTo>
                    <a:pt x="2554" y="5870"/>
                  </a:lnTo>
                  <a:lnTo>
                    <a:pt x="2533" y="5852"/>
                  </a:lnTo>
                  <a:lnTo>
                    <a:pt x="2512" y="5832"/>
                  </a:lnTo>
                  <a:lnTo>
                    <a:pt x="2492" y="5811"/>
                  </a:lnTo>
                  <a:lnTo>
                    <a:pt x="2474" y="5790"/>
                  </a:lnTo>
                  <a:lnTo>
                    <a:pt x="2455" y="5768"/>
                  </a:lnTo>
                  <a:lnTo>
                    <a:pt x="2438" y="5745"/>
                  </a:lnTo>
                  <a:lnTo>
                    <a:pt x="2421" y="5722"/>
                  </a:lnTo>
                  <a:lnTo>
                    <a:pt x="2406" y="5697"/>
                  </a:lnTo>
                  <a:lnTo>
                    <a:pt x="2392" y="5672"/>
                  </a:lnTo>
                  <a:lnTo>
                    <a:pt x="2378" y="5646"/>
                  </a:lnTo>
                  <a:lnTo>
                    <a:pt x="2366" y="5621"/>
                  </a:lnTo>
                  <a:lnTo>
                    <a:pt x="2355" y="5594"/>
                  </a:lnTo>
                  <a:lnTo>
                    <a:pt x="2345" y="5567"/>
                  </a:lnTo>
                  <a:lnTo>
                    <a:pt x="2336" y="5539"/>
                  </a:lnTo>
                  <a:lnTo>
                    <a:pt x="2327" y="5510"/>
                  </a:lnTo>
                  <a:lnTo>
                    <a:pt x="2315" y="5509"/>
                  </a:lnTo>
                  <a:lnTo>
                    <a:pt x="2259" y="5501"/>
                  </a:lnTo>
                  <a:lnTo>
                    <a:pt x="2203" y="5493"/>
                  </a:lnTo>
                  <a:lnTo>
                    <a:pt x="2147" y="5484"/>
                  </a:lnTo>
                  <a:lnTo>
                    <a:pt x="2092" y="5474"/>
                  </a:lnTo>
                  <a:lnTo>
                    <a:pt x="2037" y="5463"/>
                  </a:lnTo>
                  <a:lnTo>
                    <a:pt x="1983" y="5451"/>
                  </a:lnTo>
                  <a:lnTo>
                    <a:pt x="1929" y="5439"/>
                  </a:lnTo>
                  <a:lnTo>
                    <a:pt x="1876" y="5427"/>
                  </a:lnTo>
                  <a:lnTo>
                    <a:pt x="1824" y="5413"/>
                  </a:lnTo>
                  <a:lnTo>
                    <a:pt x="1771" y="5398"/>
                  </a:lnTo>
                  <a:lnTo>
                    <a:pt x="1719" y="5383"/>
                  </a:lnTo>
                  <a:lnTo>
                    <a:pt x="1668" y="5366"/>
                  </a:lnTo>
                  <a:lnTo>
                    <a:pt x="1618" y="5350"/>
                  </a:lnTo>
                  <a:lnTo>
                    <a:pt x="1568" y="5333"/>
                  </a:lnTo>
                  <a:lnTo>
                    <a:pt x="1519" y="5314"/>
                  </a:lnTo>
                  <a:lnTo>
                    <a:pt x="1471" y="5295"/>
                  </a:lnTo>
                  <a:lnTo>
                    <a:pt x="1423" y="5276"/>
                  </a:lnTo>
                  <a:lnTo>
                    <a:pt x="1375" y="5255"/>
                  </a:lnTo>
                  <a:lnTo>
                    <a:pt x="1329" y="5234"/>
                  </a:lnTo>
                  <a:lnTo>
                    <a:pt x="1283" y="5213"/>
                  </a:lnTo>
                  <a:lnTo>
                    <a:pt x="1237" y="5190"/>
                  </a:lnTo>
                  <a:lnTo>
                    <a:pt x="1193" y="5167"/>
                  </a:lnTo>
                  <a:lnTo>
                    <a:pt x="1150" y="5143"/>
                  </a:lnTo>
                  <a:lnTo>
                    <a:pt x="1107" y="5119"/>
                  </a:lnTo>
                  <a:lnTo>
                    <a:pt x="1064" y="5093"/>
                  </a:lnTo>
                  <a:lnTo>
                    <a:pt x="1024" y="5067"/>
                  </a:lnTo>
                  <a:lnTo>
                    <a:pt x="983" y="5041"/>
                  </a:lnTo>
                  <a:lnTo>
                    <a:pt x="944" y="5013"/>
                  </a:lnTo>
                  <a:lnTo>
                    <a:pt x="905" y="4985"/>
                  </a:lnTo>
                  <a:lnTo>
                    <a:pt x="867" y="4956"/>
                  </a:lnTo>
                  <a:lnTo>
                    <a:pt x="830" y="4927"/>
                  </a:lnTo>
                  <a:lnTo>
                    <a:pt x="794" y="4897"/>
                  </a:lnTo>
                  <a:lnTo>
                    <a:pt x="757" y="4866"/>
                  </a:lnTo>
                  <a:lnTo>
                    <a:pt x="721" y="4832"/>
                  </a:lnTo>
                  <a:lnTo>
                    <a:pt x="686" y="4800"/>
                  </a:lnTo>
                  <a:lnTo>
                    <a:pt x="652" y="4765"/>
                  </a:lnTo>
                  <a:lnTo>
                    <a:pt x="620" y="4730"/>
                  </a:lnTo>
                  <a:lnTo>
                    <a:pt x="588" y="4695"/>
                  </a:lnTo>
                  <a:lnTo>
                    <a:pt x="557" y="4658"/>
                  </a:lnTo>
                  <a:lnTo>
                    <a:pt x="528" y="4622"/>
                  </a:lnTo>
                  <a:lnTo>
                    <a:pt x="500" y="4584"/>
                  </a:lnTo>
                  <a:lnTo>
                    <a:pt x="472" y="4547"/>
                  </a:lnTo>
                  <a:lnTo>
                    <a:pt x="447" y="4507"/>
                  </a:lnTo>
                  <a:lnTo>
                    <a:pt x="422" y="4468"/>
                  </a:lnTo>
                  <a:lnTo>
                    <a:pt x="398" y="4428"/>
                  </a:lnTo>
                  <a:lnTo>
                    <a:pt x="376" y="4386"/>
                  </a:lnTo>
                  <a:lnTo>
                    <a:pt x="355" y="4346"/>
                  </a:lnTo>
                  <a:lnTo>
                    <a:pt x="335" y="4304"/>
                  </a:lnTo>
                  <a:lnTo>
                    <a:pt x="317" y="4261"/>
                  </a:lnTo>
                  <a:lnTo>
                    <a:pt x="299" y="4218"/>
                  </a:lnTo>
                  <a:lnTo>
                    <a:pt x="283" y="4174"/>
                  </a:lnTo>
                  <a:lnTo>
                    <a:pt x="269" y="4130"/>
                  </a:lnTo>
                  <a:lnTo>
                    <a:pt x="255" y="4084"/>
                  </a:lnTo>
                  <a:lnTo>
                    <a:pt x="243" y="4038"/>
                  </a:lnTo>
                  <a:lnTo>
                    <a:pt x="233" y="3993"/>
                  </a:lnTo>
                  <a:lnTo>
                    <a:pt x="224" y="3945"/>
                  </a:lnTo>
                  <a:lnTo>
                    <a:pt x="217" y="3897"/>
                  </a:lnTo>
                  <a:lnTo>
                    <a:pt x="210" y="3850"/>
                  </a:lnTo>
                  <a:lnTo>
                    <a:pt x="205" y="3801"/>
                  </a:lnTo>
                  <a:lnTo>
                    <a:pt x="203" y="3752"/>
                  </a:lnTo>
                  <a:lnTo>
                    <a:pt x="201" y="3702"/>
                  </a:lnTo>
                  <a:lnTo>
                    <a:pt x="201" y="3651"/>
                  </a:lnTo>
                  <a:lnTo>
                    <a:pt x="202" y="3601"/>
                  </a:lnTo>
                  <a:lnTo>
                    <a:pt x="204" y="3549"/>
                  </a:lnTo>
                  <a:lnTo>
                    <a:pt x="209" y="3500"/>
                  </a:lnTo>
                  <a:lnTo>
                    <a:pt x="216" y="3445"/>
                  </a:lnTo>
                  <a:lnTo>
                    <a:pt x="221" y="3403"/>
                  </a:lnTo>
                  <a:lnTo>
                    <a:pt x="228" y="3360"/>
                  </a:lnTo>
                  <a:lnTo>
                    <a:pt x="235" y="3317"/>
                  </a:lnTo>
                  <a:lnTo>
                    <a:pt x="245" y="3274"/>
                  </a:lnTo>
                  <a:lnTo>
                    <a:pt x="255" y="3231"/>
                  </a:lnTo>
                  <a:lnTo>
                    <a:pt x="267" y="3187"/>
                  </a:lnTo>
                  <a:lnTo>
                    <a:pt x="278" y="3143"/>
                  </a:lnTo>
                  <a:lnTo>
                    <a:pt x="292" y="3099"/>
                  </a:lnTo>
                  <a:lnTo>
                    <a:pt x="306" y="3053"/>
                  </a:lnTo>
                  <a:lnTo>
                    <a:pt x="322" y="3009"/>
                  </a:lnTo>
                  <a:lnTo>
                    <a:pt x="339" y="2964"/>
                  </a:lnTo>
                  <a:lnTo>
                    <a:pt x="356" y="2919"/>
                  </a:lnTo>
                  <a:lnTo>
                    <a:pt x="376" y="2872"/>
                  </a:lnTo>
                  <a:lnTo>
                    <a:pt x="396" y="2826"/>
                  </a:lnTo>
                  <a:lnTo>
                    <a:pt x="416" y="2779"/>
                  </a:lnTo>
                  <a:lnTo>
                    <a:pt x="440" y="2733"/>
                  </a:lnTo>
                  <a:lnTo>
                    <a:pt x="398" y="2695"/>
                  </a:lnTo>
                  <a:lnTo>
                    <a:pt x="357" y="2654"/>
                  </a:lnTo>
                  <a:lnTo>
                    <a:pt x="319" y="2614"/>
                  </a:lnTo>
                  <a:lnTo>
                    <a:pt x="282" y="2573"/>
                  </a:lnTo>
                  <a:lnTo>
                    <a:pt x="247" y="2531"/>
                  </a:lnTo>
                  <a:lnTo>
                    <a:pt x="214" y="2489"/>
                  </a:lnTo>
                  <a:lnTo>
                    <a:pt x="184" y="2445"/>
                  </a:lnTo>
                  <a:lnTo>
                    <a:pt x="155" y="2401"/>
                  </a:lnTo>
                  <a:lnTo>
                    <a:pt x="129" y="2356"/>
                  </a:lnTo>
                  <a:lnTo>
                    <a:pt x="104" y="2310"/>
                  </a:lnTo>
                  <a:lnTo>
                    <a:pt x="82" y="2263"/>
                  </a:lnTo>
                  <a:lnTo>
                    <a:pt x="62" y="2215"/>
                  </a:lnTo>
                  <a:lnTo>
                    <a:pt x="46" y="2165"/>
                  </a:lnTo>
                  <a:lnTo>
                    <a:pt x="38" y="2141"/>
                  </a:lnTo>
                  <a:lnTo>
                    <a:pt x="31" y="2115"/>
                  </a:lnTo>
                  <a:lnTo>
                    <a:pt x="25" y="2090"/>
                  </a:lnTo>
                  <a:lnTo>
                    <a:pt x="19" y="2064"/>
                  </a:lnTo>
                  <a:lnTo>
                    <a:pt x="14" y="2037"/>
                  </a:lnTo>
                  <a:lnTo>
                    <a:pt x="10" y="2011"/>
                  </a:lnTo>
                  <a:lnTo>
                    <a:pt x="7" y="1984"/>
                  </a:lnTo>
                  <a:lnTo>
                    <a:pt x="3" y="1957"/>
                  </a:lnTo>
                  <a:lnTo>
                    <a:pt x="1" y="1929"/>
                  </a:lnTo>
                  <a:lnTo>
                    <a:pt x="0" y="1902"/>
                  </a:lnTo>
                  <a:lnTo>
                    <a:pt x="0" y="1874"/>
                  </a:lnTo>
                  <a:lnTo>
                    <a:pt x="0" y="1846"/>
                  </a:lnTo>
                  <a:lnTo>
                    <a:pt x="0" y="1817"/>
                  </a:lnTo>
                  <a:lnTo>
                    <a:pt x="2" y="1788"/>
                  </a:lnTo>
                  <a:lnTo>
                    <a:pt x="4" y="1758"/>
                  </a:lnTo>
                  <a:lnTo>
                    <a:pt x="7" y="1729"/>
                  </a:lnTo>
                  <a:lnTo>
                    <a:pt x="11" y="1698"/>
                  </a:lnTo>
                  <a:lnTo>
                    <a:pt x="16" y="1667"/>
                  </a:lnTo>
                  <a:lnTo>
                    <a:pt x="21" y="1637"/>
                  </a:lnTo>
                  <a:lnTo>
                    <a:pt x="28" y="1606"/>
                  </a:lnTo>
                  <a:lnTo>
                    <a:pt x="35" y="1573"/>
                  </a:lnTo>
                  <a:lnTo>
                    <a:pt x="43" y="1542"/>
                  </a:lnTo>
                  <a:lnTo>
                    <a:pt x="51" y="1509"/>
                  </a:lnTo>
                  <a:lnTo>
                    <a:pt x="61" y="1475"/>
                  </a:lnTo>
                  <a:lnTo>
                    <a:pt x="72" y="1443"/>
                  </a:lnTo>
                  <a:lnTo>
                    <a:pt x="83" y="1409"/>
                  </a:lnTo>
                  <a:lnTo>
                    <a:pt x="109" y="1340"/>
                  </a:lnTo>
                  <a:lnTo>
                    <a:pt x="138" y="1270"/>
                  </a:lnTo>
                  <a:lnTo>
                    <a:pt x="170" y="1198"/>
                  </a:lnTo>
                  <a:lnTo>
                    <a:pt x="207" y="1124"/>
                  </a:lnTo>
                  <a:lnTo>
                    <a:pt x="247" y="1048"/>
                  </a:lnTo>
                  <a:lnTo>
                    <a:pt x="291" y="970"/>
                  </a:lnTo>
                  <a:lnTo>
                    <a:pt x="232" y="930"/>
                  </a:lnTo>
                  <a:lnTo>
                    <a:pt x="966" y="3"/>
                  </a:lnTo>
                  <a:lnTo>
                    <a:pt x="977" y="2"/>
                  </a:lnTo>
                  <a:lnTo>
                    <a:pt x="1011" y="1"/>
                  </a:lnTo>
                  <a:lnTo>
                    <a:pt x="1062" y="0"/>
                  </a:lnTo>
                  <a:lnTo>
                    <a:pt x="1092" y="1"/>
                  </a:lnTo>
                  <a:lnTo>
                    <a:pt x="1126" y="2"/>
                  </a:lnTo>
                  <a:lnTo>
                    <a:pt x="1161" y="4"/>
                  </a:lnTo>
                  <a:lnTo>
                    <a:pt x="1198" y="9"/>
                  </a:lnTo>
                  <a:lnTo>
                    <a:pt x="1236" y="14"/>
                  </a:lnTo>
                  <a:lnTo>
                    <a:pt x="1276" y="22"/>
                  </a:lnTo>
                  <a:lnTo>
                    <a:pt x="1314" y="31"/>
                  </a:lnTo>
                  <a:lnTo>
                    <a:pt x="1352" y="43"/>
                  </a:lnTo>
                  <a:lnTo>
                    <a:pt x="1372" y="48"/>
                  </a:lnTo>
                  <a:lnTo>
                    <a:pt x="1390" y="57"/>
                  </a:lnTo>
                  <a:lnTo>
                    <a:pt x="1408" y="65"/>
                  </a:lnTo>
                  <a:lnTo>
                    <a:pt x="1426" y="73"/>
                  </a:lnTo>
                  <a:lnTo>
                    <a:pt x="1461" y="93"/>
                  </a:lnTo>
                  <a:lnTo>
                    <a:pt x="1495" y="114"/>
                  </a:lnTo>
                  <a:lnTo>
                    <a:pt x="1527" y="136"/>
                  </a:lnTo>
                  <a:lnTo>
                    <a:pt x="1559" y="159"/>
                  </a:lnTo>
                  <a:lnTo>
                    <a:pt x="1588" y="182"/>
                  </a:lnTo>
                  <a:lnTo>
                    <a:pt x="1616" y="205"/>
                  </a:lnTo>
                  <a:lnTo>
                    <a:pt x="1642" y="230"/>
                  </a:lnTo>
                  <a:lnTo>
                    <a:pt x="1666" y="252"/>
                  </a:lnTo>
                  <a:lnTo>
                    <a:pt x="1707" y="293"/>
                  </a:lnTo>
                  <a:lnTo>
                    <a:pt x="1739" y="327"/>
                  </a:lnTo>
                  <a:lnTo>
                    <a:pt x="1759" y="350"/>
                  </a:lnTo>
                  <a:lnTo>
                    <a:pt x="1765" y="359"/>
                  </a:lnTo>
                  <a:lnTo>
                    <a:pt x="1153" y="1011"/>
                  </a:lnTo>
                  <a:lnTo>
                    <a:pt x="985" y="843"/>
                  </a:lnTo>
                  <a:lnTo>
                    <a:pt x="714" y="1251"/>
                  </a:lnTo>
                  <a:lnTo>
                    <a:pt x="630" y="1196"/>
                  </a:lnTo>
                  <a:lnTo>
                    <a:pt x="603" y="1246"/>
                  </a:lnTo>
                  <a:lnTo>
                    <a:pt x="578" y="1294"/>
                  </a:lnTo>
                  <a:lnTo>
                    <a:pt x="556" y="1342"/>
                  </a:lnTo>
                  <a:lnTo>
                    <a:pt x="535" y="1390"/>
                  </a:lnTo>
                  <a:lnTo>
                    <a:pt x="516" y="1435"/>
                  </a:lnTo>
                  <a:lnTo>
                    <a:pt x="500" y="1480"/>
                  </a:lnTo>
                  <a:lnTo>
                    <a:pt x="485" y="1524"/>
                  </a:lnTo>
                  <a:lnTo>
                    <a:pt x="472" y="1567"/>
                  </a:lnTo>
                  <a:lnTo>
                    <a:pt x="462" y="1609"/>
                  </a:lnTo>
                  <a:lnTo>
                    <a:pt x="452" y="1650"/>
                  </a:lnTo>
                  <a:lnTo>
                    <a:pt x="445" y="1690"/>
                  </a:lnTo>
                  <a:lnTo>
                    <a:pt x="440" y="1729"/>
                  </a:lnTo>
                  <a:lnTo>
                    <a:pt x="436" y="1768"/>
                  </a:lnTo>
                  <a:lnTo>
                    <a:pt x="435" y="1805"/>
                  </a:lnTo>
                  <a:lnTo>
                    <a:pt x="434" y="1842"/>
                  </a:lnTo>
                  <a:lnTo>
                    <a:pt x="436" y="1878"/>
                  </a:lnTo>
                  <a:lnTo>
                    <a:pt x="439" y="1913"/>
                  </a:lnTo>
                  <a:lnTo>
                    <a:pt x="443" y="1948"/>
                  </a:lnTo>
                  <a:lnTo>
                    <a:pt x="450" y="1982"/>
                  </a:lnTo>
                  <a:lnTo>
                    <a:pt x="457" y="2014"/>
                  </a:lnTo>
                  <a:lnTo>
                    <a:pt x="466" y="2047"/>
                  </a:lnTo>
                  <a:lnTo>
                    <a:pt x="477" y="2079"/>
                  </a:lnTo>
                  <a:lnTo>
                    <a:pt x="488" y="2111"/>
                  </a:lnTo>
                  <a:lnTo>
                    <a:pt x="502" y="2141"/>
                  </a:lnTo>
                  <a:lnTo>
                    <a:pt x="516" y="2171"/>
                  </a:lnTo>
                  <a:lnTo>
                    <a:pt x="533" y="2200"/>
                  </a:lnTo>
                  <a:lnTo>
                    <a:pt x="550" y="2229"/>
                  </a:lnTo>
                  <a:lnTo>
                    <a:pt x="569" y="2257"/>
                  </a:lnTo>
                  <a:lnTo>
                    <a:pt x="587" y="2285"/>
                  </a:lnTo>
                  <a:lnTo>
                    <a:pt x="608" y="2313"/>
                  </a:lnTo>
                  <a:lnTo>
                    <a:pt x="630" y="2339"/>
                  </a:lnTo>
                  <a:lnTo>
                    <a:pt x="652" y="2366"/>
                  </a:lnTo>
                  <a:lnTo>
                    <a:pt x="682" y="2322"/>
                  </a:lnTo>
                  <a:lnTo>
                    <a:pt x="713" y="2278"/>
                  </a:lnTo>
                  <a:lnTo>
                    <a:pt x="745" y="2234"/>
                  </a:lnTo>
                  <a:lnTo>
                    <a:pt x="778" y="2188"/>
                  </a:lnTo>
                  <a:lnTo>
                    <a:pt x="811" y="2144"/>
                  </a:lnTo>
                  <a:lnTo>
                    <a:pt x="846" y="2099"/>
                  </a:lnTo>
                  <a:lnTo>
                    <a:pt x="883" y="2054"/>
                  </a:lnTo>
                  <a:lnTo>
                    <a:pt x="920" y="2007"/>
                  </a:lnTo>
                  <a:lnTo>
                    <a:pt x="957" y="1962"/>
                  </a:lnTo>
                  <a:lnTo>
                    <a:pt x="997" y="1916"/>
                  </a:lnTo>
                  <a:lnTo>
                    <a:pt x="1038" y="1870"/>
                  </a:lnTo>
                  <a:lnTo>
                    <a:pt x="1079" y="1824"/>
                  </a:lnTo>
                  <a:lnTo>
                    <a:pt x="1166" y="1730"/>
                  </a:lnTo>
                  <a:lnTo>
                    <a:pt x="1257" y="1636"/>
                  </a:lnTo>
                  <a:lnTo>
                    <a:pt x="1247" y="1611"/>
                  </a:lnTo>
                  <a:lnTo>
                    <a:pt x="1237" y="1586"/>
                  </a:lnTo>
                  <a:lnTo>
                    <a:pt x="1230" y="1560"/>
                  </a:lnTo>
                  <a:lnTo>
                    <a:pt x="1223" y="1534"/>
                  </a:lnTo>
                  <a:lnTo>
                    <a:pt x="1219" y="1507"/>
                  </a:lnTo>
                  <a:lnTo>
                    <a:pt x="1215" y="1479"/>
                  </a:lnTo>
                  <a:lnTo>
                    <a:pt x="1213" y="1451"/>
                  </a:lnTo>
                  <a:lnTo>
                    <a:pt x="1212" y="1423"/>
                  </a:lnTo>
                  <a:lnTo>
                    <a:pt x="1213" y="1397"/>
                  </a:lnTo>
                  <a:lnTo>
                    <a:pt x="1214" y="1370"/>
                  </a:lnTo>
                  <a:lnTo>
                    <a:pt x="1218" y="1344"/>
                  </a:lnTo>
                  <a:lnTo>
                    <a:pt x="1222" y="1319"/>
                  </a:lnTo>
                  <a:lnTo>
                    <a:pt x="1228" y="1293"/>
                  </a:lnTo>
                  <a:lnTo>
                    <a:pt x="1235" y="1269"/>
                  </a:lnTo>
                  <a:lnTo>
                    <a:pt x="1243" y="1244"/>
                  </a:lnTo>
                  <a:lnTo>
                    <a:pt x="1252" y="1221"/>
                  </a:lnTo>
                  <a:lnTo>
                    <a:pt x="1263" y="1198"/>
                  </a:lnTo>
                  <a:lnTo>
                    <a:pt x="1274" y="1175"/>
                  </a:lnTo>
                  <a:lnTo>
                    <a:pt x="1287" y="1154"/>
                  </a:lnTo>
                  <a:lnTo>
                    <a:pt x="1301" y="1132"/>
                  </a:lnTo>
                  <a:lnTo>
                    <a:pt x="1315" y="1112"/>
                  </a:lnTo>
                  <a:lnTo>
                    <a:pt x="1331" y="1092"/>
                  </a:lnTo>
                  <a:lnTo>
                    <a:pt x="1348" y="1073"/>
                  </a:lnTo>
                  <a:lnTo>
                    <a:pt x="1365" y="1055"/>
                  </a:lnTo>
                  <a:lnTo>
                    <a:pt x="1365" y="1054"/>
                  </a:lnTo>
                  <a:lnTo>
                    <a:pt x="1384" y="1037"/>
                  </a:lnTo>
                  <a:lnTo>
                    <a:pt x="1402" y="1020"/>
                  </a:lnTo>
                  <a:lnTo>
                    <a:pt x="1422" y="1005"/>
                  </a:lnTo>
                  <a:lnTo>
                    <a:pt x="1443" y="990"/>
                  </a:lnTo>
                  <a:lnTo>
                    <a:pt x="1464" y="977"/>
                  </a:lnTo>
                  <a:lnTo>
                    <a:pt x="1486" y="965"/>
                  </a:lnTo>
                  <a:lnTo>
                    <a:pt x="1508" y="953"/>
                  </a:lnTo>
                  <a:lnTo>
                    <a:pt x="1531" y="943"/>
                  </a:lnTo>
                  <a:lnTo>
                    <a:pt x="1554" y="933"/>
                  </a:lnTo>
                  <a:lnTo>
                    <a:pt x="1579" y="925"/>
                  </a:lnTo>
                  <a:lnTo>
                    <a:pt x="1603" y="918"/>
                  </a:lnTo>
                  <a:lnTo>
                    <a:pt x="1628" y="912"/>
                  </a:lnTo>
                  <a:lnTo>
                    <a:pt x="1654" y="908"/>
                  </a:lnTo>
                  <a:lnTo>
                    <a:pt x="1681" y="904"/>
                  </a:lnTo>
                  <a:lnTo>
                    <a:pt x="1706" y="902"/>
                  </a:lnTo>
                  <a:lnTo>
                    <a:pt x="1733" y="902"/>
                  </a:lnTo>
                  <a:lnTo>
                    <a:pt x="1760" y="902"/>
                  </a:lnTo>
                  <a:lnTo>
                    <a:pt x="1786" y="904"/>
                  </a:lnTo>
                  <a:lnTo>
                    <a:pt x="1813" y="908"/>
                  </a:lnTo>
                  <a:lnTo>
                    <a:pt x="1839" y="912"/>
                  </a:lnTo>
                  <a:lnTo>
                    <a:pt x="1863" y="918"/>
                  </a:lnTo>
                  <a:lnTo>
                    <a:pt x="1889" y="925"/>
                  </a:lnTo>
                  <a:lnTo>
                    <a:pt x="1913" y="933"/>
                  </a:lnTo>
                  <a:lnTo>
                    <a:pt x="1936" y="943"/>
                  </a:lnTo>
                  <a:lnTo>
                    <a:pt x="1959" y="953"/>
                  </a:lnTo>
                  <a:lnTo>
                    <a:pt x="1981" y="965"/>
                  </a:lnTo>
                  <a:lnTo>
                    <a:pt x="2003" y="977"/>
                  </a:lnTo>
                  <a:lnTo>
                    <a:pt x="2024" y="990"/>
                  </a:lnTo>
                  <a:lnTo>
                    <a:pt x="2045" y="1005"/>
                  </a:lnTo>
                  <a:lnTo>
                    <a:pt x="2065" y="1020"/>
                  </a:lnTo>
                  <a:lnTo>
                    <a:pt x="2084" y="1037"/>
                  </a:lnTo>
                  <a:lnTo>
                    <a:pt x="2102" y="1054"/>
                  </a:lnTo>
                  <a:lnTo>
                    <a:pt x="2102" y="1055"/>
                  </a:lnTo>
                  <a:lnTo>
                    <a:pt x="2118" y="1073"/>
                  </a:lnTo>
                  <a:lnTo>
                    <a:pt x="2136" y="1091"/>
                  </a:lnTo>
                  <a:lnTo>
                    <a:pt x="2151" y="1111"/>
                  </a:lnTo>
                  <a:lnTo>
                    <a:pt x="2165" y="1132"/>
                  </a:lnTo>
                  <a:lnTo>
                    <a:pt x="2179" y="1153"/>
                  </a:lnTo>
                  <a:lnTo>
                    <a:pt x="2192" y="1175"/>
                  </a:lnTo>
                  <a:lnTo>
                    <a:pt x="2203" y="1197"/>
                  </a:lnTo>
                  <a:lnTo>
                    <a:pt x="2214" y="1220"/>
                  </a:lnTo>
                  <a:lnTo>
                    <a:pt x="2223" y="1244"/>
                  </a:lnTo>
                  <a:lnTo>
                    <a:pt x="2231" y="1269"/>
                  </a:lnTo>
                  <a:lnTo>
                    <a:pt x="2238" y="1293"/>
                  </a:lnTo>
                  <a:lnTo>
                    <a:pt x="2244" y="1319"/>
                  </a:lnTo>
                  <a:lnTo>
                    <a:pt x="2248" y="1344"/>
                  </a:lnTo>
                  <a:lnTo>
                    <a:pt x="2252" y="1370"/>
                  </a:lnTo>
                  <a:lnTo>
                    <a:pt x="2254" y="1397"/>
                  </a:lnTo>
                  <a:lnTo>
                    <a:pt x="2254" y="1423"/>
                  </a:lnTo>
                  <a:lnTo>
                    <a:pt x="2254" y="1450"/>
                  </a:lnTo>
                  <a:lnTo>
                    <a:pt x="2252" y="1477"/>
                  </a:lnTo>
                  <a:lnTo>
                    <a:pt x="2248" y="1502"/>
                  </a:lnTo>
                  <a:lnTo>
                    <a:pt x="2244" y="1528"/>
                  </a:lnTo>
                  <a:lnTo>
                    <a:pt x="2238" y="1553"/>
                  </a:lnTo>
                  <a:lnTo>
                    <a:pt x="2231" y="1578"/>
                  </a:lnTo>
                  <a:lnTo>
                    <a:pt x="2223" y="1602"/>
                  </a:lnTo>
                  <a:lnTo>
                    <a:pt x="2214" y="1626"/>
                  </a:lnTo>
                  <a:lnTo>
                    <a:pt x="2203" y="1648"/>
                  </a:lnTo>
                  <a:lnTo>
                    <a:pt x="2192" y="1672"/>
                  </a:lnTo>
                  <a:lnTo>
                    <a:pt x="2179" y="1694"/>
                  </a:lnTo>
                  <a:lnTo>
                    <a:pt x="2166" y="1715"/>
                  </a:lnTo>
                  <a:lnTo>
                    <a:pt x="2151" y="1734"/>
                  </a:lnTo>
                  <a:lnTo>
                    <a:pt x="2136" y="1754"/>
                  </a:lnTo>
                  <a:lnTo>
                    <a:pt x="2120" y="1774"/>
                  </a:lnTo>
                  <a:lnTo>
                    <a:pt x="2102" y="1791"/>
                  </a:lnTo>
                  <a:lnTo>
                    <a:pt x="2084" y="1809"/>
                  </a:lnTo>
                  <a:lnTo>
                    <a:pt x="2065" y="1825"/>
                  </a:lnTo>
                  <a:lnTo>
                    <a:pt x="2045" y="1841"/>
                  </a:lnTo>
                  <a:lnTo>
                    <a:pt x="2024" y="1855"/>
                  </a:lnTo>
                  <a:lnTo>
                    <a:pt x="2003" y="1869"/>
                  </a:lnTo>
                  <a:lnTo>
                    <a:pt x="1981" y="1882"/>
                  </a:lnTo>
                  <a:lnTo>
                    <a:pt x="1959" y="1893"/>
                  </a:lnTo>
                  <a:lnTo>
                    <a:pt x="1936" y="1904"/>
                  </a:lnTo>
                  <a:lnTo>
                    <a:pt x="1913" y="1913"/>
                  </a:lnTo>
                  <a:lnTo>
                    <a:pt x="1889" y="1921"/>
                  </a:lnTo>
                  <a:lnTo>
                    <a:pt x="1863" y="1928"/>
                  </a:lnTo>
                  <a:lnTo>
                    <a:pt x="1839" y="1934"/>
                  </a:lnTo>
                  <a:lnTo>
                    <a:pt x="1813" y="1939"/>
                  </a:lnTo>
                  <a:lnTo>
                    <a:pt x="1786" y="1942"/>
                  </a:lnTo>
                  <a:lnTo>
                    <a:pt x="1760" y="1943"/>
                  </a:lnTo>
                  <a:lnTo>
                    <a:pt x="1733" y="1945"/>
                  </a:lnTo>
                  <a:lnTo>
                    <a:pt x="1710" y="1943"/>
                  </a:lnTo>
                  <a:lnTo>
                    <a:pt x="1685" y="1942"/>
                  </a:lnTo>
                  <a:lnTo>
                    <a:pt x="1662" y="1940"/>
                  </a:lnTo>
                  <a:lnTo>
                    <a:pt x="1640" y="1936"/>
                  </a:lnTo>
                  <a:lnTo>
                    <a:pt x="1617" y="1932"/>
                  </a:lnTo>
                  <a:lnTo>
                    <a:pt x="1595" y="1926"/>
                  </a:lnTo>
                  <a:lnTo>
                    <a:pt x="1573" y="1919"/>
                  </a:lnTo>
                  <a:lnTo>
                    <a:pt x="1552" y="1912"/>
                  </a:lnTo>
                  <a:lnTo>
                    <a:pt x="1465" y="2000"/>
                  </a:lnTo>
                  <a:lnTo>
                    <a:pt x="1384" y="2089"/>
                  </a:lnTo>
                  <a:lnTo>
                    <a:pt x="1306" y="2177"/>
                  </a:lnTo>
                  <a:lnTo>
                    <a:pt x="1233" y="2263"/>
                  </a:lnTo>
                  <a:lnTo>
                    <a:pt x="1164" y="2349"/>
                  </a:lnTo>
                  <a:lnTo>
                    <a:pt x="1099" y="2433"/>
                  </a:lnTo>
                  <a:lnTo>
                    <a:pt x="1069" y="2475"/>
                  </a:lnTo>
                  <a:lnTo>
                    <a:pt x="1039" y="2517"/>
                  </a:lnTo>
                  <a:lnTo>
                    <a:pt x="1011" y="2558"/>
                  </a:lnTo>
                  <a:lnTo>
                    <a:pt x="983" y="2599"/>
                  </a:lnTo>
                  <a:lnTo>
                    <a:pt x="961" y="2633"/>
                  </a:lnTo>
                  <a:lnTo>
                    <a:pt x="1020" y="2674"/>
                  </a:lnTo>
                  <a:lnTo>
                    <a:pt x="1081" y="2714"/>
                  </a:lnTo>
                  <a:lnTo>
                    <a:pt x="1143" y="2755"/>
                  </a:lnTo>
                  <a:lnTo>
                    <a:pt x="1207" y="2796"/>
                  </a:lnTo>
                  <a:lnTo>
                    <a:pt x="1341" y="2878"/>
                  </a:lnTo>
                  <a:lnTo>
                    <a:pt x="1479" y="2962"/>
                  </a:lnTo>
                  <a:lnTo>
                    <a:pt x="1583" y="3026"/>
                  </a:lnTo>
                  <a:lnTo>
                    <a:pt x="1689" y="3089"/>
                  </a:lnTo>
                  <a:lnTo>
                    <a:pt x="1795" y="3156"/>
                  </a:lnTo>
                  <a:lnTo>
                    <a:pt x="1900" y="3223"/>
                  </a:lnTo>
                  <a:lnTo>
                    <a:pt x="2003" y="3293"/>
                  </a:lnTo>
                  <a:lnTo>
                    <a:pt x="2056" y="3329"/>
                  </a:lnTo>
                  <a:lnTo>
                    <a:pt x="2107" y="3365"/>
                  </a:lnTo>
                  <a:lnTo>
                    <a:pt x="2157" y="3402"/>
                  </a:lnTo>
                  <a:lnTo>
                    <a:pt x="2207" y="3439"/>
                  </a:lnTo>
                  <a:lnTo>
                    <a:pt x="2255" y="3477"/>
                  </a:lnTo>
                  <a:lnTo>
                    <a:pt x="2304" y="3517"/>
                  </a:lnTo>
                  <a:lnTo>
                    <a:pt x="2304" y="1261"/>
                  </a:lnTo>
                  <a:lnTo>
                    <a:pt x="2305" y="1225"/>
                  </a:lnTo>
                  <a:lnTo>
                    <a:pt x="2308" y="1189"/>
                  </a:lnTo>
                  <a:lnTo>
                    <a:pt x="2312" y="1154"/>
                  </a:lnTo>
                  <a:lnTo>
                    <a:pt x="2319" y="1119"/>
                  </a:lnTo>
                  <a:lnTo>
                    <a:pt x="2326" y="1084"/>
                  </a:lnTo>
                  <a:lnTo>
                    <a:pt x="2337" y="1051"/>
                  </a:lnTo>
                  <a:lnTo>
                    <a:pt x="2347" y="1018"/>
                  </a:lnTo>
                  <a:lnTo>
                    <a:pt x="2360" y="987"/>
                  </a:lnTo>
                  <a:lnTo>
                    <a:pt x="2374" y="955"/>
                  </a:lnTo>
                  <a:lnTo>
                    <a:pt x="2390" y="924"/>
                  </a:lnTo>
                  <a:lnTo>
                    <a:pt x="2407" y="895"/>
                  </a:lnTo>
                  <a:lnTo>
                    <a:pt x="2425" y="866"/>
                  </a:lnTo>
                  <a:lnTo>
                    <a:pt x="2445" y="838"/>
                  </a:lnTo>
                  <a:lnTo>
                    <a:pt x="2467" y="811"/>
                  </a:lnTo>
                  <a:lnTo>
                    <a:pt x="2489" y="786"/>
                  </a:lnTo>
                  <a:lnTo>
                    <a:pt x="2512" y="761"/>
                  </a:lnTo>
                  <a:lnTo>
                    <a:pt x="2536" y="738"/>
                  </a:lnTo>
                  <a:lnTo>
                    <a:pt x="2562" y="716"/>
                  </a:lnTo>
                  <a:lnTo>
                    <a:pt x="2589" y="694"/>
                  </a:lnTo>
                  <a:lnTo>
                    <a:pt x="2616" y="674"/>
                  </a:lnTo>
                  <a:lnTo>
                    <a:pt x="2645" y="656"/>
                  </a:lnTo>
                  <a:lnTo>
                    <a:pt x="2674" y="639"/>
                  </a:lnTo>
                  <a:lnTo>
                    <a:pt x="2706" y="623"/>
                  </a:lnTo>
                  <a:lnTo>
                    <a:pt x="2737" y="609"/>
                  </a:lnTo>
                  <a:lnTo>
                    <a:pt x="2769" y="597"/>
                  </a:lnTo>
                  <a:lnTo>
                    <a:pt x="2802" y="586"/>
                  </a:lnTo>
                  <a:lnTo>
                    <a:pt x="2835" y="576"/>
                  </a:lnTo>
                  <a:lnTo>
                    <a:pt x="2870" y="567"/>
                  </a:lnTo>
                  <a:lnTo>
                    <a:pt x="2904" y="562"/>
                  </a:lnTo>
                  <a:lnTo>
                    <a:pt x="2939" y="557"/>
                  </a:lnTo>
                  <a:lnTo>
                    <a:pt x="2975" y="555"/>
                  </a:lnTo>
                  <a:lnTo>
                    <a:pt x="3011" y="554"/>
                  </a:lnTo>
                  <a:close/>
                  <a:moveTo>
                    <a:pt x="1887" y="1269"/>
                  </a:moveTo>
                  <a:lnTo>
                    <a:pt x="1887" y="1269"/>
                  </a:lnTo>
                  <a:lnTo>
                    <a:pt x="1871" y="1255"/>
                  </a:lnTo>
                  <a:lnTo>
                    <a:pt x="1855" y="1242"/>
                  </a:lnTo>
                  <a:lnTo>
                    <a:pt x="1837" y="1232"/>
                  </a:lnTo>
                  <a:lnTo>
                    <a:pt x="1818" y="1222"/>
                  </a:lnTo>
                  <a:lnTo>
                    <a:pt x="1798" y="1215"/>
                  </a:lnTo>
                  <a:lnTo>
                    <a:pt x="1777" y="1210"/>
                  </a:lnTo>
                  <a:lnTo>
                    <a:pt x="1755" y="1206"/>
                  </a:lnTo>
                  <a:lnTo>
                    <a:pt x="1733" y="1205"/>
                  </a:lnTo>
                  <a:lnTo>
                    <a:pt x="1711" y="1206"/>
                  </a:lnTo>
                  <a:lnTo>
                    <a:pt x="1689" y="1210"/>
                  </a:lnTo>
                  <a:lnTo>
                    <a:pt x="1668" y="1215"/>
                  </a:lnTo>
                  <a:lnTo>
                    <a:pt x="1648" y="1222"/>
                  </a:lnTo>
                  <a:lnTo>
                    <a:pt x="1630" y="1232"/>
                  </a:lnTo>
                  <a:lnTo>
                    <a:pt x="1611" y="1242"/>
                  </a:lnTo>
                  <a:lnTo>
                    <a:pt x="1595" y="1255"/>
                  </a:lnTo>
                  <a:lnTo>
                    <a:pt x="1580" y="1269"/>
                  </a:lnTo>
                  <a:lnTo>
                    <a:pt x="1579" y="1269"/>
                  </a:lnTo>
                  <a:lnTo>
                    <a:pt x="1565" y="1284"/>
                  </a:lnTo>
                  <a:lnTo>
                    <a:pt x="1552" y="1301"/>
                  </a:lnTo>
                  <a:lnTo>
                    <a:pt x="1541" y="1319"/>
                  </a:lnTo>
                  <a:lnTo>
                    <a:pt x="1532" y="1338"/>
                  </a:lnTo>
                  <a:lnTo>
                    <a:pt x="1525" y="1358"/>
                  </a:lnTo>
                  <a:lnTo>
                    <a:pt x="1519" y="1379"/>
                  </a:lnTo>
                  <a:lnTo>
                    <a:pt x="1517" y="1401"/>
                  </a:lnTo>
                  <a:lnTo>
                    <a:pt x="1516" y="1423"/>
                  </a:lnTo>
                  <a:lnTo>
                    <a:pt x="1517" y="1445"/>
                  </a:lnTo>
                  <a:lnTo>
                    <a:pt x="1519" y="1467"/>
                  </a:lnTo>
                  <a:lnTo>
                    <a:pt x="1525" y="1488"/>
                  </a:lnTo>
                  <a:lnTo>
                    <a:pt x="1532" y="1508"/>
                  </a:lnTo>
                  <a:lnTo>
                    <a:pt x="1541" y="1527"/>
                  </a:lnTo>
                  <a:lnTo>
                    <a:pt x="1553" y="1545"/>
                  </a:lnTo>
                  <a:lnTo>
                    <a:pt x="1565" y="1561"/>
                  </a:lnTo>
                  <a:lnTo>
                    <a:pt x="1580" y="1576"/>
                  </a:lnTo>
                  <a:lnTo>
                    <a:pt x="1580" y="1578"/>
                  </a:lnTo>
                  <a:lnTo>
                    <a:pt x="1595" y="1592"/>
                  </a:lnTo>
                  <a:lnTo>
                    <a:pt x="1611" y="1604"/>
                  </a:lnTo>
                  <a:lnTo>
                    <a:pt x="1630" y="1615"/>
                  </a:lnTo>
                  <a:lnTo>
                    <a:pt x="1648" y="1624"/>
                  </a:lnTo>
                  <a:lnTo>
                    <a:pt x="1668" y="1631"/>
                  </a:lnTo>
                  <a:lnTo>
                    <a:pt x="1689" y="1637"/>
                  </a:lnTo>
                  <a:lnTo>
                    <a:pt x="1711" y="1639"/>
                  </a:lnTo>
                  <a:lnTo>
                    <a:pt x="1733" y="1640"/>
                  </a:lnTo>
                  <a:lnTo>
                    <a:pt x="1755" y="1639"/>
                  </a:lnTo>
                  <a:lnTo>
                    <a:pt x="1777" y="1637"/>
                  </a:lnTo>
                  <a:lnTo>
                    <a:pt x="1798" y="1631"/>
                  </a:lnTo>
                  <a:lnTo>
                    <a:pt x="1818" y="1624"/>
                  </a:lnTo>
                  <a:lnTo>
                    <a:pt x="1837" y="1615"/>
                  </a:lnTo>
                  <a:lnTo>
                    <a:pt x="1855" y="1603"/>
                  </a:lnTo>
                  <a:lnTo>
                    <a:pt x="1871" y="1592"/>
                  </a:lnTo>
                  <a:lnTo>
                    <a:pt x="1887" y="1576"/>
                  </a:lnTo>
                  <a:lnTo>
                    <a:pt x="1901" y="1561"/>
                  </a:lnTo>
                  <a:lnTo>
                    <a:pt x="1914" y="1545"/>
                  </a:lnTo>
                  <a:lnTo>
                    <a:pt x="1925" y="1527"/>
                  </a:lnTo>
                  <a:lnTo>
                    <a:pt x="1934" y="1508"/>
                  </a:lnTo>
                  <a:lnTo>
                    <a:pt x="1941" y="1488"/>
                  </a:lnTo>
                  <a:lnTo>
                    <a:pt x="1947" y="1467"/>
                  </a:lnTo>
                  <a:lnTo>
                    <a:pt x="1950" y="1445"/>
                  </a:lnTo>
                  <a:lnTo>
                    <a:pt x="1951" y="1423"/>
                  </a:lnTo>
                  <a:lnTo>
                    <a:pt x="1950" y="1401"/>
                  </a:lnTo>
                  <a:lnTo>
                    <a:pt x="1947" y="1379"/>
                  </a:lnTo>
                  <a:lnTo>
                    <a:pt x="1941" y="1358"/>
                  </a:lnTo>
                  <a:lnTo>
                    <a:pt x="1934" y="1338"/>
                  </a:lnTo>
                  <a:lnTo>
                    <a:pt x="1925" y="1319"/>
                  </a:lnTo>
                  <a:lnTo>
                    <a:pt x="1914" y="1301"/>
                  </a:lnTo>
                  <a:lnTo>
                    <a:pt x="1901" y="1284"/>
                  </a:lnTo>
                  <a:lnTo>
                    <a:pt x="1887" y="1269"/>
                  </a:lnTo>
                  <a:close/>
                  <a:moveTo>
                    <a:pt x="2304" y="5100"/>
                  </a:moveTo>
                  <a:lnTo>
                    <a:pt x="2304" y="4074"/>
                  </a:lnTo>
                  <a:lnTo>
                    <a:pt x="2277" y="4045"/>
                  </a:lnTo>
                  <a:lnTo>
                    <a:pt x="2251" y="4017"/>
                  </a:lnTo>
                  <a:lnTo>
                    <a:pt x="2224" y="3989"/>
                  </a:lnTo>
                  <a:lnTo>
                    <a:pt x="2195" y="3961"/>
                  </a:lnTo>
                  <a:lnTo>
                    <a:pt x="2138" y="3908"/>
                  </a:lnTo>
                  <a:lnTo>
                    <a:pt x="2078" y="3856"/>
                  </a:lnTo>
                  <a:lnTo>
                    <a:pt x="2016" y="3805"/>
                  </a:lnTo>
                  <a:lnTo>
                    <a:pt x="1952" y="3755"/>
                  </a:lnTo>
                  <a:lnTo>
                    <a:pt x="1887" y="3706"/>
                  </a:lnTo>
                  <a:lnTo>
                    <a:pt x="1821" y="3659"/>
                  </a:lnTo>
                  <a:lnTo>
                    <a:pt x="1754" y="3613"/>
                  </a:lnTo>
                  <a:lnTo>
                    <a:pt x="1687" y="3567"/>
                  </a:lnTo>
                  <a:lnTo>
                    <a:pt x="1617" y="3522"/>
                  </a:lnTo>
                  <a:lnTo>
                    <a:pt x="1548" y="3478"/>
                  </a:lnTo>
                  <a:lnTo>
                    <a:pt x="1409" y="3392"/>
                  </a:lnTo>
                  <a:lnTo>
                    <a:pt x="1270" y="3308"/>
                  </a:lnTo>
                  <a:lnTo>
                    <a:pt x="1140" y="3230"/>
                  </a:lnTo>
                  <a:lnTo>
                    <a:pt x="1012" y="3151"/>
                  </a:lnTo>
                  <a:lnTo>
                    <a:pt x="949" y="3111"/>
                  </a:lnTo>
                  <a:lnTo>
                    <a:pt x="888" y="3071"/>
                  </a:lnTo>
                  <a:lnTo>
                    <a:pt x="826" y="3030"/>
                  </a:lnTo>
                  <a:lnTo>
                    <a:pt x="765" y="2988"/>
                  </a:lnTo>
                  <a:lnTo>
                    <a:pt x="737" y="3056"/>
                  </a:lnTo>
                  <a:lnTo>
                    <a:pt x="710" y="3122"/>
                  </a:lnTo>
                  <a:lnTo>
                    <a:pt x="687" y="3186"/>
                  </a:lnTo>
                  <a:lnTo>
                    <a:pt x="667" y="3250"/>
                  </a:lnTo>
                  <a:lnTo>
                    <a:pt x="650" y="3313"/>
                  </a:lnTo>
                  <a:lnTo>
                    <a:pt x="636" y="3375"/>
                  </a:lnTo>
                  <a:lnTo>
                    <a:pt x="624" y="3435"/>
                  </a:lnTo>
                  <a:lnTo>
                    <a:pt x="615" y="3496"/>
                  </a:lnTo>
                  <a:lnTo>
                    <a:pt x="612" y="3533"/>
                  </a:lnTo>
                  <a:lnTo>
                    <a:pt x="608" y="3577"/>
                  </a:lnTo>
                  <a:lnTo>
                    <a:pt x="606" y="3615"/>
                  </a:lnTo>
                  <a:lnTo>
                    <a:pt x="605" y="3652"/>
                  </a:lnTo>
                  <a:lnTo>
                    <a:pt x="605" y="3691"/>
                  </a:lnTo>
                  <a:lnTo>
                    <a:pt x="606" y="3728"/>
                  </a:lnTo>
                  <a:lnTo>
                    <a:pt x="609" y="3765"/>
                  </a:lnTo>
                  <a:lnTo>
                    <a:pt x="613" y="3801"/>
                  </a:lnTo>
                  <a:lnTo>
                    <a:pt x="617" y="3837"/>
                  </a:lnTo>
                  <a:lnTo>
                    <a:pt x="623" y="3873"/>
                  </a:lnTo>
                  <a:lnTo>
                    <a:pt x="630" y="3908"/>
                  </a:lnTo>
                  <a:lnTo>
                    <a:pt x="638" y="3943"/>
                  </a:lnTo>
                  <a:lnTo>
                    <a:pt x="646" y="3976"/>
                  </a:lnTo>
                  <a:lnTo>
                    <a:pt x="657" y="4010"/>
                  </a:lnTo>
                  <a:lnTo>
                    <a:pt x="668" y="4044"/>
                  </a:lnTo>
                  <a:lnTo>
                    <a:pt x="680" y="4076"/>
                  </a:lnTo>
                  <a:lnTo>
                    <a:pt x="693" y="4109"/>
                  </a:lnTo>
                  <a:lnTo>
                    <a:pt x="707" y="4141"/>
                  </a:lnTo>
                  <a:lnTo>
                    <a:pt x="722" y="4173"/>
                  </a:lnTo>
                  <a:lnTo>
                    <a:pt x="738" y="4204"/>
                  </a:lnTo>
                  <a:lnTo>
                    <a:pt x="755" y="4234"/>
                  </a:lnTo>
                  <a:lnTo>
                    <a:pt x="773" y="4264"/>
                  </a:lnTo>
                  <a:lnTo>
                    <a:pt x="791" y="4295"/>
                  </a:lnTo>
                  <a:lnTo>
                    <a:pt x="811" y="4324"/>
                  </a:lnTo>
                  <a:lnTo>
                    <a:pt x="832" y="4353"/>
                  </a:lnTo>
                  <a:lnTo>
                    <a:pt x="853" y="4380"/>
                  </a:lnTo>
                  <a:lnTo>
                    <a:pt x="875" y="4408"/>
                  </a:lnTo>
                  <a:lnTo>
                    <a:pt x="898" y="4436"/>
                  </a:lnTo>
                  <a:lnTo>
                    <a:pt x="923" y="4463"/>
                  </a:lnTo>
                  <a:lnTo>
                    <a:pt x="947" y="4488"/>
                  </a:lnTo>
                  <a:lnTo>
                    <a:pt x="973" y="4515"/>
                  </a:lnTo>
                  <a:lnTo>
                    <a:pt x="999" y="4540"/>
                  </a:lnTo>
                  <a:lnTo>
                    <a:pt x="1027" y="4565"/>
                  </a:lnTo>
                  <a:lnTo>
                    <a:pt x="1055" y="4589"/>
                  </a:lnTo>
                  <a:lnTo>
                    <a:pt x="1084" y="4614"/>
                  </a:lnTo>
                  <a:lnTo>
                    <a:pt x="1114" y="4637"/>
                  </a:lnTo>
                  <a:lnTo>
                    <a:pt x="1144" y="4660"/>
                  </a:lnTo>
                  <a:lnTo>
                    <a:pt x="1176" y="4684"/>
                  </a:lnTo>
                  <a:lnTo>
                    <a:pt x="1208" y="4706"/>
                  </a:lnTo>
                  <a:lnTo>
                    <a:pt x="1242" y="4728"/>
                  </a:lnTo>
                  <a:lnTo>
                    <a:pt x="1276" y="4749"/>
                  </a:lnTo>
                  <a:lnTo>
                    <a:pt x="1309" y="4769"/>
                  </a:lnTo>
                  <a:lnTo>
                    <a:pt x="1344" y="4789"/>
                  </a:lnTo>
                  <a:lnTo>
                    <a:pt x="1380" y="4809"/>
                  </a:lnTo>
                  <a:lnTo>
                    <a:pt x="1416" y="4829"/>
                  </a:lnTo>
                  <a:lnTo>
                    <a:pt x="1453" y="4847"/>
                  </a:lnTo>
                  <a:lnTo>
                    <a:pt x="1490" y="4865"/>
                  </a:lnTo>
                  <a:lnTo>
                    <a:pt x="1529" y="4882"/>
                  </a:lnTo>
                  <a:lnTo>
                    <a:pt x="1568" y="4899"/>
                  </a:lnTo>
                  <a:lnTo>
                    <a:pt x="1608" y="4916"/>
                  </a:lnTo>
                  <a:lnTo>
                    <a:pt x="1647" y="4931"/>
                  </a:lnTo>
                  <a:lnTo>
                    <a:pt x="1688" y="4947"/>
                  </a:lnTo>
                  <a:lnTo>
                    <a:pt x="1728" y="4961"/>
                  </a:lnTo>
                  <a:lnTo>
                    <a:pt x="1770" y="4975"/>
                  </a:lnTo>
                  <a:lnTo>
                    <a:pt x="1855" y="5002"/>
                  </a:lnTo>
                  <a:lnTo>
                    <a:pt x="1941" y="5026"/>
                  </a:lnTo>
                  <a:lnTo>
                    <a:pt x="2029" y="5048"/>
                  </a:lnTo>
                  <a:lnTo>
                    <a:pt x="2120" y="5068"/>
                  </a:lnTo>
                  <a:lnTo>
                    <a:pt x="2211" y="5085"/>
                  </a:lnTo>
                  <a:lnTo>
                    <a:pt x="2304" y="5100"/>
                  </a:lnTo>
                  <a:close/>
                  <a:moveTo>
                    <a:pt x="2991" y="1292"/>
                  </a:moveTo>
                  <a:lnTo>
                    <a:pt x="2991" y="3627"/>
                  </a:lnTo>
                  <a:lnTo>
                    <a:pt x="5477" y="3627"/>
                  </a:lnTo>
                  <a:lnTo>
                    <a:pt x="5477" y="1292"/>
                  </a:lnTo>
                  <a:lnTo>
                    <a:pt x="2991" y="1292"/>
                  </a:lnTo>
                  <a:close/>
                  <a:moveTo>
                    <a:pt x="4212" y="3997"/>
                  </a:moveTo>
                  <a:lnTo>
                    <a:pt x="4212" y="3997"/>
                  </a:lnTo>
                  <a:lnTo>
                    <a:pt x="4181" y="3998"/>
                  </a:lnTo>
                  <a:lnTo>
                    <a:pt x="4150" y="4000"/>
                  </a:lnTo>
                  <a:lnTo>
                    <a:pt x="4120" y="4003"/>
                  </a:lnTo>
                  <a:lnTo>
                    <a:pt x="4090" y="4007"/>
                  </a:lnTo>
                  <a:lnTo>
                    <a:pt x="4060" y="4012"/>
                  </a:lnTo>
                  <a:lnTo>
                    <a:pt x="4030" y="4018"/>
                  </a:lnTo>
                  <a:lnTo>
                    <a:pt x="4001" y="4026"/>
                  </a:lnTo>
                  <a:lnTo>
                    <a:pt x="3974" y="4034"/>
                  </a:lnTo>
                  <a:lnTo>
                    <a:pt x="3946" y="4044"/>
                  </a:lnTo>
                  <a:lnTo>
                    <a:pt x="3918" y="4054"/>
                  </a:lnTo>
                  <a:lnTo>
                    <a:pt x="3891" y="4066"/>
                  </a:lnTo>
                  <a:lnTo>
                    <a:pt x="3864" y="4079"/>
                  </a:lnTo>
                  <a:lnTo>
                    <a:pt x="3839" y="4091"/>
                  </a:lnTo>
                  <a:lnTo>
                    <a:pt x="3813" y="4105"/>
                  </a:lnTo>
                  <a:lnTo>
                    <a:pt x="3789" y="4120"/>
                  </a:lnTo>
                  <a:lnTo>
                    <a:pt x="3765" y="4137"/>
                  </a:lnTo>
                  <a:lnTo>
                    <a:pt x="4227" y="4599"/>
                  </a:lnTo>
                  <a:lnTo>
                    <a:pt x="4676" y="4149"/>
                  </a:lnTo>
                  <a:lnTo>
                    <a:pt x="4652" y="4132"/>
                  </a:lnTo>
                  <a:lnTo>
                    <a:pt x="4626" y="4116"/>
                  </a:lnTo>
                  <a:lnTo>
                    <a:pt x="4599" y="4100"/>
                  </a:lnTo>
                  <a:lnTo>
                    <a:pt x="4573" y="4086"/>
                  </a:lnTo>
                  <a:lnTo>
                    <a:pt x="4546" y="4072"/>
                  </a:lnTo>
                  <a:lnTo>
                    <a:pt x="4518" y="4059"/>
                  </a:lnTo>
                  <a:lnTo>
                    <a:pt x="4489" y="4048"/>
                  </a:lnTo>
                  <a:lnTo>
                    <a:pt x="4460" y="4038"/>
                  </a:lnTo>
                  <a:lnTo>
                    <a:pt x="4431" y="4029"/>
                  </a:lnTo>
                  <a:lnTo>
                    <a:pt x="4401" y="4021"/>
                  </a:lnTo>
                  <a:lnTo>
                    <a:pt x="4371" y="4014"/>
                  </a:lnTo>
                  <a:lnTo>
                    <a:pt x="4339" y="4008"/>
                  </a:lnTo>
                  <a:lnTo>
                    <a:pt x="4308" y="4003"/>
                  </a:lnTo>
                  <a:lnTo>
                    <a:pt x="4277" y="4000"/>
                  </a:lnTo>
                  <a:lnTo>
                    <a:pt x="4244" y="3998"/>
                  </a:lnTo>
                  <a:lnTo>
                    <a:pt x="4212" y="3997"/>
                  </a:lnTo>
                  <a:close/>
                  <a:moveTo>
                    <a:pt x="4858" y="4335"/>
                  </a:moveTo>
                  <a:lnTo>
                    <a:pt x="4411" y="4783"/>
                  </a:lnTo>
                  <a:lnTo>
                    <a:pt x="4859" y="5233"/>
                  </a:lnTo>
                  <a:lnTo>
                    <a:pt x="4876" y="5208"/>
                  </a:lnTo>
                  <a:lnTo>
                    <a:pt x="4891" y="5184"/>
                  </a:lnTo>
                  <a:lnTo>
                    <a:pt x="4906" y="5158"/>
                  </a:lnTo>
                  <a:lnTo>
                    <a:pt x="4919" y="5133"/>
                  </a:lnTo>
                  <a:lnTo>
                    <a:pt x="4931" y="5106"/>
                  </a:lnTo>
                  <a:lnTo>
                    <a:pt x="4943" y="5079"/>
                  </a:lnTo>
                  <a:lnTo>
                    <a:pt x="4953" y="5052"/>
                  </a:lnTo>
                  <a:lnTo>
                    <a:pt x="4963" y="5024"/>
                  </a:lnTo>
                  <a:lnTo>
                    <a:pt x="4971" y="4995"/>
                  </a:lnTo>
                  <a:lnTo>
                    <a:pt x="4978" y="4967"/>
                  </a:lnTo>
                  <a:lnTo>
                    <a:pt x="4985" y="4937"/>
                  </a:lnTo>
                  <a:lnTo>
                    <a:pt x="4989" y="4908"/>
                  </a:lnTo>
                  <a:lnTo>
                    <a:pt x="4994" y="4877"/>
                  </a:lnTo>
                  <a:lnTo>
                    <a:pt x="4996" y="4847"/>
                  </a:lnTo>
                  <a:lnTo>
                    <a:pt x="4999" y="4816"/>
                  </a:lnTo>
                  <a:lnTo>
                    <a:pt x="5000" y="4786"/>
                  </a:lnTo>
                  <a:lnTo>
                    <a:pt x="4999" y="4754"/>
                  </a:lnTo>
                  <a:lnTo>
                    <a:pt x="4996" y="4723"/>
                  </a:lnTo>
                  <a:lnTo>
                    <a:pt x="4994" y="4693"/>
                  </a:lnTo>
                  <a:lnTo>
                    <a:pt x="4989" y="4663"/>
                  </a:lnTo>
                  <a:lnTo>
                    <a:pt x="4985" y="4632"/>
                  </a:lnTo>
                  <a:lnTo>
                    <a:pt x="4978" y="4603"/>
                  </a:lnTo>
                  <a:lnTo>
                    <a:pt x="4971" y="4574"/>
                  </a:lnTo>
                  <a:lnTo>
                    <a:pt x="4963" y="4545"/>
                  </a:lnTo>
                  <a:lnTo>
                    <a:pt x="4952" y="4517"/>
                  </a:lnTo>
                  <a:lnTo>
                    <a:pt x="4942" y="4490"/>
                  </a:lnTo>
                  <a:lnTo>
                    <a:pt x="4930" y="4463"/>
                  </a:lnTo>
                  <a:lnTo>
                    <a:pt x="4917" y="4436"/>
                  </a:lnTo>
                  <a:lnTo>
                    <a:pt x="4905" y="4411"/>
                  </a:lnTo>
                  <a:lnTo>
                    <a:pt x="4890" y="4385"/>
                  </a:lnTo>
                  <a:lnTo>
                    <a:pt x="4874" y="4360"/>
                  </a:lnTo>
                  <a:lnTo>
                    <a:pt x="4858" y="4335"/>
                  </a:lnTo>
                  <a:close/>
                  <a:moveTo>
                    <a:pt x="4678" y="5420"/>
                  </a:moveTo>
                  <a:lnTo>
                    <a:pt x="4227" y="4968"/>
                  </a:lnTo>
                  <a:lnTo>
                    <a:pt x="3762" y="5431"/>
                  </a:lnTo>
                  <a:lnTo>
                    <a:pt x="3787" y="5448"/>
                  </a:lnTo>
                  <a:lnTo>
                    <a:pt x="3811" y="5464"/>
                  </a:lnTo>
                  <a:lnTo>
                    <a:pt x="3837" y="5478"/>
                  </a:lnTo>
                  <a:lnTo>
                    <a:pt x="3863" y="5492"/>
                  </a:lnTo>
                  <a:lnTo>
                    <a:pt x="3890" y="5503"/>
                  </a:lnTo>
                  <a:lnTo>
                    <a:pt x="3917" y="5515"/>
                  </a:lnTo>
                  <a:lnTo>
                    <a:pt x="3945" y="5526"/>
                  </a:lnTo>
                  <a:lnTo>
                    <a:pt x="3972" y="5536"/>
                  </a:lnTo>
                  <a:lnTo>
                    <a:pt x="4000" y="5544"/>
                  </a:lnTo>
                  <a:lnTo>
                    <a:pt x="4029" y="5552"/>
                  </a:lnTo>
                  <a:lnTo>
                    <a:pt x="4060" y="5558"/>
                  </a:lnTo>
                  <a:lnTo>
                    <a:pt x="4089" y="5564"/>
                  </a:lnTo>
                  <a:lnTo>
                    <a:pt x="4119" y="5567"/>
                  </a:lnTo>
                  <a:lnTo>
                    <a:pt x="4150" y="5571"/>
                  </a:lnTo>
                  <a:lnTo>
                    <a:pt x="4180" y="5572"/>
                  </a:lnTo>
                  <a:lnTo>
                    <a:pt x="4212" y="5573"/>
                  </a:lnTo>
                  <a:lnTo>
                    <a:pt x="4244" y="5572"/>
                  </a:lnTo>
                  <a:lnTo>
                    <a:pt x="4277" y="5569"/>
                  </a:lnTo>
                  <a:lnTo>
                    <a:pt x="4308" y="5567"/>
                  </a:lnTo>
                  <a:lnTo>
                    <a:pt x="4340" y="5562"/>
                  </a:lnTo>
                  <a:lnTo>
                    <a:pt x="4371" y="5557"/>
                  </a:lnTo>
                  <a:lnTo>
                    <a:pt x="4402" y="5550"/>
                  </a:lnTo>
                  <a:lnTo>
                    <a:pt x="4432" y="5542"/>
                  </a:lnTo>
                  <a:lnTo>
                    <a:pt x="4461" y="5532"/>
                  </a:lnTo>
                  <a:lnTo>
                    <a:pt x="4490" y="5522"/>
                  </a:lnTo>
                  <a:lnTo>
                    <a:pt x="4519" y="5510"/>
                  </a:lnTo>
                  <a:lnTo>
                    <a:pt x="4547" y="5497"/>
                  </a:lnTo>
                  <a:lnTo>
                    <a:pt x="4575" y="5485"/>
                  </a:lnTo>
                  <a:lnTo>
                    <a:pt x="4602" y="5470"/>
                  </a:lnTo>
                  <a:lnTo>
                    <a:pt x="4627" y="5454"/>
                  </a:lnTo>
                  <a:lnTo>
                    <a:pt x="4653" y="5437"/>
                  </a:lnTo>
                  <a:lnTo>
                    <a:pt x="4678" y="5420"/>
                  </a:lnTo>
                  <a:close/>
                  <a:moveTo>
                    <a:pt x="3575" y="5249"/>
                  </a:moveTo>
                  <a:lnTo>
                    <a:pt x="4042" y="4783"/>
                  </a:lnTo>
                  <a:lnTo>
                    <a:pt x="3578" y="4319"/>
                  </a:lnTo>
                  <a:lnTo>
                    <a:pt x="3560" y="4343"/>
                  </a:lnTo>
                  <a:lnTo>
                    <a:pt x="3543" y="4369"/>
                  </a:lnTo>
                  <a:lnTo>
                    <a:pt x="3528" y="4396"/>
                  </a:lnTo>
                  <a:lnTo>
                    <a:pt x="3513" y="4422"/>
                  </a:lnTo>
                  <a:lnTo>
                    <a:pt x="3499" y="4450"/>
                  </a:lnTo>
                  <a:lnTo>
                    <a:pt x="3487" y="4478"/>
                  </a:lnTo>
                  <a:lnTo>
                    <a:pt x="3476" y="4506"/>
                  </a:lnTo>
                  <a:lnTo>
                    <a:pt x="3465" y="4536"/>
                  </a:lnTo>
                  <a:lnTo>
                    <a:pt x="3456" y="4565"/>
                  </a:lnTo>
                  <a:lnTo>
                    <a:pt x="3448" y="4595"/>
                  </a:lnTo>
                  <a:lnTo>
                    <a:pt x="3441" y="4625"/>
                  </a:lnTo>
                  <a:lnTo>
                    <a:pt x="3435" y="4657"/>
                  </a:lnTo>
                  <a:lnTo>
                    <a:pt x="3430" y="4688"/>
                  </a:lnTo>
                  <a:lnTo>
                    <a:pt x="3427" y="4721"/>
                  </a:lnTo>
                  <a:lnTo>
                    <a:pt x="3426" y="4752"/>
                  </a:lnTo>
                  <a:lnTo>
                    <a:pt x="3424" y="4786"/>
                  </a:lnTo>
                  <a:lnTo>
                    <a:pt x="3426" y="4817"/>
                  </a:lnTo>
                  <a:lnTo>
                    <a:pt x="3427" y="4850"/>
                  </a:lnTo>
                  <a:lnTo>
                    <a:pt x="3430" y="4881"/>
                  </a:lnTo>
                  <a:lnTo>
                    <a:pt x="3435" y="4912"/>
                  </a:lnTo>
                  <a:lnTo>
                    <a:pt x="3441" y="4944"/>
                  </a:lnTo>
                  <a:lnTo>
                    <a:pt x="3448" y="4974"/>
                  </a:lnTo>
                  <a:lnTo>
                    <a:pt x="3456" y="5004"/>
                  </a:lnTo>
                  <a:lnTo>
                    <a:pt x="3464" y="5033"/>
                  </a:lnTo>
                  <a:lnTo>
                    <a:pt x="3474" y="5062"/>
                  </a:lnTo>
                  <a:lnTo>
                    <a:pt x="3486" y="5091"/>
                  </a:lnTo>
                  <a:lnTo>
                    <a:pt x="3499" y="5119"/>
                  </a:lnTo>
                  <a:lnTo>
                    <a:pt x="3512" y="5147"/>
                  </a:lnTo>
                  <a:lnTo>
                    <a:pt x="3527" y="5174"/>
                  </a:lnTo>
                  <a:lnTo>
                    <a:pt x="3542" y="5199"/>
                  </a:lnTo>
                  <a:lnTo>
                    <a:pt x="3558" y="5225"/>
                  </a:lnTo>
                  <a:lnTo>
                    <a:pt x="3575" y="5249"/>
                  </a:lnTo>
                  <a:close/>
                </a:path>
              </a:pathLst>
            </a:custGeom>
            <a:solidFill>
              <a:srgbClr val="FFFFFF"/>
            </a:solidFill>
            <a:ln w="9525" cmpd="sng">
              <a:solidFill>
                <a:srgbClr val="94CFA9"/>
              </a:solidFill>
              <a:bevel/>
              <a:headEnd/>
              <a:tailE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2" name="MH_Other_16"/>
            <p:cNvSpPr>
              <a:spLocks noChangeArrowheads="1"/>
            </p:cNvSpPr>
            <p:nvPr/>
          </p:nvSpPr>
          <p:spPr bwMode="auto">
            <a:xfrm rot="10800000">
              <a:off x="363347" y="0"/>
              <a:ext cx="100013" cy="85725"/>
            </a:xfrm>
            <a:prstGeom prst="triangle">
              <a:avLst>
                <a:gd name="adj" fmla="val 50000"/>
              </a:avLst>
            </a:prstGeom>
            <a:solidFill>
              <a:srgbClr val="95CFA9"/>
            </a:solidFill>
            <a:ln w="12700">
              <a:solidFill>
                <a:srgbClr val="94CFA9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3" name="MH_Other_10"/>
            <p:cNvSpPr>
              <a:spLocks noChangeArrowheads="1"/>
            </p:cNvSpPr>
            <p:nvPr/>
          </p:nvSpPr>
          <p:spPr bwMode="auto">
            <a:xfrm>
              <a:off x="140590" y="1377952"/>
              <a:ext cx="566737" cy="565150"/>
            </a:xfrm>
            <a:prstGeom prst="ellipse">
              <a:avLst/>
            </a:prstGeom>
            <a:solidFill>
              <a:srgbClr val="95CFA9"/>
            </a:solidFill>
            <a:ln w="12700">
              <a:solidFill>
                <a:srgbClr val="94CFA9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721748" y="1976039"/>
            <a:ext cx="86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创立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862450" y="5195386"/>
            <a:ext cx="8605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2000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</a:rPr>
              <a:t>  </a:t>
            </a:r>
            <a:r>
              <a:rPr lang="zh-CN" altLang="en-US" sz="1600" dirty="0" smtClean="0">
                <a:solidFill>
                  <a:schemeClr val="bg1"/>
                </a:solidFill>
              </a:rPr>
              <a:t>年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764366" y="1883465"/>
            <a:ext cx="8605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2014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</a:rPr>
              <a:t>  </a:t>
            </a:r>
            <a:r>
              <a:rPr lang="zh-CN" altLang="en-US" sz="1600" dirty="0" smtClean="0">
                <a:solidFill>
                  <a:schemeClr val="bg1"/>
                </a:solidFill>
              </a:rPr>
              <a:t>年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623927" y="5215335"/>
            <a:ext cx="8605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2018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</a:rPr>
              <a:t>  </a:t>
            </a:r>
            <a:r>
              <a:rPr lang="zh-CN" altLang="en-US" sz="1600" dirty="0" smtClean="0">
                <a:solidFill>
                  <a:schemeClr val="bg1"/>
                </a:solidFill>
              </a:rPr>
              <a:t>年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8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4159045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12192000" cy="4159045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5158" y="1906082"/>
            <a:ext cx="11608824" cy="48679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63500" dir="390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 b="1" spc="300">
              <a:solidFill>
                <a:srgbClr val="0070C0"/>
              </a:solidFill>
              <a:latin typeface="+mn-ea"/>
              <a:cs typeface="+mn-ea"/>
            </a:endParaRPr>
          </a:p>
        </p:txBody>
      </p:sp>
      <p:grpSp>
        <p:nvGrpSpPr>
          <p:cNvPr id="27" name="Group 100"/>
          <p:cNvGrpSpPr/>
          <p:nvPr/>
        </p:nvGrpSpPr>
        <p:grpSpPr>
          <a:xfrm>
            <a:off x="4633627" y="6007043"/>
            <a:ext cx="1533005" cy="114302"/>
            <a:chOff x="3993750" y="2774961"/>
            <a:chExt cx="1149754" cy="85726"/>
          </a:xfrm>
        </p:grpSpPr>
        <p:cxnSp>
          <p:nvCxnSpPr>
            <p:cNvPr id="28" name="Straight Connector 48"/>
            <p:cNvCxnSpPr>
              <a:stCxn id="36" idx="3"/>
              <a:endCxn id="69" idx="1"/>
            </p:cNvCxnSpPr>
            <p:nvPr/>
          </p:nvCxnSpPr>
          <p:spPr>
            <a:xfrm flipV="1">
              <a:off x="3993750" y="2818371"/>
              <a:ext cx="1149754" cy="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51"/>
            <p:cNvSpPr/>
            <p:nvPr/>
          </p:nvSpPr>
          <p:spPr>
            <a:xfrm>
              <a:off x="4529137" y="2774961"/>
              <a:ext cx="85726" cy="857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0" name="Group 99"/>
          <p:cNvGrpSpPr/>
          <p:nvPr/>
        </p:nvGrpSpPr>
        <p:grpSpPr>
          <a:xfrm>
            <a:off x="4633627" y="4584609"/>
            <a:ext cx="1533006" cy="114301"/>
            <a:chOff x="3993752" y="1708160"/>
            <a:chExt cx="1149755" cy="85726"/>
          </a:xfrm>
        </p:grpSpPr>
        <p:cxnSp>
          <p:nvCxnSpPr>
            <p:cNvPr id="31" name="Straight Connector 45"/>
            <p:cNvCxnSpPr>
              <a:stCxn id="38" idx="3"/>
              <a:endCxn id="55" idx="1"/>
            </p:cNvCxnSpPr>
            <p:nvPr/>
          </p:nvCxnSpPr>
          <p:spPr>
            <a:xfrm flipV="1">
              <a:off x="3993752" y="1746826"/>
              <a:ext cx="1149755" cy="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52"/>
            <p:cNvSpPr/>
            <p:nvPr/>
          </p:nvSpPr>
          <p:spPr>
            <a:xfrm>
              <a:off x="4529137" y="1708160"/>
              <a:ext cx="85726" cy="857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6" name="Rectangle 22"/>
          <p:cNvSpPr/>
          <p:nvPr/>
        </p:nvSpPr>
        <p:spPr>
          <a:xfrm>
            <a:off x="3785366" y="5640814"/>
            <a:ext cx="848261" cy="848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29"/>
          <p:cNvSpPr/>
          <p:nvPr/>
        </p:nvSpPr>
        <p:spPr>
          <a:xfrm>
            <a:off x="1159782" y="4528606"/>
            <a:ext cx="23912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8565"/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259 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种</a:t>
            </a:r>
            <a:endParaRPr lang="en-US" sz="140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8" name="Rectangle 13"/>
          <p:cNvSpPr/>
          <p:nvPr/>
        </p:nvSpPr>
        <p:spPr>
          <a:xfrm>
            <a:off x="3785366" y="4212054"/>
            <a:ext cx="848261" cy="84821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035146" y="2037834"/>
            <a:ext cx="7648938" cy="3975865"/>
            <a:chOff x="1726519" y="177472"/>
            <a:chExt cx="7648938" cy="3975865"/>
          </a:xfrm>
        </p:grpSpPr>
        <p:sp>
          <p:nvSpPr>
            <p:cNvPr id="44" name="Rectangle 30"/>
            <p:cNvSpPr/>
            <p:nvPr/>
          </p:nvSpPr>
          <p:spPr>
            <a:xfrm>
              <a:off x="2994815" y="2256441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/>
              <a:r>
                <a:rPr lang="zh-CN" altLang="en-US" sz="2000" b="1" spc="3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新签期刊</a:t>
              </a:r>
              <a:endParaRPr lang="en-US" altLang="zh-CN" sz="20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45" name="Rectangle 34"/>
            <p:cNvSpPr/>
            <p:nvPr/>
          </p:nvSpPr>
          <p:spPr>
            <a:xfrm>
              <a:off x="8010981" y="3753227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/>
              <a:r>
                <a:rPr lang="zh-CN" altLang="en-US" sz="2000" b="1" spc="3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核心期刊</a:t>
              </a:r>
              <a:endParaRPr lang="en-US" altLang="zh-CN" sz="20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88" name="Rectangle 30"/>
            <p:cNvSpPr/>
            <p:nvPr/>
          </p:nvSpPr>
          <p:spPr>
            <a:xfrm>
              <a:off x="1726519" y="177472"/>
              <a:ext cx="12682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/>
              <a:r>
                <a:rPr lang="en-US" altLang="zh-CN" sz="2000" b="1" spc="3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2021</a:t>
              </a:r>
              <a:r>
                <a:rPr lang="zh-CN" altLang="en-US" sz="2000" b="1" spc="3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年</a:t>
              </a:r>
              <a:endParaRPr lang="en-US" altLang="zh-CN" sz="20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99" name="Rectangle 30"/>
            <p:cNvSpPr/>
            <p:nvPr/>
          </p:nvSpPr>
          <p:spPr>
            <a:xfrm>
              <a:off x="3046791" y="779506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/>
              <a:r>
                <a:rPr lang="zh-CN" altLang="en-US" sz="2000" b="1" spc="3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期刊总量</a:t>
              </a:r>
              <a:endParaRPr lang="en-US" altLang="zh-CN" sz="20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52" name="Group 94"/>
          <p:cNvGrpSpPr/>
          <p:nvPr/>
        </p:nvGrpSpPr>
        <p:grpSpPr>
          <a:xfrm>
            <a:off x="6166633" y="4212053"/>
            <a:ext cx="2099619" cy="848219"/>
            <a:chOff x="5143504" y="1428742"/>
            <a:chExt cx="1574714" cy="636164"/>
          </a:xfrm>
        </p:grpSpPr>
        <p:sp>
          <p:nvSpPr>
            <p:cNvPr id="53" name="Rectangle 35"/>
            <p:cNvSpPr/>
            <p:nvPr/>
          </p:nvSpPr>
          <p:spPr>
            <a:xfrm>
              <a:off x="5944727" y="1716256"/>
              <a:ext cx="773491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>
                <a:defRPr/>
              </a:pPr>
              <a:r>
                <a:rPr lang="en-US" altLang="zh-CN" sz="1400" b="1" kern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1869 </a:t>
              </a:r>
              <a:r>
                <a:rPr lang="zh-CN" altLang="en-US" sz="1400" b="1" kern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种</a:t>
              </a:r>
              <a:endPara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4" name="Group 82"/>
            <p:cNvGrpSpPr/>
            <p:nvPr/>
          </p:nvGrpSpPr>
          <p:grpSpPr>
            <a:xfrm>
              <a:off x="5143504" y="1428742"/>
              <a:ext cx="636196" cy="636164"/>
              <a:chOff x="5143504" y="1428742"/>
              <a:chExt cx="636196" cy="636164"/>
            </a:xfrm>
          </p:grpSpPr>
          <p:sp>
            <p:nvSpPr>
              <p:cNvPr id="55" name="Rectangle 16"/>
              <p:cNvSpPr/>
              <p:nvPr/>
            </p:nvSpPr>
            <p:spPr>
              <a:xfrm>
                <a:off x="5143504" y="1428742"/>
                <a:ext cx="636196" cy="63616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65"/>
                <a:endParaRPr lang="en-US" sz="2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56" name="Group 68"/>
              <p:cNvGrpSpPr/>
              <p:nvPr/>
            </p:nvGrpSpPr>
            <p:grpSpPr>
              <a:xfrm>
                <a:off x="5301319" y="1581456"/>
                <a:ext cx="337042" cy="337616"/>
                <a:chOff x="6998061" y="3496249"/>
                <a:chExt cx="366051" cy="366676"/>
              </a:xfrm>
              <a:solidFill>
                <a:schemeClr val="bg1"/>
              </a:solidFill>
            </p:grpSpPr>
            <p:sp>
              <p:nvSpPr>
                <p:cNvPr id="57" name="AutoShape 7"/>
                <p:cNvSpPr/>
                <p:nvPr/>
              </p:nvSpPr>
              <p:spPr bwMode="auto">
                <a:xfrm>
                  <a:off x="6998061" y="3496249"/>
                  <a:ext cx="366051" cy="366676"/>
                </a:xfrm>
                <a:custGeom>
                  <a:avLst/>
                  <a:gdLst>
                    <a:gd name="T0" fmla="+- 0 10800 1271"/>
                    <a:gd name="T1" fmla="*/ T0 w 19058"/>
                    <a:gd name="T2" fmla="+- 0 10799 1270"/>
                    <a:gd name="T3" fmla="*/ 10799 h 19059"/>
                    <a:gd name="T4" fmla="+- 0 10800 1271"/>
                    <a:gd name="T5" fmla="*/ T4 w 19058"/>
                    <a:gd name="T6" fmla="+- 0 10799 1270"/>
                    <a:gd name="T7" fmla="*/ 10799 h 19059"/>
                    <a:gd name="T8" fmla="+- 0 10800 1271"/>
                    <a:gd name="T9" fmla="*/ T8 w 19058"/>
                    <a:gd name="T10" fmla="+- 0 10799 1270"/>
                    <a:gd name="T11" fmla="*/ 10799 h 19059"/>
                    <a:gd name="T12" fmla="+- 0 10800 1271"/>
                    <a:gd name="T13" fmla="*/ T12 w 19058"/>
                    <a:gd name="T14" fmla="+- 0 10799 1270"/>
                    <a:gd name="T15" fmla="*/ 10799 h 1905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058" h="19059">
                      <a:moveTo>
                        <a:pt x="6430" y="17268"/>
                      </a:moveTo>
                      <a:cubicBezTo>
                        <a:pt x="2162" y="15559"/>
                        <a:pt x="82" y="10698"/>
                        <a:pt x="1790" y="6431"/>
                      </a:cubicBezTo>
                      <a:cubicBezTo>
                        <a:pt x="3499" y="2164"/>
                        <a:pt x="8360" y="81"/>
                        <a:pt x="12627" y="1791"/>
                      </a:cubicBezTo>
                      <a:cubicBezTo>
                        <a:pt x="16894" y="3499"/>
                        <a:pt x="18975" y="8361"/>
                        <a:pt x="17267" y="12628"/>
                      </a:cubicBezTo>
                      <a:cubicBezTo>
                        <a:pt x="15558" y="16895"/>
                        <a:pt x="10696" y="18976"/>
                        <a:pt x="6430" y="17268"/>
                      </a:cubicBezTo>
                      <a:moveTo>
                        <a:pt x="13070" y="685"/>
                      </a:moveTo>
                      <a:cubicBezTo>
                        <a:pt x="8186" y="-1270"/>
                        <a:pt x="2641" y="1103"/>
                        <a:pt x="685" y="5987"/>
                      </a:cubicBezTo>
                      <a:cubicBezTo>
                        <a:pt x="-1271" y="10872"/>
                        <a:pt x="1103" y="16418"/>
                        <a:pt x="5987" y="18373"/>
                      </a:cubicBezTo>
                      <a:cubicBezTo>
                        <a:pt x="10871" y="20330"/>
                        <a:pt x="16416" y="17955"/>
                        <a:pt x="18373" y="13071"/>
                      </a:cubicBezTo>
                      <a:cubicBezTo>
                        <a:pt x="20329" y="8186"/>
                        <a:pt x="17954" y="2641"/>
                        <a:pt x="13070" y="68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0800" tIns="50800" rIns="50800" bIns="50800" anchor="ctr"/>
                <a:lstStyle/>
                <a:p>
                  <a:pPr defTabSz="608965"/>
                  <a:endParaRPr lang="en-US" sz="4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anose="020F0502020204030204"/>
                  </a:endParaRPr>
                </a:p>
              </p:txBody>
            </p:sp>
            <p:sp>
              <p:nvSpPr>
                <p:cNvPr id="58" name="AutoShape 8"/>
                <p:cNvSpPr/>
                <p:nvPr/>
              </p:nvSpPr>
              <p:spPr bwMode="auto">
                <a:xfrm>
                  <a:off x="7158247" y="3656437"/>
                  <a:ext cx="45678" cy="45678"/>
                </a:xfrm>
                <a:custGeom>
                  <a:avLst/>
                  <a:gdLst>
                    <a:gd name="T0" fmla="+- 0 10801 1272"/>
                    <a:gd name="T1" fmla="*/ T0 w 19059"/>
                    <a:gd name="T2" fmla="+- 0 10800 1272"/>
                    <a:gd name="T3" fmla="*/ 10800 h 19056"/>
                    <a:gd name="T4" fmla="+- 0 10801 1272"/>
                    <a:gd name="T5" fmla="*/ T4 w 19059"/>
                    <a:gd name="T6" fmla="+- 0 10800 1272"/>
                    <a:gd name="T7" fmla="*/ 10800 h 19056"/>
                    <a:gd name="T8" fmla="+- 0 10801 1272"/>
                    <a:gd name="T9" fmla="*/ T8 w 19059"/>
                    <a:gd name="T10" fmla="+- 0 10800 1272"/>
                    <a:gd name="T11" fmla="*/ 10800 h 19056"/>
                    <a:gd name="T12" fmla="+- 0 10801 1272"/>
                    <a:gd name="T13" fmla="*/ T12 w 19059"/>
                    <a:gd name="T14" fmla="+- 0 10800 1272"/>
                    <a:gd name="T15" fmla="*/ 10800 h 1905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059" h="19056">
                      <a:moveTo>
                        <a:pt x="7753" y="13951"/>
                      </a:moveTo>
                      <a:cubicBezTo>
                        <a:pt x="5315" y="12969"/>
                        <a:pt x="4129" y="10197"/>
                        <a:pt x="5101" y="7755"/>
                      </a:cubicBezTo>
                      <a:cubicBezTo>
                        <a:pt x="6083" y="5323"/>
                        <a:pt x="8860" y="4132"/>
                        <a:pt x="11298" y="5104"/>
                      </a:cubicBezTo>
                      <a:cubicBezTo>
                        <a:pt x="13735" y="6081"/>
                        <a:pt x="14926" y="8858"/>
                        <a:pt x="13949" y="11300"/>
                      </a:cubicBezTo>
                      <a:cubicBezTo>
                        <a:pt x="12972" y="13737"/>
                        <a:pt x="10195" y="14923"/>
                        <a:pt x="7753" y="13951"/>
                      </a:cubicBezTo>
                      <a:moveTo>
                        <a:pt x="13070" y="686"/>
                      </a:moveTo>
                      <a:cubicBezTo>
                        <a:pt x="8190" y="-1272"/>
                        <a:pt x="2640" y="1104"/>
                        <a:pt x="686" y="5988"/>
                      </a:cubicBezTo>
                      <a:cubicBezTo>
                        <a:pt x="-1272" y="10872"/>
                        <a:pt x="1105" y="16416"/>
                        <a:pt x="5985" y="18369"/>
                      </a:cubicBezTo>
                      <a:cubicBezTo>
                        <a:pt x="10870" y="20328"/>
                        <a:pt x="16415" y="17951"/>
                        <a:pt x="18374" y="13072"/>
                      </a:cubicBezTo>
                      <a:cubicBezTo>
                        <a:pt x="20328" y="8188"/>
                        <a:pt x="17960" y="2644"/>
                        <a:pt x="13070" y="68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0800" tIns="50800" rIns="50800" bIns="50800" anchor="ctr"/>
                <a:lstStyle/>
                <a:p>
                  <a:pPr defTabSz="608965"/>
                  <a:endParaRPr lang="en-US" sz="4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anose="020F0502020204030204"/>
                  </a:endParaRPr>
                </a:p>
              </p:txBody>
            </p:sp>
            <p:sp>
              <p:nvSpPr>
                <p:cNvPr id="59" name="AutoShape 9"/>
                <p:cNvSpPr/>
                <p:nvPr/>
              </p:nvSpPr>
              <p:spPr bwMode="auto">
                <a:xfrm>
                  <a:off x="7111943" y="3610758"/>
                  <a:ext cx="137660" cy="137660"/>
                </a:xfrm>
                <a:custGeom>
                  <a:avLst/>
                  <a:gdLst>
                    <a:gd name="T0" fmla="+- 0 10800 1271"/>
                    <a:gd name="T1" fmla="*/ T0 w 19059"/>
                    <a:gd name="T2" fmla="+- 0 10800 1271"/>
                    <a:gd name="T3" fmla="*/ 10800 h 19058"/>
                    <a:gd name="T4" fmla="+- 0 10800 1271"/>
                    <a:gd name="T5" fmla="*/ T4 w 19059"/>
                    <a:gd name="T6" fmla="+- 0 10800 1271"/>
                    <a:gd name="T7" fmla="*/ 10800 h 19058"/>
                    <a:gd name="T8" fmla="+- 0 10800 1271"/>
                    <a:gd name="T9" fmla="*/ T8 w 19059"/>
                    <a:gd name="T10" fmla="+- 0 10800 1271"/>
                    <a:gd name="T11" fmla="*/ 10800 h 19058"/>
                    <a:gd name="T12" fmla="+- 0 10800 1271"/>
                    <a:gd name="T13" fmla="*/ T12 w 19059"/>
                    <a:gd name="T14" fmla="+- 0 10800 1271"/>
                    <a:gd name="T15" fmla="*/ 10800 h 190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059" h="19058">
                      <a:moveTo>
                        <a:pt x="7169" y="15424"/>
                      </a:moveTo>
                      <a:cubicBezTo>
                        <a:pt x="3916" y="14123"/>
                        <a:pt x="2331" y="10417"/>
                        <a:pt x="3632" y="7167"/>
                      </a:cubicBezTo>
                      <a:cubicBezTo>
                        <a:pt x="4934" y="3917"/>
                        <a:pt x="8638" y="2331"/>
                        <a:pt x="11889" y="3632"/>
                      </a:cubicBezTo>
                      <a:cubicBezTo>
                        <a:pt x="15141" y="4934"/>
                        <a:pt x="16728" y="8640"/>
                        <a:pt x="15425" y="11890"/>
                      </a:cubicBezTo>
                      <a:cubicBezTo>
                        <a:pt x="14124" y="15140"/>
                        <a:pt x="10419" y="16728"/>
                        <a:pt x="7169" y="15424"/>
                      </a:cubicBezTo>
                      <a:moveTo>
                        <a:pt x="13071" y="685"/>
                      </a:moveTo>
                      <a:cubicBezTo>
                        <a:pt x="8186" y="-1271"/>
                        <a:pt x="2639" y="1104"/>
                        <a:pt x="686" y="5987"/>
                      </a:cubicBezTo>
                      <a:cubicBezTo>
                        <a:pt x="-1271" y="10871"/>
                        <a:pt x="1104" y="16416"/>
                        <a:pt x="5987" y="18372"/>
                      </a:cubicBezTo>
                      <a:cubicBezTo>
                        <a:pt x="10874" y="20329"/>
                        <a:pt x="16418" y="17955"/>
                        <a:pt x="18375" y="13070"/>
                      </a:cubicBezTo>
                      <a:cubicBezTo>
                        <a:pt x="20328" y="8186"/>
                        <a:pt x="17956" y="2641"/>
                        <a:pt x="13071" y="68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0800" tIns="50800" rIns="50800" bIns="50800" anchor="ctr"/>
                <a:lstStyle/>
                <a:p>
                  <a:pPr defTabSz="608965"/>
                  <a:endParaRPr lang="en-US" sz="4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anose="020F0502020204030204"/>
                  </a:endParaRPr>
                </a:p>
              </p:txBody>
            </p:sp>
            <p:sp>
              <p:nvSpPr>
                <p:cNvPr id="60" name="AutoShape 10"/>
                <p:cNvSpPr/>
                <p:nvPr/>
              </p:nvSpPr>
              <p:spPr bwMode="auto">
                <a:xfrm>
                  <a:off x="7203927" y="3702114"/>
                  <a:ext cx="56941" cy="58818"/>
                </a:xfrm>
                <a:custGeom>
                  <a:avLst/>
                  <a:gdLst>
                    <a:gd name="T0" fmla="+- 0 10804 288"/>
                    <a:gd name="T1" fmla="*/ T0 w 21033"/>
                    <a:gd name="T2" fmla="+- 0 10798 277"/>
                    <a:gd name="T3" fmla="*/ 10798 h 21043"/>
                    <a:gd name="T4" fmla="+- 0 10804 288"/>
                    <a:gd name="T5" fmla="*/ T4 w 21033"/>
                    <a:gd name="T6" fmla="+- 0 10798 277"/>
                    <a:gd name="T7" fmla="*/ 10798 h 21043"/>
                    <a:gd name="T8" fmla="+- 0 10804 288"/>
                    <a:gd name="T9" fmla="*/ T8 w 21033"/>
                    <a:gd name="T10" fmla="+- 0 10798 277"/>
                    <a:gd name="T11" fmla="*/ 10798 h 21043"/>
                    <a:gd name="T12" fmla="+- 0 10804 288"/>
                    <a:gd name="T13" fmla="*/ T12 w 21033"/>
                    <a:gd name="T14" fmla="+- 0 10798 277"/>
                    <a:gd name="T15" fmla="*/ 10798 h 2104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033" h="21043">
                      <a:moveTo>
                        <a:pt x="20881" y="2825"/>
                      </a:moveTo>
                      <a:cubicBezTo>
                        <a:pt x="21312" y="1771"/>
                        <a:pt x="20787" y="572"/>
                        <a:pt x="19713" y="149"/>
                      </a:cubicBezTo>
                      <a:cubicBezTo>
                        <a:pt x="18636" y="-277"/>
                        <a:pt x="17414" y="238"/>
                        <a:pt x="16984" y="1296"/>
                      </a:cubicBezTo>
                      <a:lnTo>
                        <a:pt x="16980" y="1292"/>
                      </a:lnTo>
                      <a:cubicBezTo>
                        <a:pt x="13964" y="8692"/>
                        <a:pt x="8182" y="14184"/>
                        <a:pt x="1269" y="17089"/>
                      </a:cubicBezTo>
                      <a:cubicBezTo>
                        <a:pt x="207" y="17536"/>
                        <a:pt x="-288" y="18747"/>
                        <a:pt x="170" y="19789"/>
                      </a:cubicBezTo>
                      <a:cubicBezTo>
                        <a:pt x="629" y="20840"/>
                        <a:pt x="1863" y="21323"/>
                        <a:pt x="2924" y="20876"/>
                      </a:cubicBezTo>
                      <a:cubicBezTo>
                        <a:pt x="2961" y="20860"/>
                        <a:pt x="2982" y="20828"/>
                        <a:pt x="3014" y="20815"/>
                      </a:cubicBezTo>
                      <a:cubicBezTo>
                        <a:pt x="10874" y="17480"/>
                        <a:pt x="17451" y="11227"/>
                        <a:pt x="20877" y="2825"/>
                      </a:cubicBezTo>
                      <a:cubicBezTo>
                        <a:pt x="20877" y="2825"/>
                        <a:pt x="20881" y="2825"/>
                        <a:pt x="20881" y="28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0800" tIns="50800" rIns="50800" bIns="50800" anchor="ctr"/>
                <a:lstStyle/>
                <a:p>
                  <a:pPr defTabSz="608965"/>
                  <a:endParaRPr lang="en-US" sz="4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anose="020F0502020204030204"/>
                  </a:endParaRPr>
                </a:p>
              </p:txBody>
            </p:sp>
            <p:sp>
              <p:nvSpPr>
                <p:cNvPr id="61" name="AutoShape 11"/>
                <p:cNvSpPr/>
                <p:nvPr/>
              </p:nvSpPr>
              <p:spPr bwMode="auto">
                <a:xfrm>
                  <a:off x="7226451" y="3725267"/>
                  <a:ext cx="81970" cy="83847"/>
                </a:xfrm>
                <a:custGeom>
                  <a:avLst/>
                  <a:gdLst>
                    <a:gd name="T0" fmla="+- 0 10803 203"/>
                    <a:gd name="T1" fmla="*/ T0 w 21201"/>
                    <a:gd name="T2" fmla="+- 0 10798 194"/>
                    <a:gd name="T3" fmla="*/ 10798 h 21209"/>
                    <a:gd name="T4" fmla="+- 0 10803 203"/>
                    <a:gd name="T5" fmla="*/ T4 w 21201"/>
                    <a:gd name="T6" fmla="+- 0 10798 194"/>
                    <a:gd name="T7" fmla="*/ 10798 h 21209"/>
                    <a:gd name="T8" fmla="+- 0 10803 203"/>
                    <a:gd name="T9" fmla="*/ T8 w 21201"/>
                    <a:gd name="T10" fmla="+- 0 10798 194"/>
                    <a:gd name="T11" fmla="*/ 10798 h 21209"/>
                    <a:gd name="T12" fmla="+- 0 10803 203"/>
                    <a:gd name="T13" fmla="*/ T12 w 21201"/>
                    <a:gd name="T14" fmla="+- 0 10798 194"/>
                    <a:gd name="T15" fmla="*/ 10798 h 2120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201" h="21209">
                      <a:moveTo>
                        <a:pt x="20267" y="104"/>
                      </a:moveTo>
                      <a:cubicBezTo>
                        <a:pt x="19508" y="-194"/>
                        <a:pt x="18645" y="169"/>
                        <a:pt x="18339" y="912"/>
                      </a:cubicBezTo>
                      <a:cubicBezTo>
                        <a:pt x="14991" y="9110"/>
                        <a:pt x="8568" y="15198"/>
                        <a:pt x="894" y="18420"/>
                      </a:cubicBezTo>
                      <a:cubicBezTo>
                        <a:pt x="144" y="18735"/>
                        <a:pt x="-203" y="19589"/>
                        <a:pt x="121" y="20327"/>
                      </a:cubicBezTo>
                      <a:cubicBezTo>
                        <a:pt x="442" y="21068"/>
                        <a:pt x="1314" y="21406"/>
                        <a:pt x="2067" y="21090"/>
                      </a:cubicBezTo>
                      <a:cubicBezTo>
                        <a:pt x="2102" y="21073"/>
                        <a:pt x="2125" y="21042"/>
                        <a:pt x="2159" y="21025"/>
                      </a:cubicBezTo>
                      <a:cubicBezTo>
                        <a:pt x="10491" y="17500"/>
                        <a:pt x="17461" y="10881"/>
                        <a:pt x="21095" y="1994"/>
                      </a:cubicBezTo>
                      <a:cubicBezTo>
                        <a:pt x="21397" y="1250"/>
                        <a:pt x="21026" y="404"/>
                        <a:pt x="20267" y="10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0800" tIns="50800" rIns="50800" bIns="50800" anchor="ctr"/>
                <a:lstStyle/>
                <a:p>
                  <a:pPr defTabSz="608965"/>
                  <a:endParaRPr lang="en-US" sz="4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anose="020F0502020204030204"/>
                  </a:endParaRPr>
                </a:p>
              </p:txBody>
            </p:sp>
            <p:sp>
              <p:nvSpPr>
                <p:cNvPr id="62" name="AutoShape 12"/>
                <p:cNvSpPr/>
                <p:nvPr/>
              </p:nvSpPr>
              <p:spPr bwMode="auto">
                <a:xfrm>
                  <a:off x="7215188" y="3714003"/>
                  <a:ext cx="69456" cy="70707"/>
                </a:xfrm>
                <a:custGeom>
                  <a:avLst/>
                  <a:gdLst>
                    <a:gd name="T0" fmla="+- 0 10802 238"/>
                    <a:gd name="T1" fmla="*/ T0 w 21128"/>
                    <a:gd name="T2" fmla="+- 0 10797 227"/>
                    <a:gd name="T3" fmla="*/ 10797 h 21141"/>
                    <a:gd name="T4" fmla="+- 0 10802 238"/>
                    <a:gd name="T5" fmla="*/ T4 w 21128"/>
                    <a:gd name="T6" fmla="+- 0 10797 227"/>
                    <a:gd name="T7" fmla="*/ 10797 h 21141"/>
                    <a:gd name="T8" fmla="+- 0 10802 238"/>
                    <a:gd name="T9" fmla="*/ T8 w 21128"/>
                    <a:gd name="T10" fmla="+- 0 10797 227"/>
                    <a:gd name="T11" fmla="*/ 10797 h 21141"/>
                    <a:gd name="T12" fmla="+- 0 10802 238"/>
                    <a:gd name="T13" fmla="*/ T12 w 21128"/>
                    <a:gd name="T14" fmla="+- 0 10797 227"/>
                    <a:gd name="T15" fmla="*/ 10797 h 211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28" h="21141">
                      <a:moveTo>
                        <a:pt x="20035" y="122"/>
                      </a:moveTo>
                      <a:cubicBezTo>
                        <a:pt x="19142" y="-227"/>
                        <a:pt x="18134" y="195"/>
                        <a:pt x="17778" y="1071"/>
                      </a:cubicBezTo>
                      <a:cubicBezTo>
                        <a:pt x="14571" y="8936"/>
                        <a:pt x="8412" y="14778"/>
                        <a:pt x="1051" y="17867"/>
                      </a:cubicBezTo>
                      <a:lnTo>
                        <a:pt x="1054" y="17867"/>
                      </a:lnTo>
                      <a:cubicBezTo>
                        <a:pt x="172" y="18240"/>
                        <a:pt x="-238" y="19242"/>
                        <a:pt x="142" y="20108"/>
                      </a:cubicBezTo>
                      <a:cubicBezTo>
                        <a:pt x="522" y="20973"/>
                        <a:pt x="1543" y="21372"/>
                        <a:pt x="2425" y="21003"/>
                      </a:cubicBezTo>
                      <a:cubicBezTo>
                        <a:pt x="2459" y="20986"/>
                        <a:pt x="2476" y="20956"/>
                        <a:pt x="2514" y="20936"/>
                      </a:cubicBezTo>
                      <a:cubicBezTo>
                        <a:pt x="10651" y="17491"/>
                        <a:pt x="17459" y="11027"/>
                        <a:pt x="21002" y="2339"/>
                      </a:cubicBezTo>
                      <a:cubicBezTo>
                        <a:pt x="21361" y="1463"/>
                        <a:pt x="20927" y="472"/>
                        <a:pt x="20035" y="12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0800" tIns="50800" rIns="50800" bIns="50800" anchor="ctr"/>
                <a:lstStyle/>
                <a:p>
                  <a:pPr defTabSz="608965"/>
                  <a:endParaRPr lang="en-US" sz="4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anose="020F0502020204030204"/>
                  </a:endParaRPr>
                </a:p>
              </p:txBody>
            </p:sp>
            <p:sp>
              <p:nvSpPr>
                <p:cNvPr id="63" name="AutoShape 13"/>
                <p:cNvSpPr/>
                <p:nvPr/>
              </p:nvSpPr>
              <p:spPr bwMode="auto">
                <a:xfrm>
                  <a:off x="7100682" y="3599495"/>
                  <a:ext cx="57567" cy="58192"/>
                </a:xfrm>
                <a:custGeom>
                  <a:avLst/>
                  <a:gdLst>
                    <a:gd name="T0" fmla="+- 0 10797 278"/>
                    <a:gd name="T1" fmla="*/ T0 w 21039"/>
                    <a:gd name="T2" fmla="+- 0 10803 281"/>
                    <a:gd name="T3" fmla="*/ 10803 h 21044"/>
                    <a:gd name="T4" fmla="+- 0 10797 278"/>
                    <a:gd name="T5" fmla="*/ T4 w 21039"/>
                    <a:gd name="T6" fmla="+- 0 10803 281"/>
                    <a:gd name="T7" fmla="*/ 10803 h 21044"/>
                    <a:gd name="T8" fmla="+- 0 10797 278"/>
                    <a:gd name="T9" fmla="*/ T8 w 21039"/>
                    <a:gd name="T10" fmla="+- 0 10803 281"/>
                    <a:gd name="T11" fmla="*/ 10803 h 21044"/>
                    <a:gd name="T12" fmla="+- 0 10797 278"/>
                    <a:gd name="T13" fmla="*/ T12 w 21039"/>
                    <a:gd name="T14" fmla="+- 0 10803 281"/>
                    <a:gd name="T15" fmla="*/ 10803 h 2104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039" h="21044">
                      <a:moveTo>
                        <a:pt x="20871" y="1248"/>
                      </a:moveTo>
                      <a:cubicBezTo>
                        <a:pt x="20411" y="197"/>
                        <a:pt x="19177" y="-281"/>
                        <a:pt x="18112" y="169"/>
                      </a:cubicBezTo>
                      <a:cubicBezTo>
                        <a:pt x="18075" y="181"/>
                        <a:pt x="18050" y="214"/>
                        <a:pt x="18021" y="226"/>
                      </a:cubicBezTo>
                      <a:cubicBezTo>
                        <a:pt x="10159" y="3562"/>
                        <a:pt x="3583" y="9820"/>
                        <a:pt x="152" y="18220"/>
                      </a:cubicBezTo>
                      <a:lnTo>
                        <a:pt x="148" y="18220"/>
                      </a:lnTo>
                      <a:cubicBezTo>
                        <a:pt x="-278" y="19278"/>
                        <a:pt x="242" y="20473"/>
                        <a:pt x="1320" y="20896"/>
                      </a:cubicBezTo>
                      <a:cubicBezTo>
                        <a:pt x="2398" y="21318"/>
                        <a:pt x="3620" y="20803"/>
                        <a:pt x="4046" y="19749"/>
                      </a:cubicBezTo>
                      <a:lnTo>
                        <a:pt x="4051" y="19749"/>
                      </a:lnTo>
                      <a:cubicBezTo>
                        <a:pt x="7068" y="12356"/>
                        <a:pt x="12856" y="6858"/>
                        <a:pt x="19764" y="3956"/>
                      </a:cubicBezTo>
                      <a:cubicBezTo>
                        <a:pt x="20830" y="3506"/>
                        <a:pt x="21322" y="2298"/>
                        <a:pt x="20871" y="124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0800" tIns="50800" rIns="50800" bIns="50800" anchor="ctr"/>
                <a:lstStyle/>
                <a:p>
                  <a:pPr defTabSz="608965"/>
                  <a:endParaRPr lang="en-US" sz="4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anose="020F0502020204030204"/>
                  </a:endParaRPr>
                </a:p>
              </p:txBody>
            </p:sp>
            <p:sp>
              <p:nvSpPr>
                <p:cNvPr id="64" name="AutoShape 14"/>
                <p:cNvSpPr/>
                <p:nvPr/>
              </p:nvSpPr>
              <p:spPr bwMode="auto">
                <a:xfrm>
                  <a:off x="7055002" y="3553816"/>
                  <a:ext cx="81970" cy="83222"/>
                </a:xfrm>
                <a:custGeom>
                  <a:avLst/>
                  <a:gdLst>
                    <a:gd name="T0" fmla="+- 0 10797 198"/>
                    <a:gd name="T1" fmla="*/ T0 w 21199"/>
                    <a:gd name="T2" fmla="+- 0 10802 198"/>
                    <a:gd name="T3" fmla="*/ 10802 h 21208"/>
                    <a:gd name="T4" fmla="+- 0 10797 198"/>
                    <a:gd name="T5" fmla="*/ T4 w 21199"/>
                    <a:gd name="T6" fmla="+- 0 10802 198"/>
                    <a:gd name="T7" fmla="*/ 10802 h 21208"/>
                    <a:gd name="T8" fmla="+- 0 10797 198"/>
                    <a:gd name="T9" fmla="*/ T8 w 21199"/>
                    <a:gd name="T10" fmla="+- 0 10802 198"/>
                    <a:gd name="T11" fmla="*/ 10802 h 21208"/>
                    <a:gd name="T12" fmla="+- 0 10797 198"/>
                    <a:gd name="T13" fmla="*/ T12 w 21199"/>
                    <a:gd name="T14" fmla="+- 0 10802 198"/>
                    <a:gd name="T15" fmla="*/ 10802 h 2120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99" h="21208">
                      <a:moveTo>
                        <a:pt x="21077" y="880"/>
                      </a:moveTo>
                      <a:cubicBezTo>
                        <a:pt x="20753" y="142"/>
                        <a:pt x="19881" y="-198"/>
                        <a:pt x="19129" y="117"/>
                      </a:cubicBezTo>
                      <a:cubicBezTo>
                        <a:pt x="19097" y="131"/>
                        <a:pt x="19071" y="162"/>
                        <a:pt x="19039" y="179"/>
                      </a:cubicBezTo>
                      <a:cubicBezTo>
                        <a:pt x="10706" y="3707"/>
                        <a:pt x="3739" y="10322"/>
                        <a:pt x="106" y="19208"/>
                      </a:cubicBezTo>
                      <a:cubicBezTo>
                        <a:pt x="-198" y="19957"/>
                        <a:pt x="172" y="20803"/>
                        <a:pt x="934" y="21101"/>
                      </a:cubicBezTo>
                      <a:cubicBezTo>
                        <a:pt x="1689" y="21401"/>
                        <a:pt x="2552" y="21041"/>
                        <a:pt x="2859" y="20292"/>
                      </a:cubicBezTo>
                      <a:cubicBezTo>
                        <a:pt x="6206" y="12096"/>
                        <a:pt x="12625" y="6008"/>
                        <a:pt x="20301" y="2787"/>
                      </a:cubicBezTo>
                      <a:cubicBezTo>
                        <a:pt x="21051" y="2469"/>
                        <a:pt x="21402" y="1618"/>
                        <a:pt x="21077" y="88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0800" tIns="50800" rIns="50800" bIns="50800" anchor="ctr"/>
                <a:lstStyle/>
                <a:p>
                  <a:pPr defTabSz="608965"/>
                  <a:endParaRPr lang="en-US" sz="4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anose="020F0502020204030204"/>
                  </a:endParaRPr>
                </a:p>
              </p:txBody>
            </p:sp>
            <p:sp>
              <p:nvSpPr>
                <p:cNvPr id="65" name="AutoShape 15"/>
                <p:cNvSpPr/>
                <p:nvPr/>
              </p:nvSpPr>
              <p:spPr bwMode="auto">
                <a:xfrm>
                  <a:off x="7078154" y="3576343"/>
                  <a:ext cx="69456" cy="71333"/>
                </a:xfrm>
                <a:custGeom>
                  <a:avLst/>
                  <a:gdLst>
                    <a:gd name="T0" fmla="+- 0 10796 232"/>
                    <a:gd name="T1" fmla="*/ T0 w 21129"/>
                    <a:gd name="T2" fmla="+- 0 10804 234"/>
                    <a:gd name="T3" fmla="*/ 10804 h 21141"/>
                    <a:gd name="T4" fmla="+- 0 10796 232"/>
                    <a:gd name="T5" fmla="*/ T4 w 21129"/>
                    <a:gd name="T6" fmla="+- 0 10804 234"/>
                    <a:gd name="T7" fmla="*/ 10804 h 21141"/>
                    <a:gd name="T8" fmla="+- 0 10796 232"/>
                    <a:gd name="T9" fmla="*/ T8 w 21129"/>
                    <a:gd name="T10" fmla="+- 0 10804 234"/>
                    <a:gd name="T11" fmla="*/ 10804 h 21141"/>
                    <a:gd name="T12" fmla="+- 0 10796 232"/>
                    <a:gd name="T13" fmla="*/ T12 w 21129"/>
                    <a:gd name="T14" fmla="+- 0 10804 234"/>
                    <a:gd name="T15" fmla="*/ 10804 h 211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29" h="21141">
                      <a:moveTo>
                        <a:pt x="20075" y="3267"/>
                      </a:moveTo>
                      <a:cubicBezTo>
                        <a:pt x="20953" y="2898"/>
                        <a:pt x="21368" y="1899"/>
                        <a:pt x="20987" y="1030"/>
                      </a:cubicBezTo>
                      <a:cubicBezTo>
                        <a:pt x="20611" y="168"/>
                        <a:pt x="19589" y="-234"/>
                        <a:pt x="18707" y="138"/>
                      </a:cubicBezTo>
                      <a:cubicBezTo>
                        <a:pt x="18670" y="152"/>
                        <a:pt x="18649" y="185"/>
                        <a:pt x="18615" y="198"/>
                      </a:cubicBezTo>
                      <a:cubicBezTo>
                        <a:pt x="10481" y="3647"/>
                        <a:pt x="3673" y="10118"/>
                        <a:pt x="124" y="18802"/>
                      </a:cubicBezTo>
                      <a:cubicBezTo>
                        <a:pt x="-232" y="19678"/>
                        <a:pt x="205" y="20666"/>
                        <a:pt x="1094" y="21019"/>
                      </a:cubicBezTo>
                      <a:cubicBezTo>
                        <a:pt x="1983" y="21366"/>
                        <a:pt x="2991" y="20946"/>
                        <a:pt x="3354" y="20071"/>
                      </a:cubicBezTo>
                      <a:cubicBezTo>
                        <a:pt x="6561" y="12205"/>
                        <a:pt x="12717" y="6360"/>
                        <a:pt x="20075" y="3274"/>
                      </a:cubicBezTo>
                      <a:cubicBezTo>
                        <a:pt x="20075" y="3274"/>
                        <a:pt x="20075" y="3267"/>
                        <a:pt x="20075" y="32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0800" tIns="50800" rIns="50800" bIns="50800" anchor="ctr"/>
                <a:lstStyle/>
                <a:p>
                  <a:pPr defTabSz="608965"/>
                  <a:endParaRPr lang="en-US" sz="4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anose="020F0502020204030204"/>
                  </a:endParaRPr>
                </a:p>
              </p:txBody>
            </p:sp>
          </p:grpSp>
        </p:grpSp>
      </p:grpSp>
      <p:grpSp>
        <p:nvGrpSpPr>
          <p:cNvPr id="66" name="Group 96"/>
          <p:cNvGrpSpPr/>
          <p:nvPr/>
        </p:nvGrpSpPr>
        <p:grpSpPr>
          <a:xfrm>
            <a:off x="6166632" y="5640813"/>
            <a:ext cx="4857784" cy="848219"/>
            <a:chOff x="5143504" y="2500312"/>
            <a:chExt cx="3643338" cy="636164"/>
          </a:xfrm>
        </p:grpSpPr>
        <p:sp>
          <p:nvSpPr>
            <p:cNvPr id="67" name="Rectangle 37"/>
            <p:cNvSpPr/>
            <p:nvPr/>
          </p:nvSpPr>
          <p:spPr>
            <a:xfrm>
              <a:off x="6011106" y="2714626"/>
              <a:ext cx="2775736" cy="25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endParaRPr lang="en-US" altLang="zh-CN" sz="1600" b="1" kern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8" name="Group 81"/>
            <p:cNvGrpSpPr/>
            <p:nvPr/>
          </p:nvGrpSpPr>
          <p:grpSpPr>
            <a:xfrm>
              <a:off x="5143504" y="2500312"/>
              <a:ext cx="636196" cy="636164"/>
              <a:chOff x="5143504" y="2500312"/>
              <a:chExt cx="636196" cy="636164"/>
            </a:xfrm>
          </p:grpSpPr>
          <p:sp>
            <p:nvSpPr>
              <p:cNvPr id="69" name="Rectangle 23"/>
              <p:cNvSpPr/>
              <p:nvPr/>
            </p:nvSpPr>
            <p:spPr>
              <a:xfrm>
                <a:off x="5143504" y="2500312"/>
                <a:ext cx="636196" cy="6361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65"/>
                <a:endParaRPr lang="en-US" sz="2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AutoShape 116"/>
              <p:cNvSpPr/>
              <p:nvPr/>
            </p:nvSpPr>
            <p:spPr bwMode="auto">
              <a:xfrm>
                <a:off x="5446728" y="2859177"/>
                <a:ext cx="45306" cy="682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8965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/>
                </a:endParaRPr>
              </a:p>
            </p:txBody>
          </p:sp>
        </p:grpSp>
      </p:grp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1464169" y="1004822"/>
            <a:ext cx="92398" cy="290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defTabSz="1087755"/>
            <a:endParaRPr lang="en-CA" sz="15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2303442" y="2655257"/>
            <a:ext cx="6141820" cy="3360297"/>
            <a:chOff x="-1973885" y="794895"/>
            <a:chExt cx="6141820" cy="3360297"/>
          </a:xfrm>
        </p:grpSpPr>
        <p:sp>
          <p:nvSpPr>
            <p:cNvPr id="76" name="Rectangle 32"/>
            <p:cNvSpPr/>
            <p:nvPr/>
          </p:nvSpPr>
          <p:spPr>
            <a:xfrm>
              <a:off x="-1973885" y="3785860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/>
              <a:r>
                <a:rPr lang="zh-CN" altLang="en-US" b="1" spc="3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独有期刊</a:t>
              </a:r>
              <a:endParaRPr lang="en-US" altLang="zh-CN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77" name="Rectangle 30"/>
            <p:cNvSpPr/>
            <p:nvPr/>
          </p:nvSpPr>
          <p:spPr>
            <a:xfrm>
              <a:off x="2957962" y="2256441"/>
              <a:ext cx="11587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/>
              <a:r>
                <a:rPr lang="en-US" altLang="zh-CN" b="1" spc="3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OA</a:t>
              </a:r>
              <a:r>
                <a:rPr lang="zh-CN" altLang="en-US" b="1" spc="3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期刊</a:t>
              </a:r>
              <a:endParaRPr lang="en-US" altLang="zh-CN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00" name="Rectangle 30"/>
            <p:cNvSpPr/>
            <p:nvPr/>
          </p:nvSpPr>
          <p:spPr>
            <a:xfrm>
              <a:off x="2906051" y="794895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/>
              <a:r>
                <a:rPr lang="zh-CN" altLang="en-US" b="1" spc="3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现</a:t>
              </a:r>
              <a:r>
                <a:rPr lang="zh-CN" altLang="en-US" b="1" spc="30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刊数量</a:t>
              </a:r>
              <a:endParaRPr lang="en-US" altLang="zh-CN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pic>
        <p:nvPicPr>
          <p:cNvPr id="79" name="图片 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69" y="4421381"/>
            <a:ext cx="432000" cy="432000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96" y="5886658"/>
            <a:ext cx="432000" cy="4320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75" y="5871189"/>
            <a:ext cx="432000" cy="432000"/>
          </a:xfrm>
          <a:prstGeom prst="rect">
            <a:avLst/>
          </a:prstGeom>
        </p:spPr>
      </p:pic>
      <p:sp>
        <p:nvSpPr>
          <p:cNvPr id="85" name="Rectangle 35"/>
          <p:cNvSpPr/>
          <p:nvPr/>
        </p:nvSpPr>
        <p:spPr>
          <a:xfrm>
            <a:off x="1035146" y="6118748"/>
            <a:ext cx="24597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zh-CN" altLang="en-US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内刊：</a:t>
            </a:r>
            <a:r>
              <a:rPr lang="en-US" altLang="zh-CN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1527</a:t>
            </a:r>
            <a:r>
              <a:rPr lang="zh-CN" altLang="en-US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竞品对比独有：</a:t>
            </a:r>
            <a:r>
              <a:rPr lang="en-US" altLang="zh-CN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3552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Rectangle 35"/>
          <p:cNvSpPr/>
          <p:nvPr/>
        </p:nvSpPr>
        <p:spPr>
          <a:xfrm>
            <a:off x="7241151" y="6140783"/>
            <a:ext cx="43143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（北大核心：</a:t>
            </a:r>
            <a:r>
              <a:rPr lang="en-US" altLang="zh-CN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1981</a:t>
            </a:r>
            <a:r>
              <a:rPr lang="zh-CN" altLang="en-US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CSSCI</a:t>
            </a:r>
            <a:r>
              <a:rPr lang="zh-CN" altLang="en-US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804</a:t>
            </a:r>
            <a:r>
              <a:rPr lang="zh-CN" altLang="en-US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CSCD</a:t>
            </a:r>
            <a:r>
              <a:rPr lang="zh-CN" altLang="en-US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1251</a:t>
            </a:r>
            <a:r>
              <a:rPr lang="zh-CN" altLang="en-US" sz="14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Group 99"/>
          <p:cNvGrpSpPr/>
          <p:nvPr/>
        </p:nvGrpSpPr>
        <p:grpSpPr>
          <a:xfrm>
            <a:off x="4629796" y="3148990"/>
            <a:ext cx="1554166" cy="114301"/>
            <a:chOff x="3990883" y="1708160"/>
            <a:chExt cx="1165626" cy="85726"/>
          </a:xfrm>
        </p:grpSpPr>
        <p:cxnSp>
          <p:nvCxnSpPr>
            <p:cNvPr id="50" name="Straight Connector 45"/>
            <p:cNvCxnSpPr>
              <a:stCxn id="72" idx="3"/>
              <a:endCxn id="84" idx="1"/>
            </p:cNvCxnSpPr>
            <p:nvPr/>
          </p:nvCxnSpPr>
          <p:spPr>
            <a:xfrm flipV="1">
              <a:off x="3990884" y="1730502"/>
              <a:ext cx="1165626" cy="853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2"/>
            <p:cNvSpPr/>
            <p:nvPr/>
          </p:nvSpPr>
          <p:spPr>
            <a:xfrm>
              <a:off x="4529137" y="1708160"/>
              <a:ext cx="85726" cy="857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71" name="Rectangle 29"/>
          <p:cNvSpPr/>
          <p:nvPr/>
        </p:nvSpPr>
        <p:spPr>
          <a:xfrm>
            <a:off x="1159782" y="3092987"/>
            <a:ext cx="23912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8565"/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15263 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种</a:t>
            </a:r>
            <a:endParaRPr lang="en-US" sz="140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2" name="Rectangle 13"/>
          <p:cNvSpPr/>
          <p:nvPr/>
        </p:nvSpPr>
        <p:spPr>
          <a:xfrm>
            <a:off x="3781538" y="2766047"/>
            <a:ext cx="848261" cy="84821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8" name="Group 94"/>
          <p:cNvGrpSpPr/>
          <p:nvPr/>
        </p:nvGrpSpPr>
        <p:grpSpPr>
          <a:xfrm>
            <a:off x="6183965" y="2754669"/>
            <a:ext cx="2082286" cy="848219"/>
            <a:chOff x="4700446" y="1556868"/>
            <a:chExt cx="1561715" cy="636164"/>
          </a:xfrm>
        </p:grpSpPr>
        <p:sp>
          <p:nvSpPr>
            <p:cNvPr id="82" name="Rectangle 35"/>
            <p:cNvSpPr/>
            <p:nvPr/>
          </p:nvSpPr>
          <p:spPr>
            <a:xfrm>
              <a:off x="5488670" y="1842037"/>
              <a:ext cx="773491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>
                <a:defRPr/>
              </a:pPr>
              <a:r>
                <a:rPr lang="en-US" altLang="zh-CN" sz="14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en-US" altLang="zh-CN" sz="1400" b="1" kern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362 </a:t>
              </a:r>
              <a:r>
                <a:rPr lang="zh-CN" altLang="en-US" sz="1400" b="1" kern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余种</a:t>
              </a:r>
              <a:endParaRPr lang="en-US" altLang="zh-CN" sz="14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4700446" y="1556868"/>
              <a:ext cx="886640" cy="636164"/>
              <a:chOff x="4700446" y="1556868"/>
              <a:chExt cx="886640" cy="636164"/>
            </a:xfrm>
          </p:grpSpPr>
          <p:sp>
            <p:nvSpPr>
              <p:cNvPr id="84" name="Rectangle 16"/>
              <p:cNvSpPr/>
              <p:nvPr/>
            </p:nvSpPr>
            <p:spPr>
              <a:xfrm>
                <a:off x="4700446" y="1556868"/>
                <a:ext cx="636196" cy="6361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65"/>
                <a:endParaRPr lang="en-US" sz="2400">
                  <a:solidFill>
                    <a:schemeClr val="bg1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87" name="Group 68"/>
              <p:cNvGrpSpPr/>
              <p:nvPr/>
            </p:nvGrpSpPr>
            <p:grpSpPr>
              <a:xfrm>
                <a:off x="5353750" y="1634461"/>
                <a:ext cx="233336" cy="235065"/>
                <a:chOff x="7055002" y="3553816"/>
                <a:chExt cx="253419" cy="255298"/>
              </a:xfrm>
              <a:solidFill>
                <a:schemeClr val="bg1"/>
              </a:solidFill>
            </p:grpSpPr>
            <p:sp>
              <p:nvSpPr>
                <p:cNvPr id="90" name="AutoShape 8"/>
                <p:cNvSpPr/>
                <p:nvPr/>
              </p:nvSpPr>
              <p:spPr bwMode="auto">
                <a:xfrm>
                  <a:off x="7158247" y="3656437"/>
                  <a:ext cx="45678" cy="45678"/>
                </a:xfrm>
                <a:custGeom>
                  <a:avLst/>
                  <a:gdLst>
                    <a:gd name="T0" fmla="+- 0 10801 1272"/>
                    <a:gd name="T1" fmla="*/ T0 w 19059"/>
                    <a:gd name="T2" fmla="+- 0 10800 1272"/>
                    <a:gd name="T3" fmla="*/ 10800 h 19056"/>
                    <a:gd name="T4" fmla="+- 0 10801 1272"/>
                    <a:gd name="T5" fmla="*/ T4 w 19059"/>
                    <a:gd name="T6" fmla="+- 0 10800 1272"/>
                    <a:gd name="T7" fmla="*/ 10800 h 19056"/>
                    <a:gd name="T8" fmla="+- 0 10801 1272"/>
                    <a:gd name="T9" fmla="*/ T8 w 19059"/>
                    <a:gd name="T10" fmla="+- 0 10800 1272"/>
                    <a:gd name="T11" fmla="*/ 10800 h 19056"/>
                    <a:gd name="T12" fmla="+- 0 10801 1272"/>
                    <a:gd name="T13" fmla="*/ T12 w 19059"/>
                    <a:gd name="T14" fmla="+- 0 10800 1272"/>
                    <a:gd name="T15" fmla="*/ 10800 h 1905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059" h="19056">
                      <a:moveTo>
                        <a:pt x="7753" y="13951"/>
                      </a:moveTo>
                      <a:cubicBezTo>
                        <a:pt x="5315" y="12969"/>
                        <a:pt x="4129" y="10197"/>
                        <a:pt x="5101" y="7755"/>
                      </a:cubicBezTo>
                      <a:cubicBezTo>
                        <a:pt x="6083" y="5323"/>
                        <a:pt x="8860" y="4132"/>
                        <a:pt x="11298" y="5104"/>
                      </a:cubicBezTo>
                      <a:cubicBezTo>
                        <a:pt x="13735" y="6081"/>
                        <a:pt x="14926" y="8858"/>
                        <a:pt x="13949" y="11300"/>
                      </a:cubicBezTo>
                      <a:cubicBezTo>
                        <a:pt x="12972" y="13737"/>
                        <a:pt x="10195" y="14923"/>
                        <a:pt x="7753" y="13951"/>
                      </a:cubicBezTo>
                      <a:moveTo>
                        <a:pt x="13070" y="686"/>
                      </a:moveTo>
                      <a:cubicBezTo>
                        <a:pt x="8190" y="-1272"/>
                        <a:pt x="2640" y="1104"/>
                        <a:pt x="686" y="5988"/>
                      </a:cubicBezTo>
                      <a:cubicBezTo>
                        <a:pt x="-1272" y="10872"/>
                        <a:pt x="1105" y="16416"/>
                        <a:pt x="5985" y="18369"/>
                      </a:cubicBezTo>
                      <a:cubicBezTo>
                        <a:pt x="10870" y="20328"/>
                        <a:pt x="16415" y="17951"/>
                        <a:pt x="18374" y="13072"/>
                      </a:cubicBezTo>
                      <a:cubicBezTo>
                        <a:pt x="20328" y="8188"/>
                        <a:pt x="17960" y="2644"/>
                        <a:pt x="13070" y="68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0800" tIns="50800" rIns="50800" bIns="50800" anchor="ctr"/>
                <a:lstStyle/>
                <a:p>
                  <a:pPr defTabSz="608965"/>
                  <a:endParaRPr lang="en-US" sz="4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anose="020F0502020204030204"/>
                  </a:endParaRPr>
                </a:p>
              </p:txBody>
            </p:sp>
            <p:sp>
              <p:nvSpPr>
                <p:cNvPr id="92" name="AutoShape 10"/>
                <p:cNvSpPr/>
                <p:nvPr/>
              </p:nvSpPr>
              <p:spPr bwMode="auto">
                <a:xfrm>
                  <a:off x="7203927" y="3702114"/>
                  <a:ext cx="56941" cy="58818"/>
                </a:xfrm>
                <a:custGeom>
                  <a:avLst/>
                  <a:gdLst>
                    <a:gd name="T0" fmla="+- 0 10804 288"/>
                    <a:gd name="T1" fmla="*/ T0 w 21033"/>
                    <a:gd name="T2" fmla="+- 0 10798 277"/>
                    <a:gd name="T3" fmla="*/ 10798 h 21043"/>
                    <a:gd name="T4" fmla="+- 0 10804 288"/>
                    <a:gd name="T5" fmla="*/ T4 w 21033"/>
                    <a:gd name="T6" fmla="+- 0 10798 277"/>
                    <a:gd name="T7" fmla="*/ 10798 h 21043"/>
                    <a:gd name="T8" fmla="+- 0 10804 288"/>
                    <a:gd name="T9" fmla="*/ T8 w 21033"/>
                    <a:gd name="T10" fmla="+- 0 10798 277"/>
                    <a:gd name="T11" fmla="*/ 10798 h 21043"/>
                    <a:gd name="T12" fmla="+- 0 10804 288"/>
                    <a:gd name="T13" fmla="*/ T12 w 21033"/>
                    <a:gd name="T14" fmla="+- 0 10798 277"/>
                    <a:gd name="T15" fmla="*/ 10798 h 2104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033" h="21043">
                      <a:moveTo>
                        <a:pt x="20881" y="2825"/>
                      </a:moveTo>
                      <a:cubicBezTo>
                        <a:pt x="21312" y="1771"/>
                        <a:pt x="20787" y="572"/>
                        <a:pt x="19713" y="149"/>
                      </a:cubicBezTo>
                      <a:cubicBezTo>
                        <a:pt x="18636" y="-277"/>
                        <a:pt x="17414" y="238"/>
                        <a:pt x="16984" y="1296"/>
                      </a:cubicBezTo>
                      <a:lnTo>
                        <a:pt x="16980" y="1292"/>
                      </a:lnTo>
                      <a:cubicBezTo>
                        <a:pt x="13964" y="8692"/>
                        <a:pt x="8182" y="14184"/>
                        <a:pt x="1269" y="17089"/>
                      </a:cubicBezTo>
                      <a:cubicBezTo>
                        <a:pt x="207" y="17536"/>
                        <a:pt x="-288" y="18747"/>
                        <a:pt x="170" y="19789"/>
                      </a:cubicBezTo>
                      <a:cubicBezTo>
                        <a:pt x="629" y="20840"/>
                        <a:pt x="1863" y="21323"/>
                        <a:pt x="2924" y="20876"/>
                      </a:cubicBezTo>
                      <a:cubicBezTo>
                        <a:pt x="2961" y="20860"/>
                        <a:pt x="2982" y="20828"/>
                        <a:pt x="3014" y="20815"/>
                      </a:cubicBezTo>
                      <a:cubicBezTo>
                        <a:pt x="10874" y="17480"/>
                        <a:pt x="17451" y="11227"/>
                        <a:pt x="20877" y="2825"/>
                      </a:cubicBezTo>
                      <a:cubicBezTo>
                        <a:pt x="20877" y="2825"/>
                        <a:pt x="20881" y="2825"/>
                        <a:pt x="20881" y="28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0800" tIns="50800" rIns="50800" bIns="50800" anchor="ctr"/>
                <a:lstStyle/>
                <a:p>
                  <a:pPr defTabSz="608965"/>
                  <a:endParaRPr lang="en-US" sz="4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anose="020F0502020204030204"/>
                  </a:endParaRPr>
                </a:p>
              </p:txBody>
            </p:sp>
            <p:sp>
              <p:nvSpPr>
                <p:cNvPr id="93" name="AutoShape 11"/>
                <p:cNvSpPr/>
                <p:nvPr/>
              </p:nvSpPr>
              <p:spPr bwMode="auto">
                <a:xfrm>
                  <a:off x="7226451" y="3725267"/>
                  <a:ext cx="81970" cy="83847"/>
                </a:xfrm>
                <a:custGeom>
                  <a:avLst/>
                  <a:gdLst>
                    <a:gd name="T0" fmla="+- 0 10803 203"/>
                    <a:gd name="T1" fmla="*/ T0 w 21201"/>
                    <a:gd name="T2" fmla="+- 0 10798 194"/>
                    <a:gd name="T3" fmla="*/ 10798 h 21209"/>
                    <a:gd name="T4" fmla="+- 0 10803 203"/>
                    <a:gd name="T5" fmla="*/ T4 w 21201"/>
                    <a:gd name="T6" fmla="+- 0 10798 194"/>
                    <a:gd name="T7" fmla="*/ 10798 h 21209"/>
                    <a:gd name="T8" fmla="+- 0 10803 203"/>
                    <a:gd name="T9" fmla="*/ T8 w 21201"/>
                    <a:gd name="T10" fmla="+- 0 10798 194"/>
                    <a:gd name="T11" fmla="*/ 10798 h 21209"/>
                    <a:gd name="T12" fmla="+- 0 10803 203"/>
                    <a:gd name="T13" fmla="*/ T12 w 21201"/>
                    <a:gd name="T14" fmla="+- 0 10798 194"/>
                    <a:gd name="T15" fmla="*/ 10798 h 2120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201" h="21209">
                      <a:moveTo>
                        <a:pt x="20267" y="104"/>
                      </a:moveTo>
                      <a:cubicBezTo>
                        <a:pt x="19508" y="-194"/>
                        <a:pt x="18645" y="169"/>
                        <a:pt x="18339" y="912"/>
                      </a:cubicBezTo>
                      <a:cubicBezTo>
                        <a:pt x="14991" y="9110"/>
                        <a:pt x="8568" y="15198"/>
                        <a:pt x="894" y="18420"/>
                      </a:cubicBezTo>
                      <a:cubicBezTo>
                        <a:pt x="144" y="18735"/>
                        <a:pt x="-203" y="19589"/>
                        <a:pt x="121" y="20327"/>
                      </a:cubicBezTo>
                      <a:cubicBezTo>
                        <a:pt x="442" y="21068"/>
                        <a:pt x="1314" y="21406"/>
                        <a:pt x="2067" y="21090"/>
                      </a:cubicBezTo>
                      <a:cubicBezTo>
                        <a:pt x="2102" y="21073"/>
                        <a:pt x="2125" y="21042"/>
                        <a:pt x="2159" y="21025"/>
                      </a:cubicBezTo>
                      <a:cubicBezTo>
                        <a:pt x="10491" y="17500"/>
                        <a:pt x="17461" y="10881"/>
                        <a:pt x="21095" y="1994"/>
                      </a:cubicBezTo>
                      <a:cubicBezTo>
                        <a:pt x="21397" y="1250"/>
                        <a:pt x="21026" y="404"/>
                        <a:pt x="20267" y="10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0800" tIns="50800" rIns="50800" bIns="50800" anchor="ctr"/>
                <a:lstStyle/>
                <a:p>
                  <a:pPr defTabSz="608965"/>
                  <a:endParaRPr lang="en-US" sz="4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anose="020F0502020204030204"/>
                  </a:endParaRPr>
                </a:p>
              </p:txBody>
            </p:sp>
            <p:sp>
              <p:nvSpPr>
                <p:cNvPr id="94" name="AutoShape 12"/>
                <p:cNvSpPr/>
                <p:nvPr/>
              </p:nvSpPr>
              <p:spPr bwMode="auto">
                <a:xfrm>
                  <a:off x="7215188" y="3714003"/>
                  <a:ext cx="69456" cy="70707"/>
                </a:xfrm>
                <a:custGeom>
                  <a:avLst/>
                  <a:gdLst>
                    <a:gd name="T0" fmla="+- 0 10802 238"/>
                    <a:gd name="T1" fmla="*/ T0 w 21128"/>
                    <a:gd name="T2" fmla="+- 0 10797 227"/>
                    <a:gd name="T3" fmla="*/ 10797 h 21141"/>
                    <a:gd name="T4" fmla="+- 0 10802 238"/>
                    <a:gd name="T5" fmla="*/ T4 w 21128"/>
                    <a:gd name="T6" fmla="+- 0 10797 227"/>
                    <a:gd name="T7" fmla="*/ 10797 h 21141"/>
                    <a:gd name="T8" fmla="+- 0 10802 238"/>
                    <a:gd name="T9" fmla="*/ T8 w 21128"/>
                    <a:gd name="T10" fmla="+- 0 10797 227"/>
                    <a:gd name="T11" fmla="*/ 10797 h 21141"/>
                    <a:gd name="T12" fmla="+- 0 10802 238"/>
                    <a:gd name="T13" fmla="*/ T12 w 21128"/>
                    <a:gd name="T14" fmla="+- 0 10797 227"/>
                    <a:gd name="T15" fmla="*/ 10797 h 211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28" h="21141">
                      <a:moveTo>
                        <a:pt x="20035" y="122"/>
                      </a:moveTo>
                      <a:cubicBezTo>
                        <a:pt x="19142" y="-227"/>
                        <a:pt x="18134" y="195"/>
                        <a:pt x="17778" y="1071"/>
                      </a:cubicBezTo>
                      <a:cubicBezTo>
                        <a:pt x="14571" y="8936"/>
                        <a:pt x="8412" y="14778"/>
                        <a:pt x="1051" y="17867"/>
                      </a:cubicBezTo>
                      <a:lnTo>
                        <a:pt x="1054" y="17867"/>
                      </a:lnTo>
                      <a:cubicBezTo>
                        <a:pt x="172" y="18240"/>
                        <a:pt x="-238" y="19242"/>
                        <a:pt x="142" y="20108"/>
                      </a:cubicBezTo>
                      <a:cubicBezTo>
                        <a:pt x="522" y="20973"/>
                        <a:pt x="1543" y="21372"/>
                        <a:pt x="2425" y="21003"/>
                      </a:cubicBezTo>
                      <a:cubicBezTo>
                        <a:pt x="2459" y="20986"/>
                        <a:pt x="2476" y="20956"/>
                        <a:pt x="2514" y="20936"/>
                      </a:cubicBezTo>
                      <a:cubicBezTo>
                        <a:pt x="10651" y="17491"/>
                        <a:pt x="17459" y="11027"/>
                        <a:pt x="21002" y="2339"/>
                      </a:cubicBezTo>
                      <a:cubicBezTo>
                        <a:pt x="21361" y="1463"/>
                        <a:pt x="20927" y="472"/>
                        <a:pt x="20035" y="12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0800" tIns="50800" rIns="50800" bIns="50800" anchor="ctr"/>
                <a:lstStyle/>
                <a:p>
                  <a:pPr defTabSz="608965"/>
                  <a:endParaRPr lang="en-US" sz="4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anose="020F0502020204030204"/>
                  </a:endParaRPr>
                </a:p>
              </p:txBody>
            </p:sp>
            <p:sp>
              <p:nvSpPr>
                <p:cNvPr id="95" name="AutoShape 13"/>
                <p:cNvSpPr/>
                <p:nvPr/>
              </p:nvSpPr>
              <p:spPr bwMode="auto">
                <a:xfrm>
                  <a:off x="7100682" y="3599495"/>
                  <a:ext cx="57567" cy="58192"/>
                </a:xfrm>
                <a:custGeom>
                  <a:avLst/>
                  <a:gdLst>
                    <a:gd name="T0" fmla="+- 0 10797 278"/>
                    <a:gd name="T1" fmla="*/ T0 w 21039"/>
                    <a:gd name="T2" fmla="+- 0 10803 281"/>
                    <a:gd name="T3" fmla="*/ 10803 h 21044"/>
                    <a:gd name="T4" fmla="+- 0 10797 278"/>
                    <a:gd name="T5" fmla="*/ T4 w 21039"/>
                    <a:gd name="T6" fmla="+- 0 10803 281"/>
                    <a:gd name="T7" fmla="*/ 10803 h 21044"/>
                    <a:gd name="T8" fmla="+- 0 10797 278"/>
                    <a:gd name="T9" fmla="*/ T8 w 21039"/>
                    <a:gd name="T10" fmla="+- 0 10803 281"/>
                    <a:gd name="T11" fmla="*/ 10803 h 21044"/>
                    <a:gd name="T12" fmla="+- 0 10797 278"/>
                    <a:gd name="T13" fmla="*/ T12 w 21039"/>
                    <a:gd name="T14" fmla="+- 0 10803 281"/>
                    <a:gd name="T15" fmla="*/ 10803 h 2104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039" h="21044">
                      <a:moveTo>
                        <a:pt x="20871" y="1248"/>
                      </a:moveTo>
                      <a:cubicBezTo>
                        <a:pt x="20411" y="197"/>
                        <a:pt x="19177" y="-281"/>
                        <a:pt x="18112" y="169"/>
                      </a:cubicBezTo>
                      <a:cubicBezTo>
                        <a:pt x="18075" y="181"/>
                        <a:pt x="18050" y="214"/>
                        <a:pt x="18021" y="226"/>
                      </a:cubicBezTo>
                      <a:cubicBezTo>
                        <a:pt x="10159" y="3562"/>
                        <a:pt x="3583" y="9820"/>
                        <a:pt x="152" y="18220"/>
                      </a:cubicBezTo>
                      <a:lnTo>
                        <a:pt x="148" y="18220"/>
                      </a:lnTo>
                      <a:cubicBezTo>
                        <a:pt x="-278" y="19278"/>
                        <a:pt x="242" y="20473"/>
                        <a:pt x="1320" y="20896"/>
                      </a:cubicBezTo>
                      <a:cubicBezTo>
                        <a:pt x="2398" y="21318"/>
                        <a:pt x="3620" y="20803"/>
                        <a:pt x="4046" y="19749"/>
                      </a:cubicBezTo>
                      <a:lnTo>
                        <a:pt x="4051" y="19749"/>
                      </a:lnTo>
                      <a:cubicBezTo>
                        <a:pt x="7068" y="12356"/>
                        <a:pt x="12856" y="6858"/>
                        <a:pt x="19764" y="3956"/>
                      </a:cubicBezTo>
                      <a:cubicBezTo>
                        <a:pt x="20830" y="3506"/>
                        <a:pt x="21322" y="2298"/>
                        <a:pt x="20871" y="124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0800" tIns="50800" rIns="50800" bIns="50800" anchor="ctr"/>
                <a:lstStyle/>
                <a:p>
                  <a:pPr defTabSz="608965"/>
                  <a:endParaRPr lang="en-US" sz="4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anose="020F0502020204030204"/>
                  </a:endParaRPr>
                </a:p>
              </p:txBody>
            </p:sp>
            <p:sp>
              <p:nvSpPr>
                <p:cNvPr id="96" name="AutoShape 14"/>
                <p:cNvSpPr/>
                <p:nvPr/>
              </p:nvSpPr>
              <p:spPr bwMode="auto">
                <a:xfrm>
                  <a:off x="7055002" y="3553816"/>
                  <a:ext cx="81970" cy="83222"/>
                </a:xfrm>
                <a:custGeom>
                  <a:avLst/>
                  <a:gdLst>
                    <a:gd name="T0" fmla="+- 0 10797 198"/>
                    <a:gd name="T1" fmla="*/ T0 w 21199"/>
                    <a:gd name="T2" fmla="+- 0 10802 198"/>
                    <a:gd name="T3" fmla="*/ 10802 h 21208"/>
                    <a:gd name="T4" fmla="+- 0 10797 198"/>
                    <a:gd name="T5" fmla="*/ T4 w 21199"/>
                    <a:gd name="T6" fmla="+- 0 10802 198"/>
                    <a:gd name="T7" fmla="*/ 10802 h 21208"/>
                    <a:gd name="T8" fmla="+- 0 10797 198"/>
                    <a:gd name="T9" fmla="*/ T8 w 21199"/>
                    <a:gd name="T10" fmla="+- 0 10802 198"/>
                    <a:gd name="T11" fmla="*/ 10802 h 21208"/>
                    <a:gd name="T12" fmla="+- 0 10797 198"/>
                    <a:gd name="T13" fmla="*/ T12 w 21199"/>
                    <a:gd name="T14" fmla="+- 0 10802 198"/>
                    <a:gd name="T15" fmla="*/ 10802 h 2120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99" h="21208">
                      <a:moveTo>
                        <a:pt x="21077" y="880"/>
                      </a:moveTo>
                      <a:cubicBezTo>
                        <a:pt x="20753" y="142"/>
                        <a:pt x="19881" y="-198"/>
                        <a:pt x="19129" y="117"/>
                      </a:cubicBezTo>
                      <a:cubicBezTo>
                        <a:pt x="19097" y="131"/>
                        <a:pt x="19071" y="162"/>
                        <a:pt x="19039" y="179"/>
                      </a:cubicBezTo>
                      <a:cubicBezTo>
                        <a:pt x="10706" y="3707"/>
                        <a:pt x="3739" y="10322"/>
                        <a:pt x="106" y="19208"/>
                      </a:cubicBezTo>
                      <a:cubicBezTo>
                        <a:pt x="-198" y="19957"/>
                        <a:pt x="172" y="20803"/>
                        <a:pt x="934" y="21101"/>
                      </a:cubicBezTo>
                      <a:cubicBezTo>
                        <a:pt x="1689" y="21401"/>
                        <a:pt x="2552" y="21041"/>
                        <a:pt x="2859" y="20292"/>
                      </a:cubicBezTo>
                      <a:cubicBezTo>
                        <a:pt x="6206" y="12096"/>
                        <a:pt x="12625" y="6008"/>
                        <a:pt x="20301" y="2787"/>
                      </a:cubicBezTo>
                      <a:cubicBezTo>
                        <a:pt x="21051" y="2469"/>
                        <a:pt x="21402" y="1618"/>
                        <a:pt x="21077" y="88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0800" tIns="50800" rIns="50800" bIns="50800" anchor="ctr"/>
                <a:lstStyle/>
                <a:p>
                  <a:pPr defTabSz="608965"/>
                  <a:endParaRPr lang="en-US" sz="4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anose="020F0502020204030204"/>
                  </a:endParaRPr>
                </a:p>
              </p:txBody>
            </p:sp>
            <p:sp>
              <p:nvSpPr>
                <p:cNvPr id="97" name="AutoShape 15"/>
                <p:cNvSpPr/>
                <p:nvPr/>
              </p:nvSpPr>
              <p:spPr bwMode="auto">
                <a:xfrm>
                  <a:off x="7078154" y="3576343"/>
                  <a:ext cx="69456" cy="71333"/>
                </a:xfrm>
                <a:custGeom>
                  <a:avLst/>
                  <a:gdLst>
                    <a:gd name="T0" fmla="+- 0 10796 232"/>
                    <a:gd name="T1" fmla="*/ T0 w 21129"/>
                    <a:gd name="T2" fmla="+- 0 10804 234"/>
                    <a:gd name="T3" fmla="*/ 10804 h 21141"/>
                    <a:gd name="T4" fmla="+- 0 10796 232"/>
                    <a:gd name="T5" fmla="*/ T4 w 21129"/>
                    <a:gd name="T6" fmla="+- 0 10804 234"/>
                    <a:gd name="T7" fmla="*/ 10804 h 21141"/>
                    <a:gd name="T8" fmla="+- 0 10796 232"/>
                    <a:gd name="T9" fmla="*/ T8 w 21129"/>
                    <a:gd name="T10" fmla="+- 0 10804 234"/>
                    <a:gd name="T11" fmla="*/ 10804 h 21141"/>
                    <a:gd name="T12" fmla="+- 0 10796 232"/>
                    <a:gd name="T13" fmla="*/ T12 w 21129"/>
                    <a:gd name="T14" fmla="+- 0 10804 234"/>
                    <a:gd name="T15" fmla="*/ 10804 h 211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29" h="21141">
                      <a:moveTo>
                        <a:pt x="20075" y="3267"/>
                      </a:moveTo>
                      <a:cubicBezTo>
                        <a:pt x="20953" y="2898"/>
                        <a:pt x="21368" y="1899"/>
                        <a:pt x="20987" y="1030"/>
                      </a:cubicBezTo>
                      <a:cubicBezTo>
                        <a:pt x="20611" y="168"/>
                        <a:pt x="19589" y="-234"/>
                        <a:pt x="18707" y="138"/>
                      </a:cubicBezTo>
                      <a:cubicBezTo>
                        <a:pt x="18670" y="152"/>
                        <a:pt x="18649" y="185"/>
                        <a:pt x="18615" y="198"/>
                      </a:cubicBezTo>
                      <a:cubicBezTo>
                        <a:pt x="10481" y="3647"/>
                        <a:pt x="3673" y="10118"/>
                        <a:pt x="124" y="18802"/>
                      </a:cubicBezTo>
                      <a:cubicBezTo>
                        <a:pt x="-232" y="19678"/>
                        <a:pt x="205" y="20666"/>
                        <a:pt x="1094" y="21019"/>
                      </a:cubicBezTo>
                      <a:cubicBezTo>
                        <a:pt x="1983" y="21366"/>
                        <a:pt x="2991" y="20946"/>
                        <a:pt x="3354" y="20071"/>
                      </a:cubicBezTo>
                      <a:cubicBezTo>
                        <a:pt x="6561" y="12205"/>
                        <a:pt x="12717" y="6360"/>
                        <a:pt x="20075" y="3274"/>
                      </a:cubicBezTo>
                      <a:cubicBezTo>
                        <a:pt x="20075" y="3274"/>
                        <a:pt x="20075" y="3267"/>
                        <a:pt x="20075" y="32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0800" tIns="50800" rIns="50800" bIns="50800" anchor="ctr"/>
                <a:lstStyle/>
                <a:p>
                  <a:pPr defTabSz="608965"/>
                  <a:endParaRPr lang="en-US" sz="4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alibri" panose="020F0502020204030204"/>
                  </a:endParaRPr>
                </a:p>
              </p:txBody>
            </p:sp>
          </p:grpSp>
        </p:grp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457" y="2839923"/>
            <a:ext cx="701849" cy="70184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54" y="2776609"/>
            <a:ext cx="697055" cy="697055"/>
          </a:xfrm>
          <a:prstGeom prst="rect">
            <a:avLst/>
          </a:prstGeom>
        </p:spPr>
      </p:pic>
      <p:sp>
        <p:nvSpPr>
          <p:cNvPr id="101" name="矩形 100"/>
          <p:cNvSpPr/>
          <p:nvPr/>
        </p:nvSpPr>
        <p:spPr>
          <a:xfrm>
            <a:off x="1405718" y="590464"/>
            <a:ext cx="68239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0" y="590464"/>
            <a:ext cx="1276066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1673180" y="583290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收录情况</a:t>
            </a:r>
            <a:endParaRPr lang="id-ID" altLang="zh-CN" sz="2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67389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3800278480"/>
              </p:ext>
            </p:extLst>
          </p:nvPr>
        </p:nvGraphicFramePr>
        <p:xfrm>
          <a:off x="-305768" y="942371"/>
          <a:ext cx="6732656" cy="448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直接连接符 2"/>
          <p:cNvCxnSpPr/>
          <p:nvPr/>
        </p:nvCxnSpPr>
        <p:spPr>
          <a:xfrm>
            <a:off x="6185452" y="1915419"/>
            <a:ext cx="1" cy="360877"/>
          </a:xfrm>
          <a:prstGeom prst="line">
            <a:avLst/>
          </a:prstGeom>
          <a:ln w="47625" cap="rnd">
            <a:solidFill>
              <a:srgbClr val="1CAE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185452" y="3200117"/>
            <a:ext cx="1" cy="360877"/>
          </a:xfrm>
          <a:prstGeom prst="line">
            <a:avLst/>
          </a:prstGeom>
          <a:ln w="47625" cap="rnd">
            <a:solidFill>
              <a:srgbClr val="F8A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185452" y="4373863"/>
            <a:ext cx="1" cy="360877"/>
          </a:xfrm>
          <a:prstGeom prst="line">
            <a:avLst/>
          </a:prstGeom>
          <a:ln w="47625" cap="rnd">
            <a:solidFill>
              <a:srgbClr val="CB4D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426888" y="1727414"/>
            <a:ext cx="436449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全文下载：包含现刊</a:t>
            </a:r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停刊共</a:t>
            </a:r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10569</a:t>
            </a: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种，其中现刊可全文下载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26889" y="3192627"/>
            <a:ext cx="4364492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文献传递共</a:t>
            </a:r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3595</a:t>
            </a: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种，约占总刊</a:t>
            </a:r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24%</a:t>
            </a: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26888" y="4196792"/>
            <a:ext cx="566699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指无法获取</a:t>
            </a: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全文，只提供题录数据的期刊，共</a:t>
            </a:r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900</a:t>
            </a: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种左右，约占总刊</a:t>
            </a:r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6%</a:t>
            </a: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，主要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诉讼刊和商业刊为主。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427216" y="2457166"/>
            <a:ext cx="12666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刊</a:t>
            </a:r>
            <a:endParaRPr lang="en-US" altLang="zh-CN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15263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95999" y="1182719"/>
            <a:ext cx="311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全文下载  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69%(10569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种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12184" y="2654536"/>
            <a:ext cx="2337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文献传递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90144" y="3816636"/>
            <a:ext cx="1368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仅开放题录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77026" y="5337792"/>
            <a:ext cx="13431520" cy="1288831"/>
            <a:chOff x="138640" y="5310948"/>
            <a:chExt cx="10513657" cy="1166328"/>
          </a:xfrm>
        </p:grpSpPr>
        <p:sp>
          <p:nvSpPr>
            <p:cNvPr id="19" name="矩形 160"/>
            <p:cNvSpPr>
              <a:spLocks noChangeArrowheads="1"/>
            </p:cNvSpPr>
            <p:nvPr/>
          </p:nvSpPr>
          <p:spPr bwMode="auto">
            <a:xfrm flipH="1">
              <a:off x="138640" y="5310948"/>
              <a:ext cx="10513657" cy="1166328"/>
            </a:xfrm>
            <a:custGeom>
              <a:avLst/>
              <a:gdLst>
                <a:gd name="T0" fmla="*/ 0 w 7260238"/>
                <a:gd name="T1" fmla="*/ 0 h 3090960"/>
                <a:gd name="T2" fmla="*/ 7260238 w 7260238"/>
                <a:gd name="T3" fmla="*/ 0 h 3090960"/>
                <a:gd name="T4" fmla="*/ 7260238 w 7260238"/>
                <a:gd name="T5" fmla="*/ 3090960 h 3090960"/>
                <a:gd name="T6" fmla="*/ 666205 w 7260238"/>
                <a:gd name="T7" fmla="*/ 3090960 h 3090960"/>
                <a:gd name="T8" fmla="*/ 0 w 7260238"/>
                <a:gd name="T9" fmla="*/ 0 h 3090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0238"/>
                <a:gd name="T16" fmla="*/ 0 h 3090960"/>
                <a:gd name="T17" fmla="*/ 7260238 w 7260238"/>
                <a:gd name="T18" fmla="*/ 3090960 h 3090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0238" h="3090960">
                  <a:moveTo>
                    <a:pt x="0" y="0"/>
                  </a:moveTo>
                  <a:lnTo>
                    <a:pt x="7260238" y="0"/>
                  </a:lnTo>
                  <a:lnTo>
                    <a:pt x="7260238" y="3090960"/>
                  </a:lnTo>
                  <a:lnTo>
                    <a:pt x="666205" y="3090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F3F">
                <a:alpha val="23000"/>
              </a:srgbClr>
            </a:solidFill>
            <a:ln w="12700" cmpd="sng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zh-CN" sz="2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矩形 13"/>
            <p:cNvSpPr>
              <a:spLocks noChangeArrowheads="1"/>
            </p:cNvSpPr>
            <p:nvPr/>
          </p:nvSpPr>
          <p:spPr bwMode="auto">
            <a:xfrm flipH="1">
              <a:off x="495166" y="5535767"/>
              <a:ext cx="8536707" cy="919125"/>
            </a:xfrm>
            <a:prstGeom prst="rect">
              <a:avLst/>
            </a:prstGeom>
            <a:solidFill>
              <a:srgbClr val="2998C7"/>
            </a:solidFill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截止目前，维普期刊现刊收录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9362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种，全文下载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6400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种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(68%)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，文献传递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2200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种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(26%)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，仅开放题录刊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600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种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(6%)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405718" y="590464"/>
            <a:ext cx="68239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590464"/>
            <a:ext cx="1276066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631227" y="596276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全文获取情况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649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>
            <a:extLst>
              <a:ext uri="{FF2B5EF4-FFF2-40B4-BE49-F238E27FC236}">
                <a16:creationId xmlns:a16="http://schemas.microsoft.com/office/drawing/2014/main" id="{C9AD9CED-2FD6-4A7B-918A-7E078FE820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496235"/>
              </p:ext>
            </p:extLst>
          </p:nvPr>
        </p:nvGraphicFramePr>
        <p:xfrm>
          <a:off x="1276066" y="1245839"/>
          <a:ext cx="9587855" cy="489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矩形 2"/>
          <p:cNvSpPr/>
          <p:nvPr/>
        </p:nvSpPr>
        <p:spPr>
          <a:xfrm>
            <a:off x="1405718" y="590464"/>
            <a:ext cx="68239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590464"/>
            <a:ext cx="1276066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31227" y="596276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全文获取情况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063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 flipV="1">
            <a:off x="4315188" y="5473391"/>
            <a:ext cx="7470412" cy="154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4399163" y="4303517"/>
            <a:ext cx="239237" cy="1146350"/>
            <a:chOff x="1111951" y="2281420"/>
            <a:chExt cx="174888" cy="852301"/>
          </a:xfrm>
        </p:grpSpPr>
        <p:cxnSp>
          <p:nvCxnSpPr>
            <p:cNvPr id="91" name="Straight Connector 90"/>
            <p:cNvCxnSpPr/>
            <p:nvPr/>
          </p:nvCxnSpPr>
          <p:spPr>
            <a:xfrm flipV="1">
              <a:off x="1181565" y="2281420"/>
              <a:ext cx="17830" cy="84278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111951" y="2504313"/>
              <a:ext cx="174888" cy="62940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4818676" y="4838856"/>
            <a:ext cx="241200" cy="611007"/>
            <a:chOff x="1484554" y="2121204"/>
            <a:chExt cx="178937" cy="1012518"/>
          </a:xfrm>
          <a:solidFill>
            <a:srgbClr val="E96D7C"/>
          </a:solidFill>
        </p:grpSpPr>
        <p:cxnSp>
          <p:nvCxnSpPr>
            <p:cNvPr id="98" name="Straight Connector 97"/>
            <p:cNvCxnSpPr/>
            <p:nvPr/>
          </p:nvCxnSpPr>
          <p:spPr>
            <a:xfrm flipV="1">
              <a:off x="1554958" y="2121204"/>
              <a:ext cx="19064" cy="1002998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84554" y="2316342"/>
              <a:ext cx="178937" cy="8173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7037635" y="3737845"/>
            <a:ext cx="219676" cy="1728925"/>
            <a:chOff x="1859322" y="2481319"/>
            <a:chExt cx="183785" cy="652403"/>
          </a:xfrm>
          <a:solidFill>
            <a:srgbClr val="5B9BD5"/>
          </a:solidFill>
        </p:grpSpPr>
        <p:cxnSp>
          <p:nvCxnSpPr>
            <p:cNvPr id="104" name="Straight Connector 103"/>
            <p:cNvCxnSpPr/>
            <p:nvPr/>
          </p:nvCxnSpPr>
          <p:spPr>
            <a:xfrm flipV="1">
              <a:off x="1935957" y="2481319"/>
              <a:ext cx="20427" cy="642882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59322" y="2539215"/>
              <a:ext cx="183785" cy="5945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7427477" y="3257228"/>
            <a:ext cx="270193" cy="2208857"/>
            <a:chOff x="2254400" y="2594322"/>
            <a:chExt cx="225928" cy="539400"/>
          </a:xfrm>
          <a:solidFill>
            <a:srgbClr val="E96D7C"/>
          </a:solidFill>
        </p:grpSpPr>
        <p:cxnSp>
          <p:nvCxnSpPr>
            <p:cNvPr id="108" name="Straight Connector 107"/>
            <p:cNvCxnSpPr/>
            <p:nvPr/>
          </p:nvCxnSpPr>
          <p:spPr>
            <a:xfrm flipV="1">
              <a:off x="2316956" y="2594322"/>
              <a:ext cx="53947" cy="529879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54400" y="2713540"/>
              <a:ext cx="225928" cy="42018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9531082" y="1392942"/>
            <a:ext cx="241200" cy="4058201"/>
            <a:chOff x="2698501" y="1764912"/>
            <a:chExt cx="182810" cy="1368810"/>
          </a:xfrm>
          <a:solidFill>
            <a:srgbClr val="5B9BD5"/>
          </a:solidFill>
        </p:grpSpPr>
        <p:cxnSp>
          <p:nvCxnSpPr>
            <p:cNvPr id="128" name="Straight Connector 127"/>
            <p:cNvCxnSpPr/>
            <p:nvPr/>
          </p:nvCxnSpPr>
          <p:spPr>
            <a:xfrm flipV="1">
              <a:off x="2774156" y="1764912"/>
              <a:ext cx="12763" cy="1359289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98501" y="1838878"/>
              <a:ext cx="182810" cy="129484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9957833" y="1786558"/>
            <a:ext cx="241200" cy="3650611"/>
            <a:chOff x="3009267" y="2190241"/>
            <a:chExt cx="187550" cy="943481"/>
          </a:xfrm>
          <a:solidFill>
            <a:srgbClr val="E96D7C"/>
          </a:solidFill>
        </p:grpSpPr>
        <p:cxnSp>
          <p:nvCxnSpPr>
            <p:cNvPr id="136" name="Straight Connector 135"/>
            <p:cNvCxnSpPr/>
            <p:nvPr/>
          </p:nvCxnSpPr>
          <p:spPr>
            <a:xfrm flipV="1">
              <a:off x="3078958" y="2190241"/>
              <a:ext cx="16360" cy="933960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3009267" y="2220680"/>
              <a:ext cx="187550" cy="91304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69" name="Straight Line buttom"/>
          <p:cNvCxnSpPr/>
          <p:nvPr/>
        </p:nvCxnSpPr>
        <p:spPr>
          <a:xfrm>
            <a:off x="1080348" y="6646632"/>
            <a:ext cx="1036263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38"/>
          <p:cNvGrpSpPr/>
          <p:nvPr/>
        </p:nvGrpSpPr>
        <p:grpSpPr>
          <a:xfrm>
            <a:off x="5296449" y="5077128"/>
            <a:ext cx="241200" cy="362791"/>
            <a:chOff x="1469114" y="2315046"/>
            <a:chExt cx="190214" cy="818676"/>
          </a:xfrm>
          <a:solidFill>
            <a:srgbClr val="435468"/>
          </a:solidFill>
        </p:grpSpPr>
        <p:cxnSp>
          <p:nvCxnSpPr>
            <p:cNvPr id="103" name="Straight Connector 97"/>
            <p:cNvCxnSpPr/>
            <p:nvPr/>
          </p:nvCxnSpPr>
          <p:spPr>
            <a:xfrm flipV="1">
              <a:off x="1554956" y="2315046"/>
              <a:ext cx="9857" cy="809154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ounded Rectangle 100"/>
            <p:cNvSpPr/>
            <p:nvPr/>
          </p:nvSpPr>
          <p:spPr>
            <a:xfrm>
              <a:off x="1469114" y="2426632"/>
              <a:ext cx="190214" cy="70709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6" name="Group 140"/>
          <p:cNvGrpSpPr/>
          <p:nvPr/>
        </p:nvGrpSpPr>
        <p:grpSpPr>
          <a:xfrm>
            <a:off x="7887597" y="4567042"/>
            <a:ext cx="241200" cy="888036"/>
            <a:chOff x="2238117" y="1570036"/>
            <a:chExt cx="242214" cy="1563686"/>
          </a:xfrm>
          <a:solidFill>
            <a:srgbClr val="435468"/>
          </a:solidFill>
        </p:grpSpPr>
        <p:cxnSp>
          <p:nvCxnSpPr>
            <p:cNvPr id="109" name="Straight Connector 107"/>
            <p:cNvCxnSpPr/>
            <p:nvPr/>
          </p:nvCxnSpPr>
          <p:spPr>
            <a:xfrm flipV="1">
              <a:off x="2316958" y="1570036"/>
              <a:ext cx="37583" cy="1554165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ounded Rectangle 120"/>
            <p:cNvSpPr/>
            <p:nvPr/>
          </p:nvSpPr>
          <p:spPr>
            <a:xfrm>
              <a:off x="2238117" y="1704669"/>
              <a:ext cx="242214" cy="142905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1" name="Group 142"/>
          <p:cNvGrpSpPr/>
          <p:nvPr/>
        </p:nvGrpSpPr>
        <p:grpSpPr>
          <a:xfrm>
            <a:off x="10408458" y="2270902"/>
            <a:ext cx="241200" cy="3178962"/>
            <a:chOff x="3006473" y="1381203"/>
            <a:chExt cx="157042" cy="1752519"/>
          </a:xfrm>
          <a:solidFill>
            <a:srgbClr val="435468"/>
          </a:solidFill>
        </p:grpSpPr>
        <p:cxnSp>
          <p:nvCxnSpPr>
            <p:cNvPr id="112" name="Straight Connector 135"/>
            <p:cNvCxnSpPr/>
            <p:nvPr/>
          </p:nvCxnSpPr>
          <p:spPr>
            <a:xfrm flipH="1" flipV="1">
              <a:off x="3066889" y="1381203"/>
              <a:ext cx="12067" cy="1742998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ounded Rectangle 136"/>
            <p:cNvSpPr/>
            <p:nvPr/>
          </p:nvSpPr>
          <p:spPr>
            <a:xfrm>
              <a:off x="3006473" y="1478963"/>
              <a:ext cx="157042" cy="16547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785358" y="3894503"/>
            <a:ext cx="109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805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6363544" y="3180054"/>
            <a:ext cx="1305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1970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4275649" y="4489517"/>
            <a:ext cx="109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793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6744797" y="2949451"/>
            <a:ext cx="1305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1981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9331856" y="1449386"/>
            <a:ext cx="1305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9921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4795894" y="4694217"/>
            <a:ext cx="109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418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7306254" y="4239832"/>
            <a:ext cx="1305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1084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9781434" y="1941005"/>
            <a:ext cx="1305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7079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378140" y="5729711"/>
            <a:ext cx="2302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CSSCI 2021-2022</a:t>
            </a:r>
          </a:p>
        </p:txBody>
      </p:sp>
      <p:sp>
        <p:nvSpPr>
          <p:cNvPr id="124" name="文本框 123"/>
          <p:cNvSpPr txBox="1"/>
          <p:nvPr/>
        </p:nvSpPr>
        <p:spPr>
          <a:xfrm>
            <a:off x="7096202" y="5766613"/>
            <a:ext cx="190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北大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9890796" y="5766613"/>
            <a:ext cx="208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期刊总量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Rounded Rectangle 94"/>
          <p:cNvSpPr/>
          <p:nvPr/>
        </p:nvSpPr>
        <p:spPr>
          <a:xfrm>
            <a:off x="1809009" y="2492868"/>
            <a:ext cx="343748" cy="36855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355109" y="2492868"/>
            <a:ext cx="182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CNKI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Rounded Rectangle 94"/>
          <p:cNvSpPr/>
          <p:nvPr/>
        </p:nvSpPr>
        <p:spPr>
          <a:xfrm>
            <a:off x="1807255" y="3198547"/>
            <a:ext cx="343748" cy="368554"/>
          </a:xfrm>
          <a:prstGeom prst="roundRect">
            <a:avLst/>
          </a:prstGeom>
          <a:solidFill>
            <a:srgbClr val="E96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2353355" y="3198547"/>
            <a:ext cx="182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万方</a:t>
            </a:r>
          </a:p>
        </p:txBody>
      </p:sp>
      <p:sp>
        <p:nvSpPr>
          <p:cNvPr id="131" name="Rounded Rectangle 94"/>
          <p:cNvSpPr/>
          <p:nvPr/>
        </p:nvSpPr>
        <p:spPr>
          <a:xfrm>
            <a:off x="1818418" y="1722817"/>
            <a:ext cx="343748" cy="36855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2364518" y="1722817"/>
            <a:ext cx="218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维普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3" name="Group 138"/>
          <p:cNvGrpSpPr/>
          <p:nvPr/>
        </p:nvGrpSpPr>
        <p:grpSpPr>
          <a:xfrm>
            <a:off x="5730984" y="4454900"/>
            <a:ext cx="238534" cy="984834"/>
            <a:chOff x="1469114" y="2315046"/>
            <a:chExt cx="190214" cy="818676"/>
          </a:xfrm>
          <a:solidFill>
            <a:srgbClr val="C00000"/>
          </a:solidFill>
        </p:grpSpPr>
        <p:cxnSp>
          <p:nvCxnSpPr>
            <p:cNvPr id="134" name="Straight Connector 97"/>
            <p:cNvCxnSpPr/>
            <p:nvPr/>
          </p:nvCxnSpPr>
          <p:spPr>
            <a:xfrm flipV="1">
              <a:off x="1554956" y="2315046"/>
              <a:ext cx="9857" cy="809154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ounded Rectangle 100"/>
            <p:cNvSpPr/>
            <p:nvPr/>
          </p:nvSpPr>
          <p:spPr>
            <a:xfrm>
              <a:off x="1469114" y="2426632"/>
              <a:ext cx="190214" cy="70709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38" name="文本框 137"/>
          <p:cNvSpPr txBox="1"/>
          <p:nvPr/>
        </p:nvSpPr>
        <p:spPr>
          <a:xfrm>
            <a:off x="5137564" y="3955598"/>
            <a:ext cx="109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804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9" name="Group 140"/>
          <p:cNvGrpSpPr/>
          <p:nvPr/>
        </p:nvGrpSpPr>
        <p:grpSpPr>
          <a:xfrm>
            <a:off x="8315027" y="3180054"/>
            <a:ext cx="286887" cy="2261389"/>
            <a:chOff x="2254400" y="2594322"/>
            <a:chExt cx="225928" cy="539400"/>
          </a:xfrm>
          <a:solidFill>
            <a:srgbClr val="C00000"/>
          </a:solidFill>
        </p:grpSpPr>
        <p:cxnSp>
          <p:nvCxnSpPr>
            <p:cNvPr id="140" name="Straight Connector 107"/>
            <p:cNvCxnSpPr/>
            <p:nvPr/>
          </p:nvCxnSpPr>
          <p:spPr>
            <a:xfrm flipV="1">
              <a:off x="2316956" y="2594322"/>
              <a:ext cx="53947" cy="529879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ounded Rectangle 120"/>
            <p:cNvSpPr/>
            <p:nvPr/>
          </p:nvSpPr>
          <p:spPr>
            <a:xfrm>
              <a:off x="2254400" y="2713540"/>
              <a:ext cx="225928" cy="42018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42" name="文本框 141"/>
          <p:cNvSpPr txBox="1"/>
          <p:nvPr/>
        </p:nvSpPr>
        <p:spPr>
          <a:xfrm>
            <a:off x="7752830" y="3063710"/>
            <a:ext cx="1305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1981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10965836" y="260186"/>
            <a:ext cx="241200" cy="5202081"/>
            <a:chOff x="2975622" y="290362"/>
            <a:chExt cx="187893" cy="2843360"/>
          </a:xfrm>
          <a:solidFill>
            <a:srgbClr val="C00000"/>
          </a:solidFill>
        </p:grpSpPr>
        <p:cxnSp>
          <p:nvCxnSpPr>
            <p:cNvPr id="150" name="Straight Connector 135"/>
            <p:cNvCxnSpPr/>
            <p:nvPr/>
          </p:nvCxnSpPr>
          <p:spPr>
            <a:xfrm flipH="1" flipV="1">
              <a:off x="3057686" y="290362"/>
              <a:ext cx="21270" cy="2833840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ounded Rectangle 136"/>
            <p:cNvSpPr/>
            <p:nvPr/>
          </p:nvSpPr>
          <p:spPr>
            <a:xfrm>
              <a:off x="2975622" y="370280"/>
              <a:ext cx="187893" cy="276344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52" name="文本框 151"/>
          <p:cNvSpPr txBox="1"/>
          <p:nvPr/>
        </p:nvSpPr>
        <p:spPr>
          <a:xfrm>
            <a:off x="8874442" y="1029546"/>
            <a:ext cx="1305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11372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" name="文本框 152"/>
          <p:cNvSpPr txBox="1"/>
          <p:nvPr/>
        </p:nvSpPr>
        <p:spPr>
          <a:xfrm>
            <a:off x="10313269" y="-1967"/>
            <a:ext cx="1305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15263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364926" y="6207886"/>
            <a:ext cx="365118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总量：</a:t>
            </a:r>
            <a:r>
              <a:rPr lang="en-US" altLang="zh-CN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814</a:t>
            </a:r>
            <a:endParaRPr lang="zh-CN" altLang="en-US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" name="矩形 158"/>
          <p:cNvSpPr/>
          <p:nvPr/>
        </p:nvSpPr>
        <p:spPr>
          <a:xfrm>
            <a:off x="6121097" y="6246315"/>
            <a:ext cx="365118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总量：</a:t>
            </a:r>
            <a:r>
              <a:rPr lang="en-US" altLang="zh-CN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1990</a:t>
            </a:r>
            <a:endParaRPr lang="zh-CN" altLang="en-US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" name="Rounded Rectangle 94"/>
          <p:cNvSpPr/>
          <p:nvPr/>
        </p:nvSpPr>
        <p:spPr>
          <a:xfrm>
            <a:off x="1807255" y="3927563"/>
            <a:ext cx="343748" cy="368554"/>
          </a:xfrm>
          <a:prstGeom prst="roundRect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1" name="文本框 160"/>
          <p:cNvSpPr txBox="1"/>
          <p:nvPr/>
        </p:nvSpPr>
        <p:spPr>
          <a:xfrm>
            <a:off x="2353355" y="3927563"/>
            <a:ext cx="218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超星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405718" y="590464"/>
            <a:ext cx="68239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0" y="590464"/>
            <a:ext cx="1276066" cy="411734"/>
          </a:xfrm>
          <a:prstGeom prst="rect">
            <a:avLst/>
          </a:prstGeom>
          <a:solidFill>
            <a:srgbClr val="EB3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607845" y="596276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期刊收录对比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91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23" grpId="0"/>
      <p:bldP spid="114" grpId="0"/>
      <p:bldP spid="117" grpId="0"/>
      <p:bldP spid="118" grpId="0"/>
      <p:bldP spid="119" grpId="0"/>
      <p:bldP spid="120" grpId="0"/>
      <p:bldP spid="122" grpId="0"/>
      <p:bldP spid="123" grpId="0"/>
      <p:bldP spid="138" grpId="0"/>
      <p:bldP spid="142" grpId="0"/>
      <p:bldP spid="152" grpId="0"/>
      <p:bldP spid="1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2718</Words>
  <Application>Microsoft Office PowerPoint</Application>
  <PresentationFormat>宽屏</PresentationFormat>
  <Paragraphs>312</Paragraphs>
  <Slides>37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0" baseType="lpstr">
      <vt:lpstr>Noto Sans CJK Thin</vt:lpstr>
      <vt:lpstr>等线</vt:lpstr>
      <vt:lpstr>等线 Light</vt:lpstr>
      <vt:lpstr>华文楷体</vt:lpstr>
      <vt:lpstr>楷体</vt:lpstr>
      <vt:lpstr>宋体</vt:lpstr>
      <vt:lpstr>微软雅黑</vt:lpstr>
      <vt:lpstr>Arial</vt:lpstr>
      <vt:lpstr>Calibri</vt:lpstr>
      <vt:lpstr>Impact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acer</dc:creator>
  <cp:lastModifiedBy>acer</cp:lastModifiedBy>
  <cp:revision>76</cp:revision>
  <dcterms:created xsi:type="dcterms:W3CDTF">2022-02-21T04:53:52Z</dcterms:created>
  <dcterms:modified xsi:type="dcterms:W3CDTF">2022-02-22T13:38:11Z</dcterms:modified>
</cp:coreProperties>
</file>