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62" r:id="rId3"/>
    <p:sldId id="364" r:id="rId4"/>
    <p:sldId id="365" r:id="rId5"/>
    <p:sldId id="382" r:id="rId6"/>
    <p:sldId id="383" r:id="rId7"/>
    <p:sldId id="384" r:id="rId8"/>
    <p:sldId id="385" r:id="rId9"/>
    <p:sldId id="386" r:id="rId10"/>
    <p:sldId id="381" r:id="rId11"/>
    <p:sldId id="387" r:id="rId12"/>
    <p:sldId id="393" r:id="rId13"/>
    <p:sldId id="402" r:id="rId14"/>
    <p:sldId id="403" r:id="rId15"/>
    <p:sldId id="411" r:id="rId16"/>
    <p:sldId id="405" r:id="rId17"/>
    <p:sldId id="412" r:id="rId18"/>
    <p:sldId id="413" r:id="rId19"/>
    <p:sldId id="414" r:id="rId20"/>
    <p:sldId id="29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40" autoAdjust="0"/>
  </p:normalViewPr>
  <p:slideViewPr>
    <p:cSldViewPr>
      <p:cViewPr>
        <p:scale>
          <a:sx n="75" d="100"/>
          <a:sy n="75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17262-D3F7-468F-8789-1ACC05BD9DAC}" type="datetimeFigureOut">
              <a:rPr lang="zh-CN" altLang="en-US" smtClean="0"/>
              <a:pPr/>
              <a:t>2022-11-14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C3EF7-24EC-40B4-93B7-A3D7E91E94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algn="l" defTabSz="914400" rtl="0" eaLnBrk="1" latinLnBrk="0" hangingPunct="1">
              <a:lnSpc>
                <a:spcPct val="200000"/>
              </a:lnSpc>
              <a:buFont typeface="Wingdings" pitchFamily="2" charset="2"/>
              <a:buChar char="l"/>
            </a:pPr>
            <a:endParaRPr lang="zh-CN" alt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C3EF7-24EC-40B4-93B7-A3D7E91E94B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2022-11-14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2022-11-14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2022-11-14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中</a:t>
            </a:r>
            <a:r>
              <a:rPr lang="zh-CN" altLang="en-US" dirty="0" smtClean="0"/>
              <a:t>宏产业研究平台应</a:t>
            </a:r>
            <a:r>
              <a:rPr lang="zh-CN" altLang="en-US" dirty="0" smtClean="0"/>
              <a:t>用介绍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r>
              <a:rPr lang="zh-CN" altLang="en-US" sz="2400" b="1" dirty="0" smtClean="0">
                <a:solidFill>
                  <a:schemeClr val="tx1"/>
                </a:solidFill>
              </a:rPr>
              <a:t>中宏智库（北京）经济咨询中心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</a:rPr>
              <a:t>2022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年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9.</a:t>
            </a:r>
            <a:r>
              <a:rPr lang="zh-CN" altLang="en-US" sz="2400" b="1" dirty="0" smtClean="0"/>
              <a:t>产业知识</a:t>
            </a:r>
            <a:endParaRPr lang="en-US" altLang="zh-CN" sz="2400" b="1" dirty="0" smtClean="0"/>
          </a:p>
        </p:txBody>
      </p:sp>
      <p:pic>
        <p:nvPicPr>
          <p:cNvPr id="6" name="图片 5" descr="C:\Users\Administrator\Desktop\产业新版\说明书\新建文件夹\产业知识导航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68760"/>
            <a:ext cx="52781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10.</a:t>
            </a:r>
            <a:r>
              <a:rPr lang="zh-CN" altLang="en-US" sz="2400" b="1" dirty="0" smtClean="0"/>
              <a:t>实用案例</a:t>
            </a:r>
            <a:endParaRPr lang="en-US" altLang="zh-CN" sz="2400" b="1" dirty="0" smtClean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71600" y="192505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ahoma" pitchFamily="34" charset="0"/>
              </a:rPr>
              <a:t>以河北省房地产月度销售情况为例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748283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10.</a:t>
            </a:r>
            <a:r>
              <a:rPr lang="zh-CN" altLang="en-US" sz="2400" b="1" dirty="0" smtClean="0"/>
              <a:t>实用案例</a:t>
            </a:r>
            <a:endParaRPr lang="en-US" altLang="zh-CN" sz="2400" b="1" dirty="0" smtClean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71600" y="2032774"/>
            <a:ext cx="72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b="1" dirty="0" smtClean="0"/>
              <a:t>第一步：进入房地产行业</a:t>
            </a:r>
            <a:endParaRPr lang="zh-CN" altLang="zh-CN" dirty="0"/>
          </a:p>
        </p:txBody>
      </p:sp>
      <p:pic>
        <p:nvPicPr>
          <p:cNvPr id="7" name="图片 6" descr="C:\Users\Administrator\Desktop\产业新版\说明书\新建文件夹\案例（字）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5278120" cy="401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10.</a:t>
            </a:r>
            <a:r>
              <a:rPr lang="zh-CN" altLang="en-US" sz="2400" b="1" dirty="0" smtClean="0"/>
              <a:t>实用案例</a:t>
            </a:r>
            <a:endParaRPr lang="en-US" altLang="zh-CN" sz="2400" b="1" dirty="0" smtClean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71600" y="2132856"/>
            <a:ext cx="7200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zh-CN" b="1" dirty="0" smtClean="0"/>
              <a:t>第二步：了解房地产行业情况</a:t>
            </a:r>
            <a:endParaRPr lang="en-US" altLang="zh-CN" b="1" dirty="0" smtClean="0"/>
          </a:p>
          <a:p>
            <a:pPr lvl="0"/>
            <a:endParaRPr lang="en-US" altLang="zh-CN" b="1" dirty="0" smtClean="0"/>
          </a:p>
          <a:p>
            <a:pPr lvl="0"/>
            <a:r>
              <a:rPr lang="en-US" altLang="zh-CN" dirty="0" smtClean="0"/>
              <a:t>    </a:t>
            </a:r>
            <a:r>
              <a:rPr lang="zh-CN" altLang="zh-CN" dirty="0" smtClean="0"/>
              <a:t>行业简介</a:t>
            </a:r>
            <a:r>
              <a:rPr lang="en-US" altLang="zh-CN" dirty="0" smtClean="0"/>
              <a:t>-</a:t>
            </a:r>
            <a:r>
              <a:rPr lang="zh-CN" altLang="zh-CN" dirty="0" smtClean="0"/>
              <a:t>房地产行业定义及内容说明</a:t>
            </a:r>
            <a:endParaRPr lang="en-US" altLang="zh-CN" dirty="0" smtClean="0"/>
          </a:p>
          <a:p>
            <a:pPr lvl="0"/>
            <a:endParaRPr lang="zh-CN" altLang="zh-CN" dirty="0" smtClean="0"/>
          </a:p>
          <a:p>
            <a:pPr lvl="0"/>
            <a:r>
              <a:rPr lang="en-US" altLang="zh-CN" dirty="0" smtClean="0"/>
              <a:t>    </a:t>
            </a:r>
            <a:r>
              <a:rPr lang="zh-CN" altLang="zh-CN" dirty="0" smtClean="0"/>
              <a:t>上下游行业</a:t>
            </a:r>
            <a:r>
              <a:rPr lang="en-US" altLang="zh-CN" dirty="0" smtClean="0"/>
              <a:t>-</a:t>
            </a:r>
            <a:r>
              <a:rPr lang="zh-CN" altLang="zh-CN" dirty="0" smtClean="0"/>
              <a:t>一张图了解房地产行业的产业链</a:t>
            </a:r>
            <a:endParaRPr lang="en-US" altLang="zh-CN" dirty="0" smtClean="0"/>
          </a:p>
          <a:p>
            <a:pPr lvl="0"/>
            <a:endParaRPr lang="zh-CN" altLang="zh-CN" dirty="0" smtClean="0"/>
          </a:p>
          <a:p>
            <a:pPr lvl="0"/>
            <a:r>
              <a:rPr lang="en-US" altLang="zh-CN" dirty="0" smtClean="0"/>
              <a:t>    </a:t>
            </a:r>
            <a:r>
              <a:rPr lang="zh-CN" altLang="zh-CN" dirty="0" smtClean="0"/>
              <a:t>行业监测</a:t>
            </a:r>
            <a:r>
              <a:rPr lang="en-US" altLang="zh-CN" dirty="0" smtClean="0"/>
              <a:t>-</a:t>
            </a:r>
            <a:r>
              <a:rPr lang="zh-CN" altLang="zh-CN" dirty="0" smtClean="0"/>
              <a:t>仪表盘监测增速，线形图观察走势</a:t>
            </a:r>
            <a:endParaRPr lang="en-US" altLang="zh-CN" dirty="0" smtClean="0"/>
          </a:p>
          <a:p>
            <a:pPr lvl="0"/>
            <a:endParaRPr lang="zh-CN" altLang="zh-CN" dirty="0" smtClean="0"/>
          </a:p>
          <a:p>
            <a:pPr lvl="0"/>
            <a:r>
              <a:rPr lang="en-US" altLang="zh-CN" dirty="0" smtClean="0"/>
              <a:t>    </a:t>
            </a:r>
            <a:r>
              <a:rPr lang="zh-CN" altLang="zh-CN" dirty="0" smtClean="0"/>
              <a:t>行业动态</a:t>
            </a:r>
            <a:r>
              <a:rPr lang="en-US" altLang="zh-CN" dirty="0" smtClean="0"/>
              <a:t>-</a:t>
            </a:r>
            <a:r>
              <a:rPr lang="zh-CN" altLang="zh-CN" dirty="0" smtClean="0"/>
              <a:t>近期房地产行业的</a:t>
            </a:r>
            <a:r>
              <a:rPr lang="en-US" altLang="zh-CN" dirty="0" smtClean="0"/>
              <a:t>10</a:t>
            </a:r>
            <a:r>
              <a:rPr lang="zh-CN" altLang="zh-CN" dirty="0" smtClean="0"/>
              <a:t>条动态</a:t>
            </a:r>
            <a:endParaRPr lang="en-US" altLang="zh-CN" dirty="0" smtClean="0"/>
          </a:p>
          <a:p>
            <a:pPr lvl="0"/>
            <a:endParaRPr lang="zh-CN" altLang="zh-CN" dirty="0" smtClean="0"/>
          </a:p>
          <a:p>
            <a:pPr lvl="0"/>
            <a:r>
              <a:rPr lang="en-US" altLang="zh-CN" dirty="0" smtClean="0"/>
              <a:t>    </a:t>
            </a:r>
            <a:r>
              <a:rPr lang="zh-CN" altLang="zh-CN" dirty="0" smtClean="0"/>
              <a:t>行业指标</a:t>
            </a:r>
            <a:r>
              <a:rPr lang="en-US" altLang="zh-CN" dirty="0" smtClean="0"/>
              <a:t>-</a:t>
            </a:r>
            <a:r>
              <a:rPr lang="zh-CN" altLang="zh-CN" dirty="0" smtClean="0"/>
              <a:t>查看指标分析结构，点击指标可进入数据查询版面</a:t>
            </a:r>
            <a:endParaRPr lang="en-US" altLang="zh-CN" dirty="0" smtClean="0"/>
          </a:p>
          <a:p>
            <a:pPr lvl="0"/>
            <a:endParaRPr lang="zh-CN" altLang="zh-CN" dirty="0" smtClean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搜索功能</a:t>
            </a:r>
            <a:r>
              <a:rPr lang="en-US" altLang="zh-CN" dirty="0" smtClean="0"/>
              <a:t>-</a:t>
            </a:r>
            <a:r>
              <a:rPr lang="zh-CN" altLang="zh-CN" dirty="0" smtClean="0"/>
              <a:t>输入关键字后可对全库数据进行检索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10.</a:t>
            </a:r>
            <a:r>
              <a:rPr lang="zh-CN" altLang="en-US" sz="2400" b="1" dirty="0" smtClean="0"/>
              <a:t>实用案例</a:t>
            </a:r>
            <a:endParaRPr lang="en-US" altLang="zh-CN" sz="2400" b="1" dirty="0" smtClean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7544" y="1894275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zh-CN" b="1" dirty="0" smtClean="0"/>
              <a:t>第二步：了解房地产</a:t>
            </a:r>
            <a:endParaRPr lang="en-US" altLang="zh-CN" b="1" dirty="0" smtClean="0"/>
          </a:p>
          <a:p>
            <a:pPr lvl="0"/>
            <a:r>
              <a:rPr lang="en-US" altLang="zh-CN" b="1" dirty="0" smtClean="0"/>
              <a:t>                   </a:t>
            </a:r>
            <a:r>
              <a:rPr lang="zh-CN" altLang="zh-CN" b="1" dirty="0" smtClean="0"/>
              <a:t>行业情况</a:t>
            </a:r>
            <a:endParaRPr lang="en-US" altLang="zh-CN" b="1" dirty="0" smtClean="0"/>
          </a:p>
        </p:txBody>
      </p:sp>
      <p:pic>
        <p:nvPicPr>
          <p:cNvPr id="8" name="图片 7" descr="C:\Users\Administrator\Desktop\产业新版\说明书\新建文件夹\案例（字）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5275843" cy="513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10.</a:t>
            </a:r>
            <a:r>
              <a:rPr lang="zh-CN" altLang="en-US" sz="2400" b="1" dirty="0" smtClean="0"/>
              <a:t>实用案例</a:t>
            </a:r>
            <a:endParaRPr lang="en-US" altLang="zh-CN" sz="2400" b="1" dirty="0" smtClean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71600" y="1994358"/>
            <a:ext cx="7200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b="1" dirty="0" smtClean="0"/>
              <a:t>第三步：数据信息资料查询与收集</a:t>
            </a:r>
            <a:endParaRPr lang="zh-CN" altLang="zh-CN" dirty="0" smtClean="0"/>
          </a:p>
          <a:p>
            <a:pPr lvl="0"/>
            <a:endParaRPr lang="en-US" altLang="zh-CN" b="1" dirty="0" smtClean="0"/>
          </a:p>
          <a:p>
            <a:pPr lvl="0"/>
            <a:r>
              <a:rPr lang="zh-CN" altLang="zh-CN" b="1" dirty="0" smtClean="0"/>
              <a:t>数据指标查询</a:t>
            </a:r>
            <a:endParaRPr lang="en-US" altLang="zh-CN" b="1" dirty="0" smtClean="0"/>
          </a:p>
          <a:p>
            <a:pPr lvl="0"/>
            <a:endParaRPr lang="zh-CN" altLang="zh-CN" dirty="0" smtClean="0"/>
          </a:p>
          <a:p>
            <a:r>
              <a:rPr lang="zh-CN" altLang="zh-CN" dirty="0" smtClean="0"/>
              <a:t>输入“商品房”关键词，从检索结果中挑选出“各地区</a:t>
            </a:r>
            <a:r>
              <a:rPr lang="en-US" altLang="zh-CN" dirty="0" smtClean="0"/>
              <a:t>****</a:t>
            </a:r>
            <a:r>
              <a:rPr lang="zh-CN" altLang="zh-CN" dirty="0" smtClean="0"/>
              <a:t>”字样的相关指标，在右侧地区栏中选择“河北”。具体指标如下</a:t>
            </a:r>
            <a:r>
              <a:rPr lang="en-US" altLang="zh-CN" dirty="0" smtClean="0"/>
              <a:t>: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河北省商品房竣工面积增速</a:t>
            </a:r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河北省土地购置面积增速</a:t>
            </a:r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河北省商品房新开工面积增速</a:t>
            </a:r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河北省商品房销售面积增速</a:t>
            </a:r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河北省商品房销售额增速</a:t>
            </a:r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河北省商品房开发投资额增速</a:t>
            </a:r>
          </a:p>
          <a:p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10.</a:t>
            </a:r>
            <a:r>
              <a:rPr lang="zh-CN" altLang="en-US" sz="2400" b="1" dirty="0" smtClean="0"/>
              <a:t>实用案例</a:t>
            </a:r>
            <a:endParaRPr lang="en-US" altLang="zh-CN" sz="2400" b="1" dirty="0" smtClean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 descr="C:\Users\Administrator\Desktop\产业新版\说明书\新建文件夹\案例（字）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71642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10.</a:t>
            </a:r>
            <a:r>
              <a:rPr lang="zh-CN" altLang="en-US" sz="2400" b="1" dirty="0" smtClean="0"/>
              <a:t>实用案例</a:t>
            </a:r>
            <a:endParaRPr lang="en-US" altLang="zh-CN" sz="2400" b="1" dirty="0" smtClean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71600" y="2060848"/>
            <a:ext cx="7200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b="1" dirty="0" smtClean="0"/>
              <a:t>第三步：数据信息资料查询与收集</a:t>
            </a:r>
            <a:endParaRPr lang="zh-CN" altLang="zh-CN" dirty="0" smtClean="0"/>
          </a:p>
          <a:p>
            <a:pPr lvl="0"/>
            <a:endParaRPr lang="en-US" altLang="zh-CN" b="1" dirty="0" smtClean="0"/>
          </a:p>
          <a:p>
            <a:pPr lvl="0"/>
            <a:r>
              <a:rPr lang="zh-CN" altLang="zh-CN" b="1" dirty="0" smtClean="0"/>
              <a:t>文字资料</a:t>
            </a:r>
            <a:endParaRPr lang="en-US" altLang="zh-CN" b="1" dirty="0" smtClean="0"/>
          </a:p>
          <a:p>
            <a:pPr lvl="0"/>
            <a:endParaRPr lang="zh-CN" altLang="zh-CN" dirty="0" smtClean="0"/>
          </a:p>
          <a:p>
            <a:r>
              <a:rPr lang="zh-CN" altLang="zh-CN" dirty="0" smtClean="0"/>
              <a:t>搜索“河北 房地产”从结果中挑选出相关的行业动态，如下：</a:t>
            </a:r>
            <a:endParaRPr lang="en-US" altLang="zh-CN" dirty="0" smtClean="0"/>
          </a:p>
          <a:p>
            <a:endParaRPr lang="zh-CN" altLang="zh-CN" dirty="0" smtClean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河北环京房地产限购实施近两个月交易量减少七成</a:t>
            </a:r>
            <a:endParaRPr lang="en-US" altLang="zh-CN" dirty="0" smtClean="0"/>
          </a:p>
          <a:p>
            <a:endParaRPr lang="zh-CN" altLang="zh-CN" dirty="0" smtClean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河北积极对接北京城市副中心建设严格管控房地产</a:t>
            </a:r>
            <a:endParaRPr lang="en-US" altLang="zh-CN" dirty="0" smtClean="0"/>
          </a:p>
          <a:p>
            <a:endParaRPr lang="zh-CN" altLang="zh-CN" dirty="0" smtClean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河北雄安新区周边加强房地产市场调控</a:t>
            </a:r>
            <a:endParaRPr lang="en-US" altLang="zh-CN" dirty="0" smtClean="0"/>
          </a:p>
          <a:p>
            <a:endParaRPr lang="zh-CN" altLang="zh-CN" dirty="0" smtClean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河北省严控房地产炒作确保市场平稳</a:t>
            </a:r>
            <a:endParaRPr lang="en-US" altLang="zh-CN" dirty="0" smtClean="0"/>
          </a:p>
          <a:p>
            <a:endParaRPr lang="zh-CN" altLang="zh-CN" dirty="0" smtClean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河北将限制京冀交界人口规模严控房地产开发总量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10.</a:t>
            </a:r>
            <a:r>
              <a:rPr lang="zh-CN" altLang="en-US" sz="2400" b="1" dirty="0" smtClean="0"/>
              <a:t>实用案例</a:t>
            </a:r>
            <a:endParaRPr lang="en-US" altLang="zh-CN" sz="2400" b="1" dirty="0" smtClean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71600" y="1858686"/>
            <a:ext cx="7200800" cy="437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b="1" dirty="0" smtClean="0"/>
              <a:t>第</a:t>
            </a:r>
            <a:r>
              <a:rPr lang="zh-CN" altLang="en-US" b="1" dirty="0" smtClean="0"/>
              <a:t>四</a:t>
            </a:r>
            <a:r>
              <a:rPr lang="zh-CN" altLang="zh-CN" b="1" dirty="0" smtClean="0"/>
              <a:t>步：计算依据、分析方法</a:t>
            </a:r>
            <a:endParaRPr lang="en-US" altLang="zh-CN" b="1" dirty="0" smtClean="0"/>
          </a:p>
          <a:p>
            <a:endParaRPr lang="en-US" altLang="zh-CN" dirty="0" smtClean="0"/>
          </a:p>
          <a:p>
            <a:r>
              <a:rPr lang="zh-CN" altLang="zh-CN" dirty="0" smtClean="0"/>
              <a:t>搜索“房地产”从结果中挑选出相关的分析文章，如下：</a:t>
            </a:r>
            <a:endParaRPr lang="en-US" altLang="zh-CN" dirty="0" smtClean="0"/>
          </a:p>
          <a:p>
            <a:endParaRPr lang="zh-CN" altLang="zh-CN" dirty="0" smtClean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加快建立合理税负为主导的房地产调控长效机制</a:t>
            </a:r>
            <a:endParaRPr lang="en-US" altLang="zh-CN" dirty="0" smtClean="0"/>
          </a:p>
          <a:p>
            <a:endParaRPr lang="zh-CN" altLang="zh-CN" dirty="0" smtClean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中国房地产业发展与宏观经济波动的关系</a:t>
            </a:r>
            <a:endParaRPr lang="en-US" altLang="zh-CN" dirty="0" smtClean="0"/>
          </a:p>
          <a:p>
            <a:endParaRPr lang="zh-CN" altLang="zh-CN" dirty="0" smtClean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外资对我国房地产市场的影响</a:t>
            </a:r>
            <a:endParaRPr lang="en-US" altLang="zh-CN" dirty="0" smtClean="0"/>
          </a:p>
          <a:p>
            <a:endParaRPr lang="zh-CN" altLang="zh-CN" dirty="0" smtClean="0"/>
          </a:p>
          <a:p>
            <a:r>
              <a:rPr lang="en-US" altLang="zh-CN" dirty="0" smtClean="0"/>
              <a:t>    </a:t>
            </a:r>
            <a:r>
              <a:rPr lang="zh-CN" altLang="zh-CN" dirty="0" smtClean="0"/>
              <a:t>中国最具竞争力的房地产企业分析</a:t>
            </a:r>
            <a:endParaRPr lang="en-US" altLang="zh-CN" dirty="0" smtClean="0"/>
          </a:p>
          <a:p>
            <a:endParaRPr lang="zh-CN" altLang="zh-CN" dirty="0" smtClean="0"/>
          </a:p>
          <a:p>
            <a:r>
              <a:rPr lang="en-US" altLang="zh-CN" dirty="0" smtClean="0"/>
              <a:t>    2009</a:t>
            </a:r>
            <a:r>
              <a:rPr lang="zh-CN" altLang="zh-CN" dirty="0" smtClean="0"/>
              <a:t>年货币政策对房地产市场的影响及</a:t>
            </a:r>
            <a:r>
              <a:rPr lang="en-US" altLang="zh-CN" dirty="0" smtClean="0"/>
              <a:t>2010</a:t>
            </a:r>
            <a:r>
              <a:rPr lang="zh-CN" altLang="zh-CN" dirty="0" smtClean="0"/>
              <a:t>年展望</a:t>
            </a:r>
            <a:endParaRPr lang="en-US" altLang="zh-CN" dirty="0" smtClean="0"/>
          </a:p>
          <a:p>
            <a:endParaRPr lang="zh-CN" altLang="zh-CN" dirty="0" smtClean="0"/>
          </a:p>
          <a:p>
            <a:r>
              <a:rPr lang="en-US" altLang="zh-CN" dirty="0" smtClean="0"/>
              <a:t>    2007</a:t>
            </a:r>
            <a:r>
              <a:rPr lang="zh-CN" altLang="zh-CN" dirty="0" smtClean="0"/>
              <a:t>年住宅房地产增长预测及政策建议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10.</a:t>
            </a:r>
            <a:r>
              <a:rPr lang="zh-CN" altLang="en-US" sz="2400" b="1" dirty="0" smtClean="0"/>
              <a:t>实用案例</a:t>
            </a:r>
            <a:endParaRPr lang="en-US" altLang="zh-CN" sz="2400" b="1" dirty="0" smtClean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71600" y="1746083"/>
            <a:ext cx="7200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b="1" dirty="0" smtClean="0"/>
              <a:t>第五步：结果结论</a:t>
            </a:r>
            <a:endParaRPr lang="zh-CN" altLang="zh-CN" dirty="0" smtClean="0"/>
          </a:p>
          <a:p>
            <a:r>
              <a:rPr lang="en-US" altLang="zh-CN" dirty="0" smtClean="0"/>
              <a:t>        </a:t>
            </a:r>
            <a:r>
              <a:rPr lang="zh-CN" altLang="zh-CN" dirty="0" smtClean="0"/>
              <a:t>在京津冀协同发展的大背景下，廊坊市、燕郊等地区逐渐成为北京疏解非首都功能的重要目标地，包括产业外迁，医疗、教育等诸多社会功能的迁移。而近年囿于北京高昂的房价和严苛的落户政策，许多北京上班族将买房目标转至于此。据公开报道，仅燕郊就容纳了数十万北京上班族，每天在两地之间来回摆渡。庞大的购房需求也催热了房价。如京冀交界房地产长期</a:t>
            </a:r>
            <a:r>
              <a:rPr lang="en-US" altLang="zh-CN" dirty="0" smtClean="0"/>
              <a:t>“</a:t>
            </a:r>
            <a:r>
              <a:rPr lang="zh-CN" altLang="zh-CN" dirty="0" smtClean="0"/>
              <a:t>一业独大</a:t>
            </a:r>
            <a:r>
              <a:rPr lang="en-US" altLang="zh-CN" dirty="0" smtClean="0"/>
              <a:t>”</a:t>
            </a:r>
            <a:r>
              <a:rPr lang="zh-CN" altLang="zh-CN" dirty="0" smtClean="0"/>
              <a:t>，一方面会导致环首都城镇连绵发展、不断</a:t>
            </a:r>
            <a:r>
              <a:rPr lang="en-US" altLang="zh-CN" dirty="0" smtClean="0"/>
              <a:t>“</a:t>
            </a:r>
            <a:r>
              <a:rPr lang="zh-CN" altLang="zh-CN" dirty="0" smtClean="0"/>
              <a:t>摊大饼</a:t>
            </a:r>
            <a:r>
              <a:rPr lang="en-US" altLang="zh-CN" dirty="0" smtClean="0"/>
              <a:t>”</a:t>
            </a:r>
            <a:r>
              <a:rPr lang="zh-CN" altLang="zh-CN" dirty="0" smtClean="0"/>
              <a:t>，同时加剧北京市本已严重的</a:t>
            </a:r>
            <a:r>
              <a:rPr lang="en-US" altLang="zh-CN" dirty="0" smtClean="0"/>
              <a:t>“</a:t>
            </a:r>
            <a:r>
              <a:rPr lang="zh-CN" altLang="zh-CN" dirty="0" smtClean="0"/>
              <a:t>职住分离</a:t>
            </a:r>
            <a:r>
              <a:rPr lang="en-US" altLang="zh-CN" dirty="0" smtClean="0"/>
              <a:t>”</a:t>
            </a:r>
            <a:r>
              <a:rPr lang="zh-CN" altLang="zh-CN" dirty="0" smtClean="0"/>
              <a:t>状态，引发交通、环境等诸多问题。另一方面，这也会导致河北优势地区资源配置的失衡，影响承接北京非首都功能疏解和产业转移等。</a:t>
            </a:r>
          </a:p>
          <a:p>
            <a:r>
              <a:rPr lang="en-US" altLang="zh-CN" dirty="0" smtClean="0"/>
              <a:t>        </a:t>
            </a:r>
            <a:r>
              <a:rPr lang="zh-CN" altLang="zh-CN" dirty="0" smtClean="0"/>
              <a:t>本轮通过限购和限贷为手段，以遏制投资、投机性需求和房价合理回归为目标的房地产调控，实际上对于很多造成高房价的根本性因素触及不深。本轮房地产调控没有触及房地产市场源头的土地制度，没有改变地方政府土地财政局面。不改变提前征收</a:t>
            </a:r>
            <a:r>
              <a:rPr lang="en-US" altLang="zh-CN" dirty="0" smtClean="0"/>
              <a:t>70</a:t>
            </a:r>
            <a:r>
              <a:rPr lang="zh-CN" altLang="zh-CN" dirty="0" smtClean="0"/>
              <a:t>年土地出让金，就不会让地价大幅下降，而仅靠当前供需层面对地价降低的作用是非常有限的。因此，有些经济学者甚至指出，我国当前不改变土地出让制度或者是不改变地方土地财政的体制，房价就很难真正降下来。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3"/>
            <a:ext cx="7643192" cy="100811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210000"/>
              </a:lnSpc>
              <a:buNone/>
            </a:pPr>
            <a:r>
              <a:rPr lang="en-US" altLang="zh-CN" sz="2400" b="1" dirty="0" smtClean="0"/>
              <a:t>1.</a:t>
            </a:r>
            <a:r>
              <a:rPr lang="zh-CN" altLang="en-US" sz="2400" b="1" dirty="0" smtClean="0"/>
              <a:t>系统构建的初衷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206084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zh-CN" sz="2000" b="1" dirty="0" smtClean="0"/>
              <a:t>产业是经济组成的基本要素，而产业结构是判断经济是否健康发展的重要依据，十九大报告已经对中国的产业结构调整提出更高的要求，明确要“推动经济发展质量变革、效率变革、动力变革，提高全要素生产率，不断增强我国经济创新力和竞争力”。</a:t>
            </a:r>
            <a:endParaRPr lang="en-US" altLang="zh-CN" sz="2000" b="1" dirty="0" smtClean="0"/>
          </a:p>
          <a:p>
            <a:pPr marL="342900" indent="-342900" fontAlgn="base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zh-CN" sz="2000" b="1" dirty="0" smtClean="0"/>
              <a:t>中宏产业研究平台就是以十九大报告为总纲、以产业发展为主要研究方向的基础上，基于中国整体的宏观经济形势建立起来的。</a:t>
            </a:r>
            <a:endParaRPr lang="en-US" altLang="zh-CN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谢谢！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2400" b="1" dirty="0" smtClean="0">
                <a:solidFill>
                  <a:schemeClr val="tx1"/>
                </a:solidFill>
              </a:rPr>
              <a:t>中宏智库（北京）经济咨询中心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</a:rPr>
              <a:t>2022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年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86409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210000"/>
              </a:lnSpc>
              <a:buNone/>
            </a:pPr>
            <a:r>
              <a:rPr lang="en-US" altLang="zh-CN" sz="2400" b="1" dirty="0" smtClean="0"/>
              <a:t>2.</a:t>
            </a:r>
            <a:r>
              <a:rPr lang="zh-CN" altLang="en-US" sz="2400" b="1" dirty="0" smtClean="0"/>
              <a:t>系统优势</a:t>
            </a:r>
            <a:endParaRPr lang="en-US" altLang="zh-CN" sz="2400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539552" y="2100912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zh-CN" b="1" dirty="0" smtClean="0"/>
              <a:t>构建了完整的产业知识体系架构，引入权威的归类方法，对冗繁的行业、指标进行划分，建立研究分析框架，帮助研究者快速发现行业特征和发展脉络，并配合信息、报告，全方位的帮助研究者了解产业基础情况。</a:t>
            </a:r>
            <a:endParaRPr lang="en-US" altLang="zh-CN" b="1" dirty="0" smtClean="0"/>
          </a:p>
          <a:p>
            <a:pPr marL="342900" indent="-342900" fontAlgn="base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zh-CN" b="1" dirty="0" smtClean="0"/>
              <a:t>建立了产业专题，以企业属性、产品产量、对外贸易、固定资产投资等多方面为切入点，结合分析框架，对传统行业进行深入剖析。</a:t>
            </a:r>
            <a:endParaRPr lang="en-US" altLang="zh-CN" b="1" dirty="0" smtClean="0"/>
          </a:p>
          <a:p>
            <a:pPr marL="342900" indent="-342900" fontAlgn="base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zh-CN" b="1" dirty="0" smtClean="0"/>
              <a:t>加入热点专题栏目，关注当前新兴行业，配合图片、文字，给研究者更直观的体验。</a:t>
            </a:r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3.</a:t>
            </a:r>
            <a:r>
              <a:rPr lang="zh-CN" altLang="en-US" sz="2400" b="1" dirty="0" smtClean="0"/>
              <a:t>主页面</a:t>
            </a:r>
            <a:endParaRPr lang="en-US" altLang="zh-CN" sz="2400" b="1" dirty="0" smtClean="0"/>
          </a:p>
        </p:txBody>
      </p:sp>
      <p:pic>
        <p:nvPicPr>
          <p:cNvPr id="5" name="图片 4" descr="C:\Users\Administrator\Desktop\产业新版\说明书\中宏产业数据库-使用说明(2017.1.0)_171208\首页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12776"/>
            <a:ext cx="57606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4.</a:t>
            </a:r>
            <a:r>
              <a:rPr lang="zh-CN" altLang="en-US" sz="2400" b="1" dirty="0" smtClean="0"/>
              <a:t>产业导航</a:t>
            </a:r>
            <a:endParaRPr lang="en-US" altLang="zh-CN" sz="2400" b="1" dirty="0" smtClean="0"/>
          </a:p>
        </p:txBody>
      </p:sp>
      <p:pic>
        <p:nvPicPr>
          <p:cNvPr id="6" name="图片 5" descr="C:\Users\Administrator\Desktop\产业新版\说明书\新建文件夹\产业导航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28800"/>
            <a:ext cx="5278120" cy="483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5.</a:t>
            </a:r>
            <a:r>
              <a:rPr lang="zh-CN" altLang="en-US" sz="2400" b="1" dirty="0" smtClean="0"/>
              <a:t>行业概览</a:t>
            </a:r>
            <a:endParaRPr lang="en-US" altLang="zh-CN" sz="2400" b="1" dirty="0" smtClean="0"/>
          </a:p>
        </p:txBody>
      </p:sp>
      <p:pic>
        <p:nvPicPr>
          <p:cNvPr id="6" name="图片 5" descr="C:\Users\Administrator\Desktop\产业新版\说明书\新建文件夹\行业概览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268760"/>
            <a:ext cx="5112568" cy="549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6.</a:t>
            </a:r>
            <a:r>
              <a:rPr lang="zh-CN" altLang="en-US" sz="2400" b="1" dirty="0" smtClean="0"/>
              <a:t>数据查询</a:t>
            </a:r>
            <a:endParaRPr lang="en-US" altLang="zh-CN" sz="2400" b="1" dirty="0" smtClean="0"/>
          </a:p>
        </p:txBody>
      </p:sp>
      <p:pic>
        <p:nvPicPr>
          <p:cNvPr id="6" name="图片 5" descr="C:\Users\Administrator\Desktop\产业新版\说明书\新建文件夹\数据查询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132856"/>
            <a:ext cx="6527492" cy="386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7.</a:t>
            </a:r>
            <a:r>
              <a:rPr lang="zh-CN" altLang="en-US" sz="2400" b="1" dirty="0" smtClean="0"/>
              <a:t>图形展示</a:t>
            </a:r>
            <a:endParaRPr lang="en-US" altLang="zh-CN" sz="2400" b="1" dirty="0" smtClean="0"/>
          </a:p>
        </p:txBody>
      </p:sp>
      <p:pic>
        <p:nvPicPr>
          <p:cNvPr id="6" name="图片 5" descr="C:\Users\Administrator\Desktop\产业新版\说明书\新建文件夹\图形展示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6095444" cy="401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CN" altLang="en-US" sz="3600" b="1" dirty="0" smtClean="0"/>
              <a:t>中</a:t>
            </a:r>
            <a:r>
              <a:rPr lang="zh-CN" altLang="en-US" sz="3600" b="1" dirty="0" smtClean="0"/>
              <a:t>宏产业研究平台应用介绍</a:t>
            </a:r>
            <a:endParaRPr lang="zh-CN" altLang="en-US" sz="3600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124744"/>
            <a:ext cx="2098576" cy="7920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>
              <a:lnSpc>
                <a:spcPct val="200000"/>
              </a:lnSpc>
              <a:buNone/>
            </a:pPr>
            <a:r>
              <a:rPr lang="en-US" altLang="zh-CN" sz="2400" b="1" dirty="0" smtClean="0"/>
              <a:t>8.</a:t>
            </a:r>
            <a:r>
              <a:rPr lang="zh-CN" altLang="en-US" sz="2400" b="1" dirty="0" smtClean="0"/>
              <a:t>产业报告</a:t>
            </a:r>
            <a:endParaRPr lang="en-US" altLang="zh-CN" sz="2400" b="1" dirty="0" smtClean="0"/>
          </a:p>
        </p:txBody>
      </p:sp>
      <p:pic>
        <p:nvPicPr>
          <p:cNvPr id="6" name="图片 5" descr="C:\Users\Administrator\Desktop\产业新版\说明书\新建文件夹\产业报告导航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6192688" cy="419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3662</TotalTime>
  <Words>1866</Words>
  <Application>Microsoft Office PowerPoint</Application>
  <PresentationFormat>全屏显示(4:3)</PresentationFormat>
  <Paragraphs>129</Paragraphs>
  <Slides>20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中宏产业研究平台应用介绍</vt:lpstr>
      <vt:lpstr>谢谢！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形势分析支持系统3.0介绍</dc:title>
  <dc:creator>Administrator</dc:creator>
  <cp:lastModifiedBy>hukw</cp:lastModifiedBy>
  <cp:revision>494</cp:revision>
  <dcterms:created xsi:type="dcterms:W3CDTF">2019-02-15T01:25:32Z</dcterms:created>
  <dcterms:modified xsi:type="dcterms:W3CDTF">2022-11-14T07:21:10Z</dcterms:modified>
</cp:coreProperties>
</file>