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67" r:id="rId3"/>
    <p:sldId id="334" r:id="rId4"/>
    <p:sldId id="330" r:id="rId6"/>
    <p:sldId id="304" r:id="rId7"/>
    <p:sldId id="318" r:id="rId8"/>
    <p:sldId id="337" r:id="rId9"/>
    <p:sldId id="338" r:id="rId10"/>
    <p:sldId id="339" r:id="rId11"/>
    <p:sldId id="359" r:id="rId12"/>
    <p:sldId id="340" r:id="rId13"/>
    <p:sldId id="341" r:id="rId14"/>
    <p:sldId id="342" r:id="rId15"/>
    <p:sldId id="328" r:id="rId16"/>
    <p:sldId id="317" r:id="rId17"/>
    <p:sldId id="314" r:id="rId18"/>
    <p:sldId id="320" r:id="rId19"/>
    <p:sldId id="324" r:id="rId20"/>
    <p:sldId id="305" r:id="rId21"/>
    <p:sldId id="343" r:id="rId22"/>
    <p:sldId id="321" r:id="rId23"/>
    <p:sldId id="279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6FC6"/>
    <a:srgbClr val="39B3F3"/>
    <a:srgbClr val="50F2D0"/>
    <a:srgbClr val="00021B"/>
    <a:srgbClr val="47D5D5"/>
    <a:srgbClr val="3ABEFE"/>
    <a:srgbClr val="0A2C60"/>
    <a:srgbClr val="2CB3ED"/>
    <a:srgbClr val="55E0E2"/>
    <a:srgbClr val="2225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79" autoAdjust="0"/>
    <p:restoredTop sz="86754" autoAdjust="0"/>
  </p:normalViewPr>
  <p:slideViewPr>
    <p:cSldViewPr snapToGrid="0" showGuides="1">
      <p:cViewPr varScale="1">
        <p:scale>
          <a:sx n="87" d="100"/>
          <a:sy n="87" d="100"/>
        </p:scale>
        <p:origin x="90" y="354"/>
      </p:cViewPr>
      <p:guideLst>
        <p:guide orient="horz" pos="2512"/>
        <p:guide pos="379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276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WAP</a:t>
            </a:r>
            <a:r>
              <a:rPr lang="zh-CN" altLang="en-US" dirty="0"/>
              <a:t>网页的手机版</a:t>
            </a:r>
            <a:endParaRPr lang="en-US" altLang="zh-CN" dirty="0"/>
          </a:p>
          <a:p>
            <a:r>
              <a:rPr lang="zh-CN" altLang="en-US" dirty="0"/>
              <a:t>适合触摸式手机的彩版</a:t>
            </a:r>
            <a:endParaRPr lang="en-US" altLang="zh-CN" dirty="0"/>
          </a:p>
          <a:p>
            <a:r>
              <a:rPr lang="zh-CN" altLang="en-US" dirty="0"/>
              <a:t>智能手机的客户端版</a:t>
            </a:r>
            <a:endParaRPr lang="en-US" altLang="zh-CN" dirty="0"/>
          </a:p>
          <a:p>
            <a:r>
              <a:rPr lang="zh-CN" altLang="en-US" dirty="0"/>
              <a:t>基于微服务架构的全新移动图书馆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相信这些问题老师在日常工作中经常遇到，那么利用移动图书馆提供的相关功能就可以很好的解决这些问题。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提高场馆利用率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解决座位不足，占座问题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移动图书馆成为一个综合性的移动平台，不仅提供阅读资源，更可以提供各种移动服务。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展示图书馆自身风格，提供本馆特色服务。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服务展示窗口</a:t>
            </a: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线上线下同步管理</a:t>
            </a: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更精准的资源</a:t>
            </a:r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DC644-F939-446B-BC34-4B438B78BBA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olidFill>
                  <a:schemeClr val="bg1"/>
                </a:solidFill>
                <a:sym typeface="+mn-ea"/>
              </a:rPr>
              <a:t>学术资源检索为多频道一站式检索，可以支持多字段和二次检索精确定位；检索到的数据也有多种获取方式，例如直接下载后即可离线阅读；可以支持文献传递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对接</a:t>
            </a:r>
            <a:r>
              <a:rPr lang="en-US" altLang="zh-CN" dirty="0" err="1"/>
              <a:t>opac</a:t>
            </a:r>
            <a:r>
              <a:rPr lang="zh-CN" altLang="en-US" dirty="0"/>
              <a:t>系统，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0D8B-B402-48DA-8103-EABAF7E8E6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49160-B9DC-4A45-9877-6BDED9DDEE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0D8B-B402-48DA-8103-EABAF7E8E6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49160-B9DC-4A45-9877-6BDED9DDEE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0D8B-B402-48DA-8103-EABAF7E8E6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49160-B9DC-4A45-9877-6BDED9DDEE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fld id="{001A99F3-4857-44F6-806E-B47515CD4CA0}" type="datetime1">
              <a:rPr lang="zh-CN" altLang="en-US">
                <a:solidFill>
                  <a:srgbClr val="898989"/>
                </a:solidFill>
                <a:latin typeface="Arial" panose="020B0604020202020204" pitchFamily="34" charset="0"/>
              </a:rPr>
            </a:fld>
            <a:endParaRPr lang="zh-CN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zh-CN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fld id="{2F6E559D-F438-473A-A935-CBFE5487BB86}" type="slidenum">
              <a:rPr lang="zh-CN" altLang="en-US">
                <a:solidFill>
                  <a:srgbClr val="898989"/>
                </a:solidFill>
                <a:latin typeface="Arial" panose="020B0604020202020204" pitchFamily="34" charset="0"/>
              </a:rPr>
            </a:fld>
            <a:endParaRPr lang="zh-CN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5_Title Slide 拷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Rectangle: Rounded Corners 1"/>
          <p:cNvSpPr/>
          <p:nvPr/>
        </p:nvSpPr>
        <p:spPr>
          <a:xfrm>
            <a:off x="8483277" y="6304843"/>
            <a:ext cx="2616201" cy="246776"/>
          </a:xfrm>
          <a:prstGeom prst="roundRect">
            <a:avLst>
              <a:gd name="adj" fmla="val 50000"/>
            </a:avLst>
          </a:prstGeom>
          <a:blipFill>
            <a:blip r:embed="rId2"/>
          </a:blipFill>
          <a:ln w="12700">
            <a:miter lim="400000"/>
          </a:ln>
        </p:spPr>
        <p:txBody>
          <a:bodyPr lIns="45719" tIns="45719" rIns="45719" bIns="45719" anchor="ctr"/>
          <a:lstStyle/>
          <a:p>
            <a:pPr algn="ctr">
              <a:lnSpc>
                <a:spcPct val="100000"/>
              </a:lnSpc>
              <a:defRPr sz="3600">
                <a:solidFill>
                  <a:srgbClr val="FFFFFF"/>
                </a:solidFill>
              </a:defRPr>
            </a:pPr>
            <a:endParaRPr sz="1800"/>
          </a:p>
        </p:txBody>
      </p:sp>
      <p:grpSp>
        <p:nvGrpSpPr>
          <p:cNvPr id="523" name="Group 3"/>
          <p:cNvGrpSpPr/>
          <p:nvPr/>
        </p:nvGrpSpPr>
        <p:grpSpPr>
          <a:xfrm>
            <a:off x="593878" y="373383"/>
            <a:ext cx="1209232" cy="244911"/>
            <a:chOff x="0" y="-1"/>
            <a:chExt cx="2418462" cy="489820"/>
          </a:xfrm>
        </p:grpSpPr>
        <p:grpSp>
          <p:nvGrpSpPr>
            <p:cNvPr id="519" name="Group 4"/>
            <p:cNvGrpSpPr/>
            <p:nvPr/>
          </p:nvGrpSpPr>
          <p:grpSpPr>
            <a:xfrm>
              <a:off x="-1" y="-2"/>
              <a:ext cx="529549" cy="489821"/>
              <a:chOff x="0" y="0"/>
              <a:chExt cx="529547" cy="489820"/>
            </a:xfrm>
          </p:grpSpPr>
          <p:sp>
            <p:nvSpPr>
              <p:cNvPr id="515" name="Freeform 5"/>
              <p:cNvSpPr/>
              <p:nvPr/>
            </p:nvSpPr>
            <p:spPr>
              <a:xfrm>
                <a:off x="-1" y="175747"/>
                <a:ext cx="529091" cy="167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406" extrusionOk="0">
                    <a:moveTo>
                      <a:pt x="21600" y="10720"/>
                    </a:moveTo>
                    <a:cubicBezTo>
                      <a:pt x="20589" y="6028"/>
                      <a:pt x="20192" y="3875"/>
                      <a:pt x="19634" y="559"/>
                    </a:cubicBezTo>
                    <a:cubicBezTo>
                      <a:pt x="14660" y="-1194"/>
                      <a:pt x="5806" y="949"/>
                      <a:pt x="0" y="10179"/>
                    </a:cubicBezTo>
                    <a:cubicBezTo>
                      <a:pt x="821" y="13322"/>
                      <a:pt x="1058" y="14853"/>
                      <a:pt x="1992" y="20406"/>
                    </a:cubicBezTo>
                    <a:cubicBezTo>
                      <a:pt x="3499" y="15065"/>
                      <a:pt x="12917" y="7104"/>
                      <a:pt x="21600" y="1072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A6A6A6">
                      <a:alpha val="40000"/>
                    </a:srgbClr>
                  </a:gs>
                  <a:gs pos="100000">
                    <a:srgbClr val="BFBFBF">
                      <a:alpha val="40000"/>
                    </a:srgbClr>
                  </a:gs>
                </a:gsLst>
                <a:lin ang="189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8" tIns="91438" rIns="91438" bIns="91438" numCol="1" anchor="t">
                <a:noAutofit/>
              </a:bodyPr>
              <a:lstStyle/>
              <a:p>
                <a:pPr>
                  <a:lnSpc>
                    <a:spcPct val="100000"/>
                  </a:lnSpc>
                  <a:defRPr sz="3600">
                    <a:solidFill>
                      <a:srgbClr val="000000"/>
                    </a:solidFill>
                  </a:defRPr>
                </a:pPr>
                <a:endParaRPr sz="1800"/>
              </a:p>
            </p:txBody>
          </p:sp>
          <p:sp>
            <p:nvSpPr>
              <p:cNvPr id="516" name="Freeform 6"/>
              <p:cNvSpPr/>
              <p:nvPr/>
            </p:nvSpPr>
            <p:spPr>
              <a:xfrm>
                <a:off x="25" y="33577"/>
                <a:ext cx="227555" cy="309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2361" y="0"/>
                    </a:lnTo>
                    <a:lnTo>
                      <a:pt x="0" y="15741"/>
                    </a:lnTo>
                    <a:lnTo>
                      <a:pt x="463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189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8" tIns="91438" rIns="91438" bIns="91438" numCol="1" anchor="t">
                <a:noAutofit/>
              </a:bodyPr>
              <a:lstStyle/>
              <a:p>
                <a:pPr>
                  <a:lnSpc>
                    <a:spcPct val="100000"/>
                  </a:lnSpc>
                  <a:defRPr sz="3600">
                    <a:solidFill>
                      <a:srgbClr val="000000"/>
                    </a:solidFill>
                  </a:defRPr>
                </a:pPr>
                <a:endParaRPr sz="1800"/>
              </a:p>
            </p:txBody>
          </p:sp>
          <p:sp>
            <p:nvSpPr>
              <p:cNvPr id="517" name="Freeform 7"/>
              <p:cNvSpPr/>
              <p:nvPr/>
            </p:nvSpPr>
            <p:spPr>
              <a:xfrm>
                <a:off x="301992" y="179683"/>
                <a:ext cx="227556" cy="3101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9228" y="21600"/>
                    </a:lnTo>
                    <a:lnTo>
                      <a:pt x="21600" y="5870"/>
                    </a:lnTo>
                    <a:lnTo>
                      <a:pt x="16970" y="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189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8" tIns="91438" rIns="91438" bIns="91438" numCol="1" anchor="t">
                <a:noAutofit/>
              </a:bodyPr>
              <a:lstStyle/>
              <a:p>
                <a:pPr>
                  <a:lnSpc>
                    <a:spcPct val="100000"/>
                  </a:lnSpc>
                  <a:defRPr sz="3600">
                    <a:solidFill>
                      <a:srgbClr val="000000"/>
                    </a:solidFill>
                  </a:defRPr>
                </a:pPr>
                <a:endParaRPr sz="1800"/>
              </a:p>
            </p:txBody>
          </p:sp>
          <p:sp>
            <p:nvSpPr>
              <p:cNvPr id="518" name="Freeform 8"/>
              <p:cNvSpPr/>
              <p:nvPr/>
            </p:nvSpPr>
            <p:spPr>
              <a:xfrm>
                <a:off x="102912" y="-1"/>
                <a:ext cx="381148" cy="4898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730" y="0"/>
                    </a:moveTo>
                    <a:lnTo>
                      <a:pt x="9984" y="0"/>
                    </a:lnTo>
                    <a:lnTo>
                      <a:pt x="13211" y="1446"/>
                    </a:lnTo>
                    <a:lnTo>
                      <a:pt x="0" y="19279"/>
                    </a:lnTo>
                    <a:lnTo>
                      <a:pt x="1710" y="21600"/>
                    </a:lnTo>
                    <a:lnTo>
                      <a:pt x="5149" y="21600"/>
                    </a:lnTo>
                    <a:lnTo>
                      <a:pt x="18379" y="3767"/>
                    </a:lnTo>
                    <a:lnTo>
                      <a:pt x="21600" y="5212"/>
                    </a:lnTo>
                    <a:lnTo>
                      <a:pt x="1773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189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8" tIns="91438" rIns="91438" bIns="91438" numCol="1" anchor="t">
                <a:noAutofit/>
              </a:bodyPr>
              <a:lstStyle/>
              <a:p>
                <a:pPr>
                  <a:lnSpc>
                    <a:spcPct val="100000"/>
                  </a:lnSpc>
                  <a:defRPr sz="3600">
                    <a:solidFill>
                      <a:srgbClr val="000000"/>
                    </a:solidFill>
                  </a:defRPr>
                </a:pPr>
                <a:endParaRPr sz="1800"/>
              </a:p>
            </p:txBody>
          </p:sp>
        </p:grpSp>
        <p:grpSp>
          <p:nvGrpSpPr>
            <p:cNvPr id="522" name="Group 5"/>
            <p:cNvGrpSpPr/>
            <p:nvPr/>
          </p:nvGrpSpPr>
          <p:grpSpPr>
            <a:xfrm>
              <a:off x="658909" y="104154"/>
              <a:ext cx="1759554" cy="385665"/>
              <a:chOff x="-1" y="0"/>
              <a:chExt cx="1759552" cy="385664"/>
            </a:xfrm>
          </p:grpSpPr>
          <p:sp>
            <p:nvSpPr>
              <p:cNvPr id="520" name="TextBox 6"/>
              <p:cNvSpPr/>
              <p:nvPr/>
            </p:nvSpPr>
            <p:spPr>
              <a:xfrm>
                <a:off x="553032" y="0"/>
                <a:ext cx="1206520" cy="38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54" y="5098"/>
                    </a:moveTo>
                    <a:cubicBezTo>
                      <a:pt x="10389" y="5106"/>
                      <a:pt x="10081" y="5498"/>
                      <a:pt x="9831" y="6275"/>
                    </a:cubicBezTo>
                    <a:cubicBezTo>
                      <a:pt x="9581" y="7051"/>
                      <a:pt x="9451" y="8165"/>
                      <a:pt x="9440" y="9615"/>
                    </a:cubicBezTo>
                    <a:cubicBezTo>
                      <a:pt x="9451" y="11068"/>
                      <a:pt x="9581" y="12192"/>
                      <a:pt x="9831" y="12989"/>
                    </a:cubicBezTo>
                    <a:cubicBezTo>
                      <a:pt x="10081" y="13785"/>
                      <a:pt x="10389" y="14188"/>
                      <a:pt x="10754" y="14199"/>
                    </a:cubicBezTo>
                    <a:cubicBezTo>
                      <a:pt x="11120" y="14189"/>
                      <a:pt x="11429" y="13789"/>
                      <a:pt x="11681" y="13000"/>
                    </a:cubicBezTo>
                    <a:cubicBezTo>
                      <a:pt x="11934" y="12210"/>
                      <a:pt x="12065" y="11089"/>
                      <a:pt x="12076" y="9637"/>
                    </a:cubicBezTo>
                    <a:cubicBezTo>
                      <a:pt x="12065" y="8206"/>
                      <a:pt x="11934" y="7094"/>
                      <a:pt x="11681" y="6303"/>
                    </a:cubicBezTo>
                    <a:cubicBezTo>
                      <a:pt x="11429" y="5511"/>
                      <a:pt x="11120" y="5110"/>
                      <a:pt x="10754" y="5098"/>
                    </a:cubicBezTo>
                    <a:close/>
                    <a:moveTo>
                      <a:pt x="6253" y="5098"/>
                    </a:moveTo>
                    <a:cubicBezTo>
                      <a:pt x="5891" y="5110"/>
                      <a:pt x="5582" y="5511"/>
                      <a:pt x="5329" y="6303"/>
                    </a:cubicBezTo>
                    <a:cubicBezTo>
                      <a:pt x="5075" y="7094"/>
                      <a:pt x="4943" y="8206"/>
                      <a:pt x="4932" y="9637"/>
                    </a:cubicBezTo>
                    <a:cubicBezTo>
                      <a:pt x="4943" y="11089"/>
                      <a:pt x="5075" y="12210"/>
                      <a:pt x="5329" y="13000"/>
                    </a:cubicBezTo>
                    <a:cubicBezTo>
                      <a:pt x="5582" y="13789"/>
                      <a:pt x="5891" y="14189"/>
                      <a:pt x="6253" y="14199"/>
                    </a:cubicBezTo>
                    <a:cubicBezTo>
                      <a:pt x="6622" y="14188"/>
                      <a:pt x="6932" y="13785"/>
                      <a:pt x="7183" y="12989"/>
                    </a:cubicBezTo>
                    <a:cubicBezTo>
                      <a:pt x="7434" y="12192"/>
                      <a:pt x="7564" y="11068"/>
                      <a:pt x="7575" y="9615"/>
                    </a:cubicBezTo>
                    <a:cubicBezTo>
                      <a:pt x="7564" y="8165"/>
                      <a:pt x="7434" y="7051"/>
                      <a:pt x="7183" y="6275"/>
                    </a:cubicBezTo>
                    <a:cubicBezTo>
                      <a:pt x="6932" y="5498"/>
                      <a:pt x="6622" y="5106"/>
                      <a:pt x="6253" y="5098"/>
                    </a:cubicBezTo>
                    <a:close/>
                    <a:moveTo>
                      <a:pt x="19703" y="5053"/>
                    </a:moveTo>
                    <a:cubicBezTo>
                      <a:pt x="19380" y="5059"/>
                      <a:pt x="19105" y="5378"/>
                      <a:pt x="18879" y="6012"/>
                    </a:cubicBezTo>
                    <a:cubicBezTo>
                      <a:pt x="18652" y="6646"/>
                      <a:pt x="18517" y="7564"/>
                      <a:pt x="18475" y="8765"/>
                    </a:cubicBezTo>
                    <a:lnTo>
                      <a:pt x="20932" y="8765"/>
                    </a:lnTo>
                    <a:cubicBezTo>
                      <a:pt x="20926" y="7564"/>
                      <a:pt x="20805" y="6646"/>
                      <a:pt x="20571" y="6012"/>
                    </a:cubicBezTo>
                    <a:cubicBezTo>
                      <a:pt x="20336" y="5378"/>
                      <a:pt x="20047" y="5059"/>
                      <a:pt x="19703" y="5053"/>
                    </a:cubicBezTo>
                    <a:close/>
                    <a:moveTo>
                      <a:pt x="19732" y="3332"/>
                    </a:moveTo>
                    <a:cubicBezTo>
                      <a:pt x="20304" y="3366"/>
                      <a:pt x="20756" y="3923"/>
                      <a:pt x="21089" y="5003"/>
                    </a:cubicBezTo>
                    <a:cubicBezTo>
                      <a:pt x="21423" y="6083"/>
                      <a:pt x="21593" y="7479"/>
                      <a:pt x="21600" y="9190"/>
                    </a:cubicBezTo>
                    <a:cubicBezTo>
                      <a:pt x="21600" y="9410"/>
                      <a:pt x="21598" y="9618"/>
                      <a:pt x="21595" y="9813"/>
                    </a:cubicBezTo>
                    <a:cubicBezTo>
                      <a:pt x="21591" y="10009"/>
                      <a:pt x="21586" y="10211"/>
                      <a:pt x="21579" y="10420"/>
                    </a:cubicBezTo>
                    <a:lnTo>
                      <a:pt x="18467" y="10420"/>
                    </a:lnTo>
                    <a:cubicBezTo>
                      <a:pt x="18501" y="11666"/>
                      <a:pt x="18635" y="12617"/>
                      <a:pt x="18871" y="13274"/>
                    </a:cubicBezTo>
                    <a:cubicBezTo>
                      <a:pt x="19106" y="13930"/>
                      <a:pt x="19393" y="14261"/>
                      <a:pt x="19732" y="14266"/>
                    </a:cubicBezTo>
                    <a:cubicBezTo>
                      <a:pt x="20023" y="14254"/>
                      <a:pt x="20261" y="14043"/>
                      <a:pt x="20444" y="13631"/>
                    </a:cubicBezTo>
                    <a:cubicBezTo>
                      <a:pt x="20627" y="13220"/>
                      <a:pt x="20754" y="12679"/>
                      <a:pt x="20826" y="12007"/>
                    </a:cubicBezTo>
                    <a:lnTo>
                      <a:pt x="21522" y="12007"/>
                    </a:lnTo>
                    <a:cubicBezTo>
                      <a:pt x="21421" y="13152"/>
                      <a:pt x="21218" y="14094"/>
                      <a:pt x="20915" y="14836"/>
                    </a:cubicBezTo>
                    <a:cubicBezTo>
                      <a:pt x="20611" y="15578"/>
                      <a:pt x="20217" y="15962"/>
                      <a:pt x="19732" y="15988"/>
                    </a:cubicBezTo>
                    <a:cubicBezTo>
                      <a:pt x="19167" y="15966"/>
                      <a:pt x="18707" y="15394"/>
                      <a:pt x="18354" y="14271"/>
                    </a:cubicBezTo>
                    <a:cubicBezTo>
                      <a:pt x="18000" y="13149"/>
                      <a:pt x="17818" y="11604"/>
                      <a:pt x="17807" y="9637"/>
                    </a:cubicBezTo>
                    <a:cubicBezTo>
                      <a:pt x="17816" y="7682"/>
                      <a:pt x="17995" y="6148"/>
                      <a:pt x="18343" y="5034"/>
                    </a:cubicBezTo>
                    <a:cubicBezTo>
                      <a:pt x="18691" y="3920"/>
                      <a:pt x="19154" y="3353"/>
                      <a:pt x="19732" y="3332"/>
                    </a:cubicBezTo>
                    <a:close/>
                    <a:moveTo>
                      <a:pt x="15412" y="3332"/>
                    </a:moveTo>
                    <a:cubicBezTo>
                      <a:pt x="15897" y="3343"/>
                      <a:pt x="16292" y="3711"/>
                      <a:pt x="16598" y="4436"/>
                    </a:cubicBezTo>
                    <a:cubicBezTo>
                      <a:pt x="16904" y="5160"/>
                      <a:pt x="17107" y="6171"/>
                      <a:pt x="17209" y="7468"/>
                    </a:cubicBezTo>
                    <a:lnTo>
                      <a:pt x="16513" y="7468"/>
                    </a:lnTo>
                    <a:cubicBezTo>
                      <a:pt x="16444" y="6722"/>
                      <a:pt x="16315" y="6135"/>
                      <a:pt x="16127" y="5707"/>
                    </a:cubicBezTo>
                    <a:cubicBezTo>
                      <a:pt x="15940" y="5280"/>
                      <a:pt x="15701" y="5062"/>
                      <a:pt x="15412" y="5053"/>
                    </a:cubicBezTo>
                    <a:cubicBezTo>
                      <a:pt x="15050" y="5057"/>
                      <a:pt x="14755" y="5447"/>
                      <a:pt x="14527" y="6222"/>
                    </a:cubicBezTo>
                    <a:cubicBezTo>
                      <a:pt x="14300" y="6997"/>
                      <a:pt x="14183" y="8135"/>
                      <a:pt x="14176" y="9637"/>
                    </a:cubicBezTo>
                    <a:cubicBezTo>
                      <a:pt x="14183" y="11161"/>
                      <a:pt x="14300" y="12312"/>
                      <a:pt x="14527" y="13092"/>
                    </a:cubicBezTo>
                    <a:cubicBezTo>
                      <a:pt x="14755" y="13872"/>
                      <a:pt x="15050" y="14263"/>
                      <a:pt x="15412" y="14266"/>
                    </a:cubicBezTo>
                    <a:cubicBezTo>
                      <a:pt x="15701" y="14262"/>
                      <a:pt x="15938" y="14052"/>
                      <a:pt x="16125" y="13637"/>
                    </a:cubicBezTo>
                    <a:cubicBezTo>
                      <a:pt x="16311" y="13222"/>
                      <a:pt x="16441" y="12627"/>
                      <a:pt x="16513" y="11851"/>
                    </a:cubicBezTo>
                    <a:lnTo>
                      <a:pt x="17209" y="11851"/>
                    </a:lnTo>
                    <a:cubicBezTo>
                      <a:pt x="17107" y="13090"/>
                      <a:pt x="16904" y="14084"/>
                      <a:pt x="16598" y="14833"/>
                    </a:cubicBezTo>
                    <a:cubicBezTo>
                      <a:pt x="16292" y="15583"/>
                      <a:pt x="15897" y="15968"/>
                      <a:pt x="15412" y="15988"/>
                    </a:cubicBezTo>
                    <a:cubicBezTo>
                      <a:pt x="14848" y="15966"/>
                      <a:pt x="14393" y="15394"/>
                      <a:pt x="14048" y="14271"/>
                    </a:cubicBezTo>
                    <a:cubicBezTo>
                      <a:pt x="13703" y="13149"/>
                      <a:pt x="13525" y="11604"/>
                      <a:pt x="13515" y="9637"/>
                    </a:cubicBezTo>
                    <a:cubicBezTo>
                      <a:pt x="13525" y="7692"/>
                      <a:pt x="13703" y="6160"/>
                      <a:pt x="14048" y="5042"/>
                    </a:cubicBezTo>
                    <a:cubicBezTo>
                      <a:pt x="14393" y="3924"/>
                      <a:pt x="14848" y="3354"/>
                      <a:pt x="15412" y="3332"/>
                    </a:cubicBezTo>
                    <a:close/>
                    <a:moveTo>
                      <a:pt x="10627" y="3332"/>
                    </a:moveTo>
                    <a:cubicBezTo>
                      <a:pt x="10990" y="3354"/>
                      <a:pt x="11293" y="3600"/>
                      <a:pt x="11538" y="4072"/>
                    </a:cubicBezTo>
                    <a:cubicBezTo>
                      <a:pt x="11782" y="4544"/>
                      <a:pt x="11961" y="5110"/>
                      <a:pt x="12076" y="5769"/>
                    </a:cubicBezTo>
                    <a:lnTo>
                      <a:pt x="12076" y="3533"/>
                    </a:lnTo>
                    <a:lnTo>
                      <a:pt x="12729" y="3533"/>
                    </a:lnTo>
                    <a:lnTo>
                      <a:pt x="12729" y="15786"/>
                    </a:lnTo>
                    <a:lnTo>
                      <a:pt x="12076" y="15786"/>
                    </a:lnTo>
                    <a:lnTo>
                      <a:pt x="12076" y="13506"/>
                    </a:lnTo>
                    <a:cubicBezTo>
                      <a:pt x="11957" y="14186"/>
                      <a:pt x="11775" y="14765"/>
                      <a:pt x="11529" y="15241"/>
                    </a:cubicBezTo>
                    <a:cubicBezTo>
                      <a:pt x="11282" y="15718"/>
                      <a:pt x="10979" y="15967"/>
                      <a:pt x="10619" y="15988"/>
                    </a:cubicBezTo>
                    <a:cubicBezTo>
                      <a:pt x="10089" y="15960"/>
                      <a:pt x="9653" y="15373"/>
                      <a:pt x="9311" y="14227"/>
                    </a:cubicBezTo>
                    <a:cubicBezTo>
                      <a:pt x="8969" y="13081"/>
                      <a:pt x="8792" y="11543"/>
                      <a:pt x="8780" y="9615"/>
                    </a:cubicBezTo>
                    <a:cubicBezTo>
                      <a:pt x="8791" y="7680"/>
                      <a:pt x="8969" y="6155"/>
                      <a:pt x="9312" y="5039"/>
                    </a:cubicBezTo>
                    <a:cubicBezTo>
                      <a:pt x="9654" y="3924"/>
                      <a:pt x="10093" y="3354"/>
                      <a:pt x="10627" y="3332"/>
                    </a:cubicBezTo>
                    <a:close/>
                    <a:moveTo>
                      <a:pt x="6388" y="3332"/>
                    </a:moveTo>
                    <a:cubicBezTo>
                      <a:pt x="6922" y="3354"/>
                      <a:pt x="7360" y="3924"/>
                      <a:pt x="7703" y="5039"/>
                    </a:cubicBezTo>
                    <a:cubicBezTo>
                      <a:pt x="8046" y="6155"/>
                      <a:pt x="8223" y="7680"/>
                      <a:pt x="8235" y="9615"/>
                    </a:cubicBezTo>
                    <a:cubicBezTo>
                      <a:pt x="8223" y="11543"/>
                      <a:pt x="8046" y="13081"/>
                      <a:pt x="7703" y="14227"/>
                    </a:cubicBezTo>
                    <a:cubicBezTo>
                      <a:pt x="7360" y="15373"/>
                      <a:pt x="6922" y="15960"/>
                      <a:pt x="6388" y="15988"/>
                    </a:cubicBezTo>
                    <a:cubicBezTo>
                      <a:pt x="6032" y="15963"/>
                      <a:pt x="5731" y="15710"/>
                      <a:pt x="5484" y="15227"/>
                    </a:cubicBezTo>
                    <a:cubicBezTo>
                      <a:pt x="5238" y="14745"/>
                      <a:pt x="5054" y="14178"/>
                      <a:pt x="4932" y="13528"/>
                    </a:cubicBezTo>
                    <a:lnTo>
                      <a:pt x="4932" y="21600"/>
                    </a:lnTo>
                    <a:lnTo>
                      <a:pt x="4286" y="21600"/>
                    </a:lnTo>
                    <a:lnTo>
                      <a:pt x="4286" y="3533"/>
                    </a:lnTo>
                    <a:lnTo>
                      <a:pt x="4932" y="3533"/>
                    </a:lnTo>
                    <a:lnTo>
                      <a:pt x="4932" y="5791"/>
                    </a:lnTo>
                    <a:cubicBezTo>
                      <a:pt x="5051" y="5121"/>
                      <a:pt x="5234" y="4549"/>
                      <a:pt x="5482" y="4075"/>
                    </a:cubicBezTo>
                    <a:cubicBezTo>
                      <a:pt x="5729" y="3601"/>
                      <a:pt x="6031" y="3353"/>
                      <a:pt x="6388" y="3332"/>
                    </a:cubicBezTo>
                    <a:close/>
                    <a:moveTo>
                      <a:pt x="1669" y="0"/>
                    </a:moveTo>
                    <a:cubicBezTo>
                      <a:pt x="2146" y="19"/>
                      <a:pt x="2528" y="389"/>
                      <a:pt x="2815" y="1112"/>
                    </a:cubicBezTo>
                    <a:cubicBezTo>
                      <a:pt x="3101" y="1835"/>
                      <a:pt x="3267" y="2799"/>
                      <a:pt x="3310" y="4002"/>
                    </a:cubicBezTo>
                    <a:lnTo>
                      <a:pt x="2600" y="4002"/>
                    </a:lnTo>
                    <a:cubicBezTo>
                      <a:pt x="2579" y="3450"/>
                      <a:pt x="2489" y="2945"/>
                      <a:pt x="2331" y="2488"/>
                    </a:cubicBezTo>
                    <a:cubicBezTo>
                      <a:pt x="2172" y="2030"/>
                      <a:pt x="1942" y="1782"/>
                      <a:pt x="1641" y="1744"/>
                    </a:cubicBezTo>
                    <a:cubicBezTo>
                      <a:pt x="1368" y="1724"/>
                      <a:pt x="1143" y="1926"/>
                      <a:pt x="965" y="2351"/>
                    </a:cubicBezTo>
                    <a:cubicBezTo>
                      <a:pt x="787" y="2775"/>
                      <a:pt x="695" y="3408"/>
                      <a:pt x="689" y="4248"/>
                    </a:cubicBezTo>
                    <a:cubicBezTo>
                      <a:pt x="696" y="5034"/>
                      <a:pt x="789" y="5617"/>
                      <a:pt x="967" y="5998"/>
                    </a:cubicBezTo>
                    <a:cubicBezTo>
                      <a:pt x="1145" y="6380"/>
                      <a:pt x="1366" y="6677"/>
                      <a:pt x="1629" y="6892"/>
                    </a:cubicBezTo>
                    <a:cubicBezTo>
                      <a:pt x="1893" y="7106"/>
                      <a:pt x="2156" y="7355"/>
                      <a:pt x="2420" y="7639"/>
                    </a:cubicBezTo>
                    <a:cubicBezTo>
                      <a:pt x="2683" y="7923"/>
                      <a:pt x="2904" y="8360"/>
                      <a:pt x="3082" y="8951"/>
                    </a:cubicBezTo>
                    <a:cubicBezTo>
                      <a:pt x="3260" y="9542"/>
                      <a:pt x="3353" y="10404"/>
                      <a:pt x="3360" y="11538"/>
                    </a:cubicBezTo>
                    <a:cubicBezTo>
                      <a:pt x="3359" y="12289"/>
                      <a:pt x="3296" y="12998"/>
                      <a:pt x="3171" y="13664"/>
                    </a:cubicBezTo>
                    <a:cubicBezTo>
                      <a:pt x="3046" y="14330"/>
                      <a:pt x="2860" y="14873"/>
                      <a:pt x="2616" y="15293"/>
                    </a:cubicBezTo>
                    <a:cubicBezTo>
                      <a:pt x="2371" y="15713"/>
                      <a:pt x="2070" y="15929"/>
                      <a:pt x="1712" y="15943"/>
                    </a:cubicBezTo>
                    <a:cubicBezTo>
                      <a:pt x="1206" y="15924"/>
                      <a:pt x="799" y="15526"/>
                      <a:pt x="488" y="14749"/>
                    </a:cubicBezTo>
                    <a:cubicBezTo>
                      <a:pt x="178" y="13973"/>
                      <a:pt x="15" y="12932"/>
                      <a:pt x="0" y="11627"/>
                    </a:cubicBezTo>
                    <a:lnTo>
                      <a:pt x="689" y="11627"/>
                    </a:lnTo>
                    <a:cubicBezTo>
                      <a:pt x="707" y="12303"/>
                      <a:pt x="797" y="12897"/>
                      <a:pt x="958" y="13411"/>
                    </a:cubicBezTo>
                    <a:cubicBezTo>
                      <a:pt x="1119" y="13924"/>
                      <a:pt x="1371" y="14194"/>
                      <a:pt x="1712" y="14221"/>
                    </a:cubicBezTo>
                    <a:cubicBezTo>
                      <a:pt x="2027" y="14205"/>
                      <a:pt x="2271" y="13957"/>
                      <a:pt x="2444" y="13478"/>
                    </a:cubicBezTo>
                    <a:cubicBezTo>
                      <a:pt x="2616" y="12998"/>
                      <a:pt x="2704" y="12381"/>
                      <a:pt x="2706" y="11627"/>
                    </a:cubicBezTo>
                    <a:cubicBezTo>
                      <a:pt x="2699" y="10807"/>
                      <a:pt x="2606" y="10201"/>
                      <a:pt x="2428" y="9809"/>
                    </a:cubicBezTo>
                    <a:cubicBezTo>
                      <a:pt x="2249" y="9416"/>
                      <a:pt x="2028" y="9115"/>
                      <a:pt x="1764" y="8905"/>
                    </a:cubicBezTo>
                    <a:cubicBezTo>
                      <a:pt x="1500" y="8696"/>
                      <a:pt x="1235" y="8454"/>
                      <a:pt x="971" y="8180"/>
                    </a:cubicBezTo>
                    <a:cubicBezTo>
                      <a:pt x="707" y="7907"/>
                      <a:pt x="485" y="7479"/>
                      <a:pt x="307" y="6896"/>
                    </a:cubicBezTo>
                    <a:cubicBezTo>
                      <a:pt x="128" y="6314"/>
                      <a:pt x="36" y="5453"/>
                      <a:pt x="28" y="4316"/>
                    </a:cubicBezTo>
                    <a:cubicBezTo>
                      <a:pt x="36" y="3011"/>
                      <a:pt x="186" y="1970"/>
                      <a:pt x="481" y="1193"/>
                    </a:cubicBezTo>
                    <a:cubicBezTo>
                      <a:pt x="776" y="417"/>
                      <a:pt x="1172" y="19"/>
                      <a:pt x="166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8" tIns="91438" rIns="91438" bIns="91438" numCol="1" anchor="t">
                <a:noAutofit/>
              </a:bodyPr>
              <a:lstStyle/>
              <a:p>
                <a:pPr algn="ctr">
                  <a:lnSpc>
                    <a:spcPct val="100000"/>
                  </a:lnSpc>
                  <a:defRPr sz="7200">
                    <a:solidFill>
                      <a:srgbClr val="262626"/>
                    </a:solidFill>
                  </a:defRPr>
                </a:pPr>
                <a:endParaRPr sz="3600"/>
              </a:p>
            </p:txBody>
          </p:sp>
          <p:sp>
            <p:nvSpPr>
              <p:cNvPr id="521" name="TextBox 7"/>
              <p:cNvSpPr/>
              <p:nvPr/>
            </p:nvSpPr>
            <p:spPr>
              <a:xfrm>
                <a:off x="-2" y="1587"/>
                <a:ext cx="515938" cy="384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667" y="6360"/>
                    </a:moveTo>
                    <a:cubicBezTo>
                      <a:pt x="16117" y="6364"/>
                      <a:pt x="15646" y="6629"/>
                      <a:pt x="15255" y="7154"/>
                    </a:cubicBezTo>
                    <a:cubicBezTo>
                      <a:pt x="14863" y="7680"/>
                      <a:pt x="14658" y="8442"/>
                      <a:pt x="14640" y="9439"/>
                    </a:cubicBezTo>
                    <a:cubicBezTo>
                      <a:pt x="14658" y="10436"/>
                      <a:pt x="14863" y="11197"/>
                      <a:pt x="15255" y="11723"/>
                    </a:cubicBezTo>
                    <a:cubicBezTo>
                      <a:pt x="15646" y="12249"/>
                      <a:pt x="16117" y="12514"/>
                      <a:pt x="16667" y="12518"/>
                    </a:cubicBezTo>
                    <a:cubicBezTo>
                      <a:pt x="17224" y="12513"/>
                      <a:pt x="17700" y="12244"/>
                      <a:pt x="18093" y="11712"/>
                    </a:cubicBezTo>
                    <a:cubicBezTo>
                      <a:pt x="18486" y="11180"/>
                      <a:pt x="18692" y="10415"/>
                      <a:pt x="18710" y="9417"/>
                    </a:cubicBezTo>
                    <a:cubicBezTo>
                      <a:pt x="18692" y="8420"/>
                      <a:pt x="18486" y="7663"/>
                      <a:pt x="18093" y="7143"/>
                    </a:cubicBezTo>
                    <a:cubicBezTo>
                      <a:pt x="17700" y="6624"/>
                      <a:pt x="17224" y="6363"/>
                      <a:pt x="16667" y="6360"/>
                    </a:cubicBezTo>
                    <a:close/>
                    <a:moveTo>
                      <a:pt x="17514" y="3035"/>
                    </a:moveTo>
                    <a:cubicBezTo>
                      <a:pt x="18281" y="3041"/>
                      <a:pt x="18971" y="3301"/>
                      <a:pt x="19585" y="3817"/>
                    </a:cubicBezTo>
                    <a:cubicBezTo>
                      <a:pt x="20198" y="4332"/>
                      <a:pt x="20685" y="5065"/>
                      <a:pt x="21046" y="6017"/>
                    </a:cubicBezTo>
                    <a:cubicBezTo>
                      <a:pt x="21407" y="6968"/>
                      <a:pt x="21592" y="8101"/>
                      <a:pt x="21600" y="9417"/>
                    </a:cubicBezTo>
                    <a:cubicBezTo>
                      <a:pt x="21592" y="10732"/>
                      <a:pt x="21407" y="11869"/>
                      <a:pt x="21046" y="12828"/>
                    </a:cubicBezTo>
                    <a:cubicBezTo>
                      <a:pt x="20685" y="13787"/>
                      <a:pt x="20198" y="14527"/>
                      <a:pt x="19585" y="15050"/>
                    </a:cubicBezTo>
                    <a:cubicBezTo>
                      <a:pt x="18971" y="15572"/>
                      <a:pt x="18281" y="15836"/>
                      <a:pt x="17514" y="15843"/>
                    </a:cubicBezTo>
                    <a:cubicBezTo>
                      <a:pt x="16831" y="15829"/>
                      <a:pt x="16249" y="15640"/>
                      <a:pt x="15767" y="15277"/>
                    </a:cubicBezTo>
                    <a:cubicBezTo>
                      <a:pt x="15286" y="14914"/>
                      <a:pt x="14916" y="14463"/>
                      <a:pt x="14657" y="13924"/>
                    </a:cubicBezTo>
                    <a:lnTo>
                      <a:pt x="14657" y="21600"/>
                    </a:lnTo>
                    <a:lnTo>
                      <a:pt x="11816" y="21600"/>
                    </a:lnTo>
                    <a:lnTo>
                      <a:pt x="11816" y="3213"/>
                    </a:lnTo>
                    <a:lnTo>
                      <a:pt x="14657" y="3213"/>
                    </a:lnTo>
                    <a:lnTo>
                      <a:pt x="14657" y="4976"/>
                    </a:lnTo>
                    <a:cubicBezTo>
                      <a:pt x="14916" y="4417"/>
                      <a:pt x="15286" y="3957"/>
                      <a:pt x="15767" y="3595"/>
                    </a:cubicBezTo>
                    <a:cubicBezTo>
                      <a:pt x="16249" y="3234"/>
                      <a:pt x="16831" y="3047"/>
                      <a:pt x="17514" y="3035"/>
                    </a:cubicBezTo>
                    <a:close/>
                    <a:moveTo>
                      <a:pt x="0" y="0"/>
                    </a:moveTo>
                    <a:lnTo>
                      <a:pt x="2841" y="0"/>
                    </a:lnTo>
                    <a:lnTo>
                      <a:pt x="2841" y="9372"/>
                    </a:lnTo>
                    <a:cubicBezTo>
                      <a:pt x="2841" y="10304"/>
                      <a:pt x="3010" y="11023"/>
                      <a:pt x="3349" y="11528"/>
                    </a:cubicBezTo>
                    <a:cubicBezTo>
                      <a:pt x="3688" y="12033"/>
                      <a:pt x="4194" y="12289"/>
                      <a:pt x="4867" y="12295"/>
                    </a:cubicBezTo>
                    <a:cubicBezTo>
                      <a:pt x="5542" y="12289"/>
                      <a:pt x="6053" y="12033"/>
                      <a:pt x="6401" y="11528"/>
                    </a:cubicBezTo>
                    <a:cubicBezTo>
                      <a:pt x="6750" y="11023"/>
                      <a:pt x="6925" y="10304"/>
                      <a:pt x="6927" y="9372"/>
                    </a:cubicBezTo>
                    <a:lnTo>
                      <a:pt x="6927" y="0"/>
                    </a:lnTo>
                    <a:lnTo>
                      <a:pt x="9767" y="0"/>
                    </a:lnTo>
                    <a:lnTo>
                      <a:pt x="9767" y="9350"/>
                    </a:lnTo>
                    <a:cubicBezTo>
                      <a:pt x="9756" y="10792"/>
                      <a:pt x="9528" y="11993"/>
                      <a:pt x="9082" y="12951"/>
                    </a:cubicBezTo>
                    <a:cubicBezTo>
                      <a:pt x="8636" y="13910"/>
                      <a:pt x="8041" y="14628"/>
                      <a:pt x="7297" y="15105"/>
                    </a:cubicBezTo>
                    <a:cubicBezTo>
                      <a:pt x="6552" y="15582"/>
                      <a:pt x="5725" y="15821"/>
                      <a:pt x="4817" y="15821"/>
                    </a:cubicBezTo>
                    <a:cubicBezTo>
                      <a:pt x="3905" y="15821"/>
                      <a:pt x="3088" y="15582"/>
                      <a:pt x="2365" y="15105"/>
                    </a:cubicBezTo>
                    <a:cubicBezTo>
                      <a:pt x="1642" y="14628"/>
                      <a:pt x="1069" y="13910"/>
                      <a:pt x="647" y="12951"/>
                    </a:cubicBezTo>
                    <a:cubicBezTo>
                      <a:pt x="225" y="11993"/>
                      <a:pt x="9" y="10792"/>
                      <a:pt x="0" y="9350"/>
                    </a:cubicBezTo>
                    <a:close/>
                  </a:path>
                </a:pathLst>
              </a:custGeom>
              <a:solidFill>
                <a:srgbClr val="59595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8" tIns="91438" rIns="91438" bIns="91438" numCol="1" anchor="t">
                <a:noAutofit/>
              </a:bodyPr>
              <a:lstStyle/>
              <a:p>
                <a:pPr algn="ctr">
                  <a:lnSpc>
                    <a:spcPct val="100000"/>
                  </a:lnSpc>
                  <a:defRPr sz="7200">
                    <a:solidFill>
                      <a:srgbClr val="262626"/>
                    </a:solidFill>
                  </a:defRPr>
                </a:pPr>
                <a:endParaRPr sz="3600"/>
              </a:p>
            </p:txBody>
          </p:sp>
        </p:grpSp>
      </p:grpSp>
      <p:sp>
        <p:nvSpPr>
          <p:cNvPr id="524" name="Freeform: Shape 10"/>
          <p:cNvSpPr/>
          <p:nvPr/>
        </p:nvSpPr>
        <p:spPr>
          <a:xfrm>
            <a:off x="0" y="1"/>
            <a:ext cx="12192001" cy="57810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3" extrusionOk="0">
                <a:moveTo>
                  <a:pt x="0" y="0"/>
                </a:moveTo>
                <a:lnTo>
                  <a:pt x="21600" y="0"/>
                </a:lnTo>
                <a:lnTo>
                  <a:pt x="21600" y="6293"/>
                </a:lnTo>
                <a:lnTo>
                  <a:pt x="21529" y="6382"/>
                </a:lnTo>
                <a:cubicBezTo>
                  <a:pt x="20623" y="7517"/>
                  <a:pt x="17987" y="10819"/>
                  <a:pt x="10320" y="20425"/>
                </a:cubicBezTo>
                <a:cubicBezTo>
                  <a:pt x="9810" y="21057"/>
                  <a:pt x="9246" y="21422"/>
                  <a:pt x="8672" y="21511"/>
                </a:cubicBezTo>
                <a:cubicBezTo>
                  <a:pt x="8098" y="21600"/>
                  <a:pt x="7515" y="21414"/>
                  <a:pt x="6965" y="20947"/>
                </a:cubicBezTo>
                <a:cubicBezTo>
                  <a:pt x="6965" y="20947"/>
                  <a:pt x="6965" y="20947"/>
                  <a:pt x="218" y="15120"/>
                </a:cubicBezTo>
                <a:lnTo>
                  <a:pt x="0" y="14932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  <a:effectLst>
            <a:outerShdw blurRad="584200" dist="127000" dir="5400000" rotWithShape="0">
              <a:schemeClr val="accent1">
                <a:alpha val="40000"/>
              </a:schemeClr>
            </a:outerShdw>
          </a:effectLst>
        </p:spPr>
        <p:txBody>
          <a:bodyPr lIns="45719" tIns="45719" rIns="45719" bIns="45719" anchor="ctr"/>
          <a:lstStyle/>
          <a:p>
            <a:pPr algn="ctr">
              <a:lnSpc>
                <a:spcPct val="100000"/>
              </a:lnSpc>
              <a:defRPr sz="3600"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525" name="幻灯片编号"/>
          <p:cNvSpPr txBox="1">
            <a:spLocks noGrp="1"/>
          </p:cNvSpPr>
          <p:nvPr>
            <p:ph type="sldNum" sz="quarter" idx="2"/>
          </p:nvPr>
        </p:nvSpPr>
        <p:spPr>
          <a:xfrm flipH="1">
            <a:off x="9442630" y="308503"/>
            <a:ext cx="1453912" cy="1551940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 defTabSz="914400">
              <a:defRPr sz="9600">
                <a:solidFill>
                  <a:srgbClr val="D9D9D9">
                    <a:alpha val="18000"/>
                  </a:srgbClr>
                </a:solidFill>
                <a:latin typeface="Futura LT"/>
                <a:ea typeface="Futura LT"/>
                <a:cs typeface="Futura LT"/>
                <a:sym typeface="Futura LT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0D8B-B402-48DA-8103-EABAF7E8E6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49160-B9DC-4A45-9877-6BDED9DDEE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0D8B-B402-48DA-8103-EABAF7E8E6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49160-B9DC-4A45-9877-6BDED9DDEE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0D8B-B402-48DA-8103-EABAF7E8E6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49160-B9DC-4A45-9877-6BDED9DDEE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0D8B-B402-48DA-8103-EABAF7E8E6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49160-B9DC-4A45-9877-6BDED9DDEE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0D8B-B402-48DA-8103-EABAF7E8E6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49160-B9DC-4A45-9877-6BDED9DDEE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0D8B-B402-48DA-8103-EABAF7E8E6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49160-B9DC-4A45-9877-6BDED9DDEE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0D8B-B402-48DA-8103-EABAF7E8E6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49160-B9DC-4A45-9877-6BDED9DDEE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0D8B-B402-48DA-8103-EABAF7E8E6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49160-B9DC-4A45-9877-6BDED9DDEE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20D8B-B402-48DA-8103-EABAF7E8E6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49160-B9DC-4A45-9877-6BDED9DDEEB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tags" Target="../tags/tag1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627840" y="3284836"/>
            <a:ext cx="6936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chemeClr val="accent1"/>
                </a:solidFill>
                <a:effectLst/>
                <a:cs typeface="+mn-ea"/>
                <a:sym typeface="+mn-lt"/>
              </a:rPr>
              <a:t>超星移动图书馆</a:t>
            </a:r>
            <a:endParaRPr lang="zh-CN" altLang="en-US" sz="4800" dirty="0">
              <a:solidFill>
                <a:schemeClr val="accent1"/>
              </a:solidFill>
              <a:effectLst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53816" y="2834632"/>
            <a:ext cx="288436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5400">
                <a:gradFill>
                  <a:gsLst>
                    <a:gs pos="0">
                      <a:srgbClr val="2CC8FF"/>
                    </a:gs>
                    <a:gs pos="51000">
                      <a:srgbClr val="55E0E2"/>
                    </a:gs>
                    <a:gs pos="100000">
                      <a:srgbClr val="5AEACA"/>
                    </a:gs>
                  </a:gsLst>
                  <a:lin ang="0" scaled="0"/>
                </a:gradFill>
                <a:latin typeface="造字工房方黑（非商用）常规体" pitchFamily="2" charset="-122"/>
                <a:ea typeface="造字工房方黑（非商用）常规体" pitchFamily="2" charset="-122"/>
              </a:defRPr>
            </a:lvl1pPr>
          </a:lstStyle>
          <a:p>
            <a:r>
              <a:rPr lang="zh-CN" altLang="en-US" sz="1800" dirty="0">
                <a:gradFill>
                  <a:gsLst>
                    <a:gs pos="0">
                      <a:schemeClr val="accent1">
                        <a:lumMod val="89000"/>
                      </a:schemeClr>
                    </a:gs>
                    <a:gs pos="23000">
                      <a:schemeClr val="accent1">
                        <a:lumMod val="89000"/>
                      </a:schemeClr>
                    </a:gs>
                    <a:gs pos="69000">
                      <a:schemeClr val="accent1">
                        <a:lumMod val="75000"/>
                      </a:schemeClr>
                    </a:gs>
                    <a:gs pos="97000">
                      <a:schemeClr val="accent1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让阅读成为一种习惯</a:t>
            </a:r>
            <a:endParaRPr lang="zh-CN" altLang="en-US" sz="1800" dirty="0"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图片 1" descr="C:/Users/Wayne/AppData/Local/Temp/kaimatting/20210110193103/output_aiMatting_20210110193143.pngoutput_aiMatting_202101101931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76253" y="1794510"/>
            <a:ext cx="1039495" cy="10401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01597" y="1283396"/>
            <a:ext cx="2468245" cy="5039995"/>
          </a:xfrm>
          <a:prstGeom prst="roundRect">
            <a:avLst>
              <a:gd name="adj" fmla="val 0"/>
            </a:avLst>
          </a:prstGeom>
          <a:effectLst/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157" y="1282762"/>
            <a:ext cx="2468269" cy="5040630"/>
          </a:xfrm>
          <a:prstGeom prst="roundRect">
            <a:avLst>
              <a:gd name="adj" fmla="val 0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5320" y="1282762"/>
            <a:ext cx="2468880" cy="5040630"/>
          </a:xfrm>
          <a:prstGeom prst="roundRect">
            <a:avLst>
              <a:gd name="adj" fmla="val 0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9" name="矩形 2"/>
          <p:cNvSpPr/>
          <p:nvPr/>
        </p:nvSpPr>
        <p:spPr>
          <a:xfrm>
            <a:off x="5077374" y="215019"/>
            <a:ext cx="1795829" cy="6667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微读书</a:t>
            </a:r>
            <a:endParaRPr lang="zh-CN" altLang="en-US" sz="373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47491" y="2630066"/>
            <a:ext cx="405511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碎片化阅读，通过片段引导读者阅读经典全文。</a:t>
            </a:r>
            <a:endParaRPr lang="en-US" altLang="zh-CN" dirty="0">
              <a:solidFill>
                <a:schemeClr val="accent1">
                  <a:lumMod val="75000"/>
                </a:schemeClr>
              </a:solidFill>
              <a:latin typeface="+mn-ea"/>
              <a:cs typeface="+mn-ea"/>
              <a:sym typeface="+mn-ea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altLang="zh-CN" dirty="0">
              <a:solidFill>
                <a:schemeClr val="accent1">
                  <a:lumMod val="75000"/>
                </a:schemeClr>
              </a:solidFill>
              <a:latin typeface="+mn-ea"/>
              <a:cs typeface="+mn-ea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激发读者创作欲，将阅读体验分享到平台。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+mn-ea"/>
              <a:cs typeface="+mn-ea"/>
            </a:endParaRPr>
          </a:p>
          <a:p>
            <a:endParaRPr lang="zh-CN" altLang="en-US" dirty="0">
              <a:solidFill>
                <a:schemeClr val="accent1">
                  <a:lumMod val="75000"/>
                </a:schemeClr>
              </a:solidFill>
              <a:latin typeface="+mn-ea"/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矩形 83"/>
          <p:cNvSpPr/>
          <p:nvPr/>
        </p:nvSpPr>
        <p:spPr>
          <a:xfrm>
            <a:off x="4900861" y="325961"/>
            <a:ext cx="225661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更多资源</a:t>
            </a:r>
            <a:endParaRPr lang="zh-CN" altLang="en-US" sz="373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1293" y="1378157"/>
            <a:ext cx="2473382" cy="5051688"/>
          </a:xfrm>
          <a:prstGeom prst="roundRect">
            <a:avLst>
              <a:gd name="adj" fmla="val 0"/>
            </a:avLst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771" y="1379861"/>
            <a:ext cx="2473971" cy="5049984"/>
          </a:xfrm>
          <a:prstGeom prst="roundRect">
            <a:avLst>
              <a:gd name="adj" fmla="val 0"/>
            </a:avLst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260" y="1379861"/>
            <a:ext cx="2473381" cy="5049984"/>
          </a:xfrm>
          <a:prstGeom prst="roundRect">
            <a:avLst>
              <a:gd name="adj" fmla="val 0"/>
            </a:avLst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0793" y="1379861"/>
            <a:ext cx="2473623" cy="5049984"/>
          </a:xfrm>
          <a:prstGeom prst="roundRect">
            <a:avLst>
              <a:gd name="adj" fmla="val 0"/>
            </a:avLst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900858" y="325961"/>
            <a:ext cx="225661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移动阅读</a:t>
            </a:r>
            <a:endParaRPr lang="zh-CN" altLang="en-US" sz="373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1" y="1282762"/>
            <a:ext cx="2684442" cy="50377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325" y="1282762"/>
            <a:ext cx="2684441" cy="503770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230688" y="2084358"/>
            <a:ext cx="405511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字体、背景可调节。</a:t>
            </a:r>
            <a:endParaRPr lang="en-US" altLang="zh-CN" dirty="0">
              <a:solidFill>
                <a:schemeClr val="accent1">
                  <a:lumMod val="75000"/>
                </a:schemeClr>
              </a:solidFill>
              <a:latin typeface="+mn-ea"/>
              <a:cs typeface="+mn-ea"/>
              <a:sym typeface="+mn-ea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altLang="zh-CN" dirty="0">
              <a:solidFill>
                <a:schemeClr val="accent1">
                  <a:lumMod val="75000"/>
                </a:schemeClr>
              </a:solidFill>
              <a:latin typeface="+mn-ea"/>
              <a:cs typeface="+mn-ea"/>
              <a:sym typeface="+mn-ea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阅读进度目录随时看</a:t>
            </a:r>
            <a:endParaRPr lang="en-US" altLang="zh-CN" dirty="0">
              <a:solidFill>
                <a:schemeClr val="accent1">
                  <a:lumMod val="75000"/>
                </a:schemeClr>
              </a:solidFill>
              <a:latin typeface="+mn-ea"/>
              <a:cs typeface="+mn-ea"/>
              <a:sym typeface="+mn-ea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altLang="zh-CN" dirty="0">
              <a:solidFill>
                <a:schemeClr val="accent1">
                  <a:lumMod val="75000"/>
                </a:schemeClr>
              </a:solidFill>
              <a:latin typeface="+mn-ea"/>
              <a:cs typeface="+mn-ea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离线阅读，书签记录随心看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+mn-ea"/>
              <a:cs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219273" y="52175"/>
            <a:ext cx="57534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E7E6E6">
                    <a:lumMod val="25000"/>
                  </a:srgbClr>
                </a:solidFill>
                <a:latin typeface="Bodoni MT Black" panose="02070A03080606020203" pitchFamily="18" charset="0"/>
                <a:ea typeface="黑体" panose="02010609060101010101" charset="-122"/>
              </a:rPr>
              <a:t>02</a:t>
            </a:r>
            <a:r>
              <a:rPr lang="en-US" altLang="zh-CN" sz="4800" b="1" dirty="0">
                <a:solidFill>
                  <a:srgbClr val="E7E6E6">
                    <a:lumMod val="25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endParaRPr lang="en-US" altLang="zh-CN" sz="4800" b="1" dirty="0">
              <a:solidFill>
                <a:srgbClr val="E7E6E6">
                  <a:lumMod val="25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4800" b="1" dirty="0">
                <a:solidFill>
                  <a:srgbClr val="E7E6E6">
                    <a:lumMod val="25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服务创建、展示空间</a:t>
            </a:r>
            <a:endParaRPr lang="zh-CN" altLang="en-US" sz="4800" b="1" dirty="0">
              <a:solidFill>
                <a:srgbClr val="E7E6E6">
                  <a:lumMod val="25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3539" y="2015632"/>
            <a:ext cx="7811655" cy="4800804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517981" y="2622331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开闭馆时间读者不知道？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825759" y="3229030"/>
            <a:ext cx="2954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新书推荐没有窗口？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364094" y="3743790"/>
            <a:ext cx="3877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年年需要做读者入馆培训？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671872" y="4352631"/>
            <a:ext cx="3262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馆内功能指引不清晰？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608937" y="497569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……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909886" y="52175"/>
            <a:ext cx="63722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>
                <a:solidFill>
                  <a:schemeClr val="bg2">
                    <a:lumMod val="25000"/>
                  </a:schemeClr>
                </a:solidFill>
                <a:latin typeface="Bodoni MT Black" panose="02070A03080606020203" pitchFamily="18" charset="0"/>
                <a:ea typeface="黑体" panose="02010609060101010101" charset="-122"/>
              </a:rPr>
              <a:t>03</a:t>
            </a:r>
            <a:r>
              <a:rPr lang="en-US" altLang="zh-CN" sz="4800" b="1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endParaRPr lang="en-US" altLang="zh-CN" sz="4800" b="1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4800" b="1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线上线下服务同步管理</a:t>
            </a:r>
            <a:endParaRPr lang="en-US" altLang="zh-CN" sz="4800" b="1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26209" y="1991167"/>
            <a:ext cx="4339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构建读者与图书馆交流的桥梁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36" y="3098080"/>
            <a:ext cx="3686177" cy="288259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684234" y="3328912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举办活动通知送达率低？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903437" y="3981896"/>
            <a:ext cx="3262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图书馆占座问题严重？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903437" y="4633164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讲座活动效果不佳？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887349" y="527841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……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40000">
            <a:off x="8775982" y="1070610"/>
            <a:ext cx="2169866" cy="4508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86385" y="900430"/>
            <a:ext cx="2333370" cy="48482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124" name="矩形 2"/>
          <p:cNvSpPr/>
          <p:nvPr/>
        </p:nvSpPr>
        <p:spPr>
          <a:xfrm>
            <a:off x="439420" y="1717675"/>
            <a:ext cx="6096000" cy="12412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通知消息实时反馈</a:t>
            </a:r>
            <a:br>
              <a:rPr lang="zh-CN" altLang="en-US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已读、未读精准统计</a:t>
            </a:r>
            <a:endParaRPr lang="zh-CN" altLang="en-US" sz="373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125" name="矩形 3"/>
          <p:cNvSpPr/>
          <p:nvPr/>
        </p:nvSpPr>
        <p:spPr>
          <a:xfrm>
            <a:off x="525145" y="3139440"/>
            <a:ext cx="4791075" cy="6502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z="1600" dirty="0">
                <a:solidFill>
                  <a:srgbClr val="74868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通知可按组织机构下发，阅读人数实时反馈，精准对接每个部门的每个人</a:t>
            </a:r>
            <a:endParaRPr lang="zh-CN" altLang="en-US" sz="1600" dirty="0">
              <a:solidFill>
                <a:srgbClr val="74868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129" name="直接连接符 9"/>
          <p:cNvSpPr/>
          <p:nvPr/>
        </p:nvSpPr>
        <p:spPr>
          <a:xfrm>
            <a:off x="525145" y="2944813"/>
            <a:ext cx="4117975" cy="0"/>
          </a:xfrm>
          <a:prstGeom prst="line">
            <a:avLst/>
          </a:prstGeom>
          <a:ln w="6350" cap="flat" cmpd="sng">
            <a:solidFill>
              <a:srgbClr val="AFB9B9"/>
            </a:solidFill>
            <a:prstDash val="solid"/>
            <a:bevel/>
            <a:headEnd type="none" w="med" len="med"/>
            <a:tailEnd type="none" w="med" len="med"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991246" y="-89026"/>
            <a:ext cx="3002745" cy="14054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E7E6E6">
                    <a:lumMod val="25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endParaRPr lang="en-US" altLang="zh-CN" sz="4800" b="1" dirty="0">
              <a:solidFill>
                <a:srgbClr val="E7E6E6">
                  <a:lumMod val="25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defRPr/>
            </a:pPr>
            <a:r>
              <a:rPr lang="zh-CN" altLang="en-US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场馆预约</a:t>
            </a:r>
            <a:endParaRPr lang="en-US" altLang="zh-CN" sz="373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590800" y="1765935"/>
            <a:ext cx="2632710" cy="44049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300" y="1765935"/>
            <a:ext cx="2726055" cy="440563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" name="12101584631589_.pic_hd.jpg" descr="12101584631589_.pic_hd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35626" y="1246134"/>
            <a:ext cx="2720526" cy="4836490"/>
          </a:xfrm>
          <a:prstGeom prst="rect">
            <a:avLst/>
          </a:prstGeom>
          <a:ln w="12700">
            <a:miter lim="400000"/>
            <a:headEnd/>
            <a:tailEnd/>
          </a:ln>
          <a:effectLst/>
        </p:spPr>
      </p:pic>
      <p:pic>
        <p:nvPicPr>
          <p:cNvPr id="1414" name="12111584631590_.pic.jpg" descr="12111584631590_.pi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3522" y="1198510"/>
            <a:ext cx="2699665" cy="4836489"/>
          </a:xfrm>
          <a:prstGeom prst="rect">
            <a:avLst/>
          </a:prstGeom>
          <a:ln w="12700">
            <a:miter lim="400000"/>
            <a:headEnd/>
            <a:tailEnd/>
          </a:ln>
          <a:effectLst/>
        </p:spPr>
      </p:pic>
      <p:sp>
        <p:nvSpPr>
          <p:cNvPr id="1415" name="座位预约"/>
          <p:cNvSpPr txBox="1"/>
          <p:nvPr/>
        </p:nvSpPr>
        <p:spPr>
          <a:xfrm>
            <a:off x="2838549" y="336299"/>
            <a:ext cx="6514903" cy="701454"/>
          </a:xfrm>
          <a:prstGeom prst="rect">
            <a:avLst/>
          </a:prstGeom>
          <a:ln w="12700">
            <a:miter lim="400000"/>
          </a:ln>
        </p:spPr>
        <p:txBody>
          <a:bodyPr lIns="13547" tIns="13547" rIns="13547" bIns="13547" anchor="ctr">
            <a:spAutoFit/>
          </a:bodyPr>
          <a:lstStyle>
            <a:lvl1pPr algn="ctr" defTabSz="825500">
              <a:lnSpc>
                <a:spcPct val="130000"/>
              </a:lnSpc>
              <a:defRPr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defTabSz="914400">
              <a:defRPr/>
            </a:pPr>
            <a:r>
              <a:rPr sz="3735" b="1" dirty="0" err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座位预约</a:t>
            </a:r>
            <a:endParaRPr sz="373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1198245"/>
            <a:ext cx="2990850" cy="493204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矩形 83"/>
          <p:cNvSpPr/>
          <p:nvPr/>
        </p:nvSpPr>
        <p:spPr>
          <a:xfrm>
            <a:off x="5154249" y="325961"/>
            <a:ext cx="243804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活动系列</a:t>
            </a:r>
            <a:endParaRPr lang="zh-CN" altLang="en-US" sz="373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4659" y="1372689"/>
            <a:ext cx="2468550" cy="5040630"/>
          </a:xfrm>
          <a:prstGeom prst="roundRect">
            <a:avLst>
              <a:gd name="adj" fmla="val 0"/>
            </a:avLst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675" y="1372689"/>
            <a:ext cx="2469173" cy="5040630"/>
          </a:xfrm>
          <a:prstGeom prst="roundRect">
            <a:avLst>
              <a:gd name="adj" fmla="val 0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845" y="1372688"/>
            <a:ext cx="2468880" cy="5042003"/>
          </a:xfrm>
          <a:prstGeom prst="roundRect">
            <a:avLst>
              <a:gd name="adj" fmla="val 0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6480175" y="3112770"/>
            <a:ext cx="405511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dirty="0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根据图书馆需求举办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知识竞赛</a:t>
            </a:r>
            <a:r>
              <a:rPr lang="zh-CN" dirty="0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、线下讲座报名、照片投票点赞、闯关答题、活动抽奖等</a:t>
            </a:r>
            <a:endParaRPr lang="zh-CN" dirty="0">
              <a:solidFill>
                <a:schemeClr val="accent1">
                  <a:lumMod val="75000"/>
                </a:schemeClr>
              </a:solidFill>
              <a:latin typeface="+mn-ea"/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54248" y="325961"/>
            <a:ext cx="284675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微信公众号</a:t>
            </a:r>
            <a:endParaRPr lang="zh-CN" altLang="en-US" sz="373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5" y="1330756"/>
            <a:ext cx="2235630" cy="487662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50" y="1330753"/>
            <a:ext cx="2215543" cy="487662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602" y="1352662"/>
            <a:ext cx="2215543" cy="485471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710" y="1330752"/>
            <a:ext cx="2215543" cy="487662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155" y="1330750"/>
            <a:ext cx="2215543" cy="487662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5" name="文本框 14"/>
          <p:cNvSpPr txBox="1"/>
          <p:nvPr/>
        </p:nvSpPr>
        <p:spPr>
          <a:xfrm>
            <a:off x="7616248" y="2544733"/>
            <a:ext cx="40551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服务大厅页面模板，拓展微信菜单限制</a:t>
            </a:r>
            <a:endParaRPr lang="en-US" altLang="zh-CN" dirty="0">
              <a:solidFill>
                <a:schemeClr val="accent1">
                  <a:lumMod val="75000"/>
                </a:schemeClr>
              </a:solidFill>
              <a:latin typeface="+mn-ea"/>
              <a:cs typeface="+mn-ea"/>
              <a:sym typeface="+mn-ea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</a:rPr>
              <a:t>实现图书馆个性化页面显示</a:t>
            </a:r>
            <a:endParaRPr lang="zh-CN" dirty="0">
              <a:solidFill>
                <a:schemeClr val="accent1">
                  <a:lumMod val="75000"/>
                </a:schemeClr>
              </a:solidFill>
              <a:latin typeface="+mn-ea"/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矩形 1"/>
          <p:cNvSpPr>
            <a:spLocks noChangeArrowheads="1"/>
          </p:cNvSpPr>
          <p:nvPr/>
        </p:nvSpPr>
        <p:spPr bwMode="auto">
          <a:xfrm>
            <a:off x="336551" y="69851"/>
            <a:ext cx="8257116" cy="93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288" tIns="34635" rIns="69288" bIns="34635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anose="020406040505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anose="020406040505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zh-CN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移动</a:t>
            </a:r>
            <a:r>
              <a:rPr lang="zh-CN" altLang="en-US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图书馆</a:t>
            </a:r>
            <a:r>
              <a:rPr lang="zh-CN" altLang="zh-CN" sz="3735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生长</a:t>
            </a:r>
            <a:r>
              <a:rPr lang="zh-CN" altLang="zh-CN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发育图</a:t>
            </a:r>
            <a:endParaRPr lang="zh-CN" altLang="zh-CN" sz="373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830" y="1188791"/>
            <a:ext cx="2509098" cy="521334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6841" y="1188791"/>
            <a:ext cx="2509098" cy="521334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2184" y="1188791"/>
            <a:ext cx="2509098" cy="521334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29499" y="1188794"/>
            <a:ext cx="2509098" cy="5213349"/>
          </a:xfrm>
          <a:prstGeom prst="roundRect">
            <a:avLst>
              <a:gd name="adj" fmla="val 0"/>
            </a:avLst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5609719" y="2035046"/>
            <a:ext cx="5864602" cy="2555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下载安装</a:t>
            </a:r>
            <a:endParaRPr lang="en-US" altLang="zh-CN" sz="373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zh-CN" altLang="en-US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学习通</a:t>
            </a:r>
            <a:endParaRPr lang="en-US" altLang="zh-CN" sz="373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zh-CN" altLang="en-US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手机注册绑定</a:t>
            </a:r>
            <a:endParaRPr lang="en-US" altLang="zh-CN" sz="373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859790"/>
            <a:endParaRPr kumimoji="1" lang="en-US" altLang="zh-CN" sz="4800" b="1" dirty="0">
              <a:ln>
                <a:solidFill>
                  <a:prstClr val="black"/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69" y="1243459"/>
            <a:ext cx="3838575" cy="3838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627840" y="3284836"/>
            <a:ext cx="6936317" cy="101566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THANKS</a:t>
            </a:r>
            <a:endParaRPr lang="zh-CN" altLang="en-US" sz="60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文本框 37"/>
          <p:cNvSpPr txBox="1"/>
          <p:nvPr/>
        </p:nvSpPr>
        <p:spPr>
          <a:xfrm>
            <a:off x="4217285" y="612097"/>
            <a:ext cx="3647259" cy="6667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超星移动图书馆</a:t>
            </a:r>
            <a:endParaRPr lang="zh-CN" altLang="en-US" sz="373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97152" name="图片 33" descr="iPhone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629" y="1257257"/>
            <a:ext cx="2764790" cy="518033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0" name="组合 27"/>
          <p:cNvGrpSpPr/>
          <p:nvPr/>
        </p:nvGrpSpPr>
        <p:grpSpPr>
          <a:xfrm>
            <a:off x="4046653" y="2399304"/>
            <a:ext cx="3846195" cy="2895600"/>
            <a:chOff x="1948292" y="1663793"/>
            <a:chExt cx="2636520" cy="1985010"/>
          </a:xfr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</p:grpSpPr>
        <p:sp>
          <p:nvSpPr>
            <p:cNvPr id="1049189" name="椭圆 28"/>
            <p:cNvSpPr/>
            <p:nvPr/>
          </p:nvSpPr>
          <p:spPr>
            <a:xfrm>
              <a:off x="1948292" y="1663793"/>
              <a:ext cx="2636520" cy="1985010"/>
            </a:xfrm>
            <a:prstGeom prst="ellipse">
              <a:avLst/>
            </a:prstGeom>
            <a:grpFill/>
            <a:ln>
              <a:noFill/>
            </a:ln>
            <a:effectLst>
              <a:outerShdw blurRad="254000" algn="ctr" rotWithShape="0">
                <a:srgbClr val="45D8FF">
                  <a:alpha val="9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9190" name="文本框 29"/>
            <p:cNvSpPr txBox="1"/>
            <p:nvPr/>
          </p:nvSpPr>
          <p:spPr>
            <a:xfrm>
              <a:off x="2545626" y="2227706"/>
              <a:ext cx="1441474" cy="857559"/>
            </a:xfrm>
            <a:prstGeom prst="rect">
              <a:avLst/>
            </a:prstGeom>
            <a:grpFill/>
          </p:spPr>
          <p:txBody>
            <a:bodyPr wrap="square" lIns="0" tIns="72000" bIns="72000" rtlCol="0" anchor="ctr" anchorCtr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zh-CN" altLang="en-US" sz="3600" dirty="0"/>
                <a:t>综合性</a:t>
              </a:r>
              <a:endParaRPr lang="zh-CN" altLang="en-US" sz="3600" dirty="0"/>
            </a:p>
            <a:p>
              <a:pPr algn="ctr"/>
              <a:r>
                <a:rPr lang="zh-CN" altLang="en-US" sz="3600" dirty="0"/>
                <a:t>移动平台</a:t>
              </a:r>
              <a:endParaRPr lang="zh-CN" altLang="en-US" sz="3600" dirty="0"/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553" y="2104223"/>
            <a:ext cx="2005070" cy="349652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7650474" y="1452985"/>
            <a:ext cx="3692747" cy="750590"/>
            <a:chOff x="4317243" y="2148565"/>
            <a:chExt cx="3692747" cy="750590"/>
          </a:xfrm>
        </p:grpSpPr>
        <p:sp>
          <p:nvSpPr>
            <p:cNvPr id="10" name="文本框 9"/>
            <p:cNvSpPr txBox="1"/>
            <p:nvPr/>
          </p:nvSpPr>
          <p:spPr>
            <a:xfrm>
              <a:off x="4317243" y="2517897"/>
              <a:ext cx="3692747" cy="381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1600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Any user</a:t>
              </a:r>
              <a:endParaRPr lang="zh-CN" altLang="en-US" sz="16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583874" y="2148565"/>
              <a:ext cx="1097280" cy="368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Tx/>
                <a:buSzTx/>
                <a:buFontTx/>
                <a:defRPr/>
              </a:pPr>
              <a:r>
                <a:rPr lang="zh-CN" altLang="en-US" b="1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sym typeface="+mn-ea"/>
                </a:rPr>
                <a:t>任何用户</a:t>
              </a:r>
              <a:endPara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947889" y="2399304"/>
            <a:ext cx="1097915" cy="750828"/>
            <a:chOff x="2086610" y="3413794"/>
            <a:chExt cx="1097915" cy="750828"/>
          </a:xfrm>
        </p:grpSpPr>
        <p:sp>
          <p:nvSpPr>
            <p:cNvPr id="13" name="文本框 12"/>
            <p:cNvSpPr txBox="1"/>
            <p:nvPr/>
          </p:nvSpPr>
          <p:spPr>
            <a:xfrm>
              <a:off x="2086610" y="3783364"/>
              <a:ext cx="1097915" cy="381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1600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Anytime</a:t>
              </a:r>
              <a:endParaRPr lang="zh-CN" altLang="en-US" sz="16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087202" y="3413794"/>
              <a:ext cx="1097280" cy="368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Tx/>
                <a:buSzTx/>
                <a:buFontTx/>
                <a:defRPr/>
              </a:pPr>
              <a:r>
                <a:rPr lang="zh-CN" altLang="en-US" b="1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sym typeface="+mn-ea"/>
                </a:rPr>
                <a:t>任何时候</a:t>
              </a:r>
              <a:endPara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947889" y="3284451"/>
            <a:ext cx="2644732" cy="781753"/>
            <a:chOff x="8910591" y="3413794"/>
            <a:chExt cx="2644732" cy="781753"/>
          </a:xfrm>
        </p:grpSpPr>
        <p:sp>
          <p:nvSpPr>
            <p:cNvPr id="16" name="文本框 15"/>
            <p:cNvSpPr txBox="1"/>
            <p:nvPr/>
          </p:nvSpPr>
          <p:spPr>
            <a:xfrm>
              <a:off x="8910591" y="3783126"/>
              <a:ext cx="2644732" cy="412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600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Any where</a:t>
              </a:r>
              <a:endParaRPr lang="en-US" altLang="zh-CN" sz="16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8910591" y="3413794"/>
              <a:ext cx="1097280" cy="368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zh-CN" altLang="en-US" b="1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sym typeface="+mn-ea"/>
                </a:rPr>
                <a:t>任何地点</a:t>
              </a:r>
              <a:endPara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791001" y="4190537"/>
            <a:ext cx="2801620" cy="750193"/>
            <a:chOff x="8910591" y="4772801"/>
            <a:chExt cx="2801620" cy="750193"/>
          </a:xfrm>
        </p:grpSpPr>
        <p:sp>
          <p:nvSpPr>
            <p:cNvPr id="19" name="文本框 18"/>
            <p:cNvSpPr txBox="1"/>
            <p:nvPr/>
          </p:nvSpPr>
          <p:spPr>
            <a:xfrm>
              <a:off x="8910591" y="5141736"/>
              <a:ext cx="2801620" cy="381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  <a:buClrTx/>
                <a:buSzTx/>
                <a:buFontTx/>
              </a:pPr>
              <a:r>
                <a:rPr lang="en-US" altLang="zh-CN" sz="1600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Any information resource</a:t>
              </a:r>
              <a:endParaRPr lang="en-US" altLang="zh-CN" sz="16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910591" y="4772801"/>
              <a:ext cx="1554480" cy="368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b="1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</a:rPr>
                <a:t>任何信息资源</a:t>
              </a:r>
              <a:endPara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825291" y="5083903"/>
            <a:ext cx="1520190" cy="750590"/>
            <a:chOff x="1817962" y="4760081"/>
            <a:chExt cx="1520190" cy="750590"/>
          </a:xfrm>
        </p:grpSpPr>
        <p:sp>
          <p:nvSpPr>
            <p:cNvPr id="22" name="文本框 21"/>
            <p:cNvSpPr txBox="1"/>
            <p:nvPr/>
          </p:nvSpPr>
          <p:spPr>
            <a:xfrm>
              <a:off x="1817962" y="5129413"/>
              <a:ext cx="1520190" cy="381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1600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Any </a:t>
              </a:r>
              <a:r>
                <a:rPr lang="en-US" altLang="zh-CN" sz="1600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service</a:t>
              </a:r>
              <a:endParaRPr lang="zh-CN" altLang="en-US" sz="16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940560" y="4760081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zh-CN" altLang="en-US" b="1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</a:rPr>
                <a:t>任何服务</a:t>
              </a:r>
              <a:endPara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矩形 83"/>
          <p:cNvSpPr/>
          <p:nvPr/>
        </p:nvSpPr>
        <p:spPr>
          <a:xfrm>
            <a:off x="4668740" y="325755"/>
            <a:ext cx="270891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案例展示</a:t>
            </a:r>
            <a:endParaRPr lang="zh-CN" altLang="en-US" sz="373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6155" y="1520686"/>
            <a:ext cx="2484755" cy="4935855"/>
          </a:xfrm>
          <a:prstGeom prst="roundRect">
            <a:avLst>
              <a:gd name="adj" fmla="val 0"/>
            </a:avLst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490" y="1520686"/>
            <a:ext cx="2461260" cy="4936490"/>
          </a:xfrm>
          <a:prstGeom prst="roundRect">
            <a:avLst>
              <a:gd name="adj" fmla="val 0"/>
            </a:avLst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320" y="1520686"/>
            <a:ext cx="2430145" cy="4937125"/>
          </a:xfrm>
          <a:prstGeom prst="roundRect">
            <a:avLst>
              <a:gd name="adj" fmla="val 0"/>
            </a:avLst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810" y="1520686"/>
            <a:ext cx="2419200" cy="4937002"/>
          </a:xfrm>
          <a:prstGeom prst="roundRect">
            <a:avLst>
              <a:gd name="adj" fmla="val 0"/>
            </a:avLst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0460" y="1520051"/>
            <a:ext cx="2418534" cy="4935600"/>
          </a:xfrm>
          <a:prstGeom prst="roundRect">
            <a:avLst>
              <a:gd name="adj" fmla="val 0"/>
            </a:avLst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3485" y="1520051"/>
            <a:ext cx="2418534" cy="4935600"/>
          </a:xfrm>
          <a:prstGeom prst="roundRect">
            <a:avLst>
              <a:gd name="adj" fmla="val 0"/>
            </a:avLst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3360" y="1520825"/>
            <a:ext cx="2964180" cy="4937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 2"/>
          <p:cNvGrpSpPr/>
          <p:nvPr/>
        </p:nvGrpSpPr>
        <p:grpSpPr>
          <a:xfrm>
            <a:off x="4667790" y="2635402"/>
            <a:ext cx="2732467" cy="2732467"/>
            <a:chOff x="4510007" y="1775895"/>
            <a:chExt cx="2732467" cy="2732467"/>
          </a:xfrm>
        </p:grpSpPr>
        <p:sp>
          <p:nvSpPr>
            <p:cNvPr id="9" name="Oval 39"/>
            <p:cNvSpPr/>
            <p:nvPr/>
          </p:nvSpPr>
          <p:spPr>
            <a:xfrm>
              <a:off x="4510007" y="1775895"/>
              <a:ext cx="2732467" cy="2732467"/>
            </a:xfrm>
            <a:prstGeom prst="ellipse">
              <a:avLst/>
            </a:prstGeom>
            <a:solidFill>
              <a:srgbClr val="0273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4995738" y="2463092"/>
              <a:ext cx="1826141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服务创建</a:t>
              </a:r>
              <a:endParaRPr lang="en-US" altLang="zh-CN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ctr"/>
              <a:r>
                <a:rPr lang="zh-CN" altLang="en-US" sz="3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展示空间</a:t>
              </a:r>
              <a:endParaRPr lang="id-ID" altLang="zh-CN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2550512" y="678764"/>
            <a:ext cx="6966848" cy="66678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移动图书馆</a:t>
            </a:r>
            <a:endParaRPr lang="zh-CN" altLang="en-US" sz="373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 16"/>
          <p:cNvGrpSpPr/>
          <p:nvPr/>
        </p:nvGrpSpPr>
        <p:grpSpPr>
          <a:xfrm>
            <a:off x="8069775" y="2635401"/>
            <a:ext cx="2732467" cy="2732467"/>
            <a:chOff x="11324202" y="1775895"/>
            <a:chExt cx="2732467" cy="2732467"/>
          </a:xfrm>
        </p:grpSpPr>
        <p:sp>
          <p:nvSpPr>
            <p:cNvPr id="18" name="Oval 39"/>
            <p:cNvSpPr/>
            <p:nvPr/>
          </p:nvSpPr>
          <p:spPr>
            <a:xfrm>
              <a:off x="11324202" y="1775895"/>
              <a:ext cx="2732467" cy="2732467"/>
            </a:xfrm>
            <a:prstGeom prst="ellipse">
              <a:avLst/>
            </a:prstGeom>
            <a:solidFill>
              <a:srgbClr val="0273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1777366" y="2507267"/>
              <a:ext cx="1826141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线上线下</a:t>
              </a:r>
              <a:endParaRPr lang="en-US" altLang="zh-CN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ctr"/>
              <a:r>
                <a:rPr lang="zh-CN" altLang="en-US" sz="3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同步管理</a:t>
              </a:r>
              <a:endParaRPr lang="id-ID" altLang="zh-CN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20" name="组 19"/>
          <p:cNvGrpSpPr/>
          <p:nvPr/>
        </p:nvGrpSpPr>
        <p:grpSpPr>
          <a:xfrm>
            <a:off x="1265805" y="2635401"/>
            <a:ext cx="2732467" cy="2732467"/>
            <a:chOff x="-2304188" y="1775895"/>
            <a:chExt cx="2732467" cy="2732467"/>
          </a:xfrm>
        </p:grpSpPr>
        <p:sp>
          <p:nvSpPr>
            <p:cNvPr id="21" name="Oval 39"/>
            <p:cNvSpPr/>
            <p:nvPr/>
          </p:nvSpPr>
          <p:spPr>
            <a:xfrm>
              <a:off x="-2304188" y="1775895"/>
              <a:ext cx="2732467" cy="2732467"/>
            </a:xfrm>
            <a:prstGeom prst="ellipse">
              <a:avLst/>
            </a:prstGeom>
            <a:solidFill>
              <a:srgbClr val="0273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-1867996" y="2507267"/>
              <a:ext cx="1826141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电子资源</a:t>
              </a:r>
              <a:endParaRPr lang="en-US" altLang="zh-CN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ctr"/>
              <a:r>
                <a:rPr lang="zh-CN" altLang="en-US" sz="3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移动阅读</a:t>
              </a:r>
              <a:endParaRPr lang="id-ID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688138" y="52175"/>
            <a:ext cx="481574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2">
                    <a:lumMod val="25000"/>
                  </a:schemeClr>
                </a:solidFill>
                <a:latin typeface="Bodoni MT Black" panose="02070A03080606020203" pitchFamily="18" charset="0"/>
                <a:ea typeface="黑体" panose="02010609060101010101" charset="-122"/>
              </a:rPr>
              <a:t>01</a:t>
            </a:r>
            <a:r>
              <a:rPr lang="en-US" altLang="zh-CN" sz="4800" b="1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endParaRPr lang="en-US" altLang="zh-CN" sz="4800" b="1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4000" b="1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电子资源、移动阅读</a:t>
            </a:r>
            <a:endParaRPr lang="zh-CN" altLang="en-US" sz="4000" b="1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37620" y="1811934"/>
            <a:ext cx="6955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集成图书、期刊、视频讲座等图书馆移动阅读资源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20" y="2392763"/>
            <a:ext cx="4761905" cy="4095238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227538" y="2816294"/>
            <a:ext cx="2954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电子资源利用率低？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535315" y="3396983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馆藏复本不够？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115495" y="3977672"/>
            <a:ext cx="3262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读者阅读意愿不够强？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393582" y="455836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……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8"/>
          <p:cNvSpPr txBox="1">
            <a:spLocks noChangeArrowheads="1"/>
          </p:cNvSpPr>
          <p:nvPr/>
        </p:nvSpPr>
        <p:spPr bwMode="auto">
          <a:xfrm>
            <a:off x="797748" y="2057400"/>
            <a:ext cx="3744912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 marL="2857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v"/>
            </a:pPr>
            <a:r>
              <a:rPr lang="zh-CN" altLang="en-US" sz="18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  <a:cs typeface="+mn-ea"/>
              </a:rPr>
              <a:t>整合图书馆电子资源，通过手机可进行一站式检索及阅读，支持下载，批注。</a:t>
            </a:r>
            <a:endParaRPr lang="zh-CN" altLang="en-US" sz="18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  <a:cs typeface="+mn-ea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v"/>
            </a:pPr>
            <a:r>
              <a:rPr lang="zh-CN" altLang="en-US" sz="18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  <a:cs typeface="+mn-ea"/>
              </a:rPr>
              <a:t>实时进行文献传递，资源导航，在线问答等服务。</a:t>
            </a:r>
            <a:endParaRPr lang="zh-CN" altLang="en-US" sz="18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  <a:cs typeface="+mn-ea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359" y="1283990"/>
            <a:ext cx="2984512" cy="507082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292" y="1289183"/>
            <a:ext cx="3111044" cy="507082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014" y="1289184"/>
            <a:ext cx="2804822" cy="506562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972" y="1289184"/>
            <a:ext cx="2800371" cy="5061207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492" y="1289184"/>
            <a:ext cx="3051807" cy="5043044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592" y="1289185"/>
            <a:ext cx="2850202" cy="5043044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760" y="1289184"/>
            <a:ext cx="2882445" cy="504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918" y="1289184"/>
            <a:ext cx="2804822" cy="50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595" y="1289184"/>
            <a:ext cx="2773418" cy="5043044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矩形 1"/>
          <p:cNvSpPr>
            <a:spLocks noChangeArrowheads="1"/>
          </p:cNvSpPr>
          <p:nvPr/>
        </p:nvSpPr>
        <p:spPr bwMode="auto">
          <a:xfrm>
            <a:off x="2763724" y="123825"/>
            <a:ext cx="6545262" cy="81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1964" tIns="25975" rIns="51964" bIns="25975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zh-CN" altLang="zh-CN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学术资源</a:t>
            </a:r>
            <a:endParaRPr lang="zh-CN" altLang="zh-CN" sz="373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矩形 83"/>
          <p:cNvSpPr/>
          <p:nvPr/>
        </p:nvSpPr>
        <p:spPr>
          <a:xfrm>
            <a:off x="4229649" y="309879"/>
            <a:ext cx="358347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馆藏查询</a:t>
            </a:r>
            <a:endParaRPr lang="zh-CN" altLang="en-US" sz="373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166" y="1282764"/>
            <a:ext cx="2834000" cy="5040630"/>
          </a:xfrm>
          <a:prstGeom prst="roundRect">
            <a:avLst>
              <a:gd name="adj" fmla="val 0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738" y="1282763"/>
            <a:ext cx="2834554" cy="5040630"/>
          </a:xfrm>
          <a:prstGeom prst="roundRect">
            <a:avLst>
              <a:gd name="adj" fmla="val 0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6537960" y="2499995"/>
            <a:ext cx="4055110" cy="161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与图书馆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OPAC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系统的完美对接，支持手机查询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,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续借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……</a:t>
            </a:r>
            <a:endParaRPr lang="en-US" altLang="zh-CN" dirty="0">
              <a:solidFill>
                <a:schemeClr val="accent1">
                  <a:lumMod val="75000"/>
                </a:schemeClr>
              </a:solidFill>
              <a:latin typeface="+mn-ea"/>
              <a:cs typeface="+mn-ea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altLang="zh-CN" dirty="0">
              <a:solidFill>
                <a:schemeClr val="accent1">
                  <a:lumMod val="75000"/>
                </a:schemeClr>
              </a:solidFill>
              <a:latin typeface="+mn-ea"/>
              <a:cs typeface="+mn-ea"/>
            </a:endParaRPr>
          </a:p>
          <a:p>
            <a:endParaRPr lang="zh-CN" altLang="en-US" dirty="0">
              <a:solidFill>
                <a:schemeClr val="accent1">
                  <a:lumMod val="75000"/>
                </a:schemeClr>
              </a:solidFill>
              <a:latin typeface="+mn-ea"/>
              <a:cs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600" y="1282763"/>
            <a:ext cx="2792639" cy="5040630"/>
          </a:xfrm>
          <a:prstGeom prst="roundRect">
            <a:avLst>
              <a:gd name="adj" fmla="val 0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358" y="1282763"/>
            <a:ext cx="2834310" cy="5040630"/>
          </a:xfrm>
          <a:prstGeom prst="roundRect">
            <a:avLst>
              <a:gd name="adj" fmla="val 0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739" y="1282763"/>
            <a:ext cx="2805618" cy="504063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Screenshot_2021-03-30-12-32-07-454_com.chaoxing.m"/>
          <p:cNvPicPr>
            <a:picLocks noChangeAspect="1"/>
          </p:cNvPicPr>
          <p:nvPr/>
        </p:nvPicPr>
        <p:blipFill>
          <a:blip r:embed="rId1"/>
          <a:srcRect t="2917"/>
          <a:stretch>
            <a:fillRect/>
          </a:stretch>
        </p:blipFill>
        <p:spPr>
          <a:xfrm>
            <a:off x="1217930" y="882650"/>
            <a:ext cx="2694940" cy="4670425"/>
          </a:xfrm>
          <a:prstGeom prst="rect">
            <a:avLst/>
          </a:prstGeom>
        </p:spPr>
      </p:pic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0295" y="882650"/>
            <a:ext cx="2691130" cy="46704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970" y="883285"/>
            <a:ext cx="3019425" cy="46697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990" y="882650"/>
            <a:ext cx="3028950" cy="4670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5740" y="882650"/>
            <a:ext cx="3057525" cy="46704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9395" y="882650"/>
            <a:ext cx="3028950" cy="47694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2415" y="833120"/>
            <a:ext cx="2952750" cy="477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8640,&quot;width&quot;:478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of3nt1u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656</Words>
  <Application>WPS 演示</Application>
  <PresentationFormat>宽屏</PresentationFormat>
  <Paragraphs>137</Paragraphs>
  <Slides>21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9" baseType="lpstr">
      <vt:lpstr>Arial</vt:lpstr>
      <vt:lpstr>宋体</vt:lpstr>
      <vt:lpstr>Wingdings</vt:lpstr>
      <vt:lpstr>Futura LT</vt:lpstr>
      <vt:lpstr>AMGDT</vt:lpstr>
      <vt:lpstr>造字工房方黑（非商用）常规体</vt:lpstr>
      <vt:lpstr>黑体</vt:lpstr>
      <vt:lpstr>Century Schoolbook</vt:lpstr>
      <vt:lpstr>Segoe Print</vt:lpstr>
      <vt:lpstr>微软雅黑</vt:lpstr>
      <vt:lpstr>Bodoni MT Black</vt:lpstr>
      <vt:lpstr>Bodoni Bd BT</vt:lpstr>
      <vt:lpstr>Arial Narrow</vt:lpstr>
      <vt:lpstr>方正姚体</vt:lpstr>
      <vt:lpstr>Calibri</vt:lpstr>
      <vt:lpstr>Arial Unicode MS</vt:lpstr>
      <vt:lpstr>Helvetica Neue Medium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赵万水</dc:creator>
  <cp:lastModifiedBy>Administrator</cp:lastModifiedBy>
  <cp:revision>407</cp:revision>
  <dcterms:created xsi:type="dcterms:W3CDTF">2019-10-30T23:54:00Z</dcterms:created>
  <dcterms:modified xsi:type="dcterms:W3CDTF">2021-03-30T04:58:48Z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2052-11.1.0.10446</vt:lpwstr>
  </property>
  <property fmtid="{D5CDD505-2E9C-101B-9397-08002B2CF9AE}" pid="3" name="ICV">
    <vt:lpwstr>0851B1BB7D1C4A7AABCE5B3A7DAFE6EE</vt:lpwstr>
  </property>
</Properties>
</file>